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322" r:id="rId3"/>
    <p:sldId id="323" r:id="rId4"/>
    <p:sldId id="336" r:id="rId5"/>
    <p:sldId id="324" r:id="rId6"/>
    <p:sldId id="337" r:id="rId7"/>
    <p:sldId id="325" r:id="rId8"/>
    <p:sldId id="338" r:id="rId9"/>
    <p:sldId id="326" r:id="rId10"/>
    <p:sldId id="327" r:id="rId11"/>
    <p:sldId id="340" r:id="rId12"/>
    <p:sldId id="329" r:id="rId13"/>
    <p:sldId id="328" r:id="rId14"/>
    <p:sldId id="330" r:id="rId15"/>
    <p:sldId id="331" r:id="rId16"/>
    <p:sldId id="332" r:id="rId17"/>
    <p:sldId id="341" r:id="rId18"/>
    <p:sldId id="333" r:id="rId19"/>
    <p:sldId id="334" r:id="rId20"/>
    <p:sldId id="343" r:id="rId21"/>
    <p:sldId id="344" r:id="rId22"/>
    <p:sldId id="345" r:id="rId23"/>
    <p:sldId id="429" r:id="rId2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330"/>
    <a:srgbClr val="00CC00"/>
    <a:srgbClr val="0C7CD2"/>
    <a:srgbClr val="1F7EE7"/>
    <a:srgbClr val="AE1517"/>
    <a:srgbClr val="CC0000"/>
    <a:srgbClr val="758C3A"/>
    <a:srgbClr val="A3B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p:cViewPr varScale="1">
        <p:scale>
          <a:sx n="80" d="100"/>
          <a:sy n="80" d="100"/>
        </p:scale>
        <p:origin x="150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ud" userId="746845292902c628" providerId="LiveId" clId="{0D5017F9-E6DB-4C2B-B899-C394E6D234DC}"/>
    <pc:docChg chg="delSld modSld">
      <pc:chgData name="miloud" userId="746845292902c628" providerId="LiveId" clId="{0D5017F9-E6DB-4C2B-B899-C394E6D234DC}" dt="2026-04-19T14:10:16.857" v="2" actId="47"/>
      <pc:docMkLst>
        <pc:docMk/>
      </pc:docMkLst>
      <pc:sldChg chg="modSp">
        <pc:chgData name="miloud" userId="746845292902c628" providerId="LiveId" clId="{0D5017F9-E6DB-4C2B-B899-C394E6D234DC}" dt="2026-04-19T13:58:18.177" v="1" actId="20577"/>
        <pc:sldMkLst>
          <pc:docMk/>
          <pc:sldMk cId="0" sldId="256"/>
        </pc:sldMkLst>
        <pc:spChg chg="mod">
          <ac:chgData name="miloud" userId="746845292902c628" providerId="LiveId" clId="{0D5017F9-E6DB-4C2B-B899-C394E6D234DC}" dt="2026-04-19T13:58:18.177" v="1" actId="20577"/>
          <ac:spMkLst>
            <pc:docMk/>
            <pc:sldMk cId="0" sldId="256"/>
            <ac:spMk id="9" creationId="{325325B0-A5BE-4062-9FEE-2F0AEA6A6E99}"/>
          </ac:spMkLst>
        </pc:spChg>
      </pc:sldChg>
      <pc:sldChg chg="del">
        <pc:chgData name="miloud" userId="746845292902c628" providerId="LiveId" clId="{0D5017F9-E6DB-4C2B-B899-C394E6D234DC}" dt="2026-04-19T14:10:16.857" v="2" actId="47"/>
        <pc:sldMkLst>
          <pc:docMk/>
          <pc:sldMk cId="0"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14A11-0E19-4DFF-9245-EB3BB8F1FC5C}" type="slidenum">
              <a:rPr lang="fr-FR"/>
              <a:pPr/>
              <a:t>‹N°›</a:t>
            </a:fld>
            <a:endParaRPr lang="fr-FR"/>
          </a:p>
        </p:txBody>
      </p:sp>
    </p:spTree>
    <p:extLst>
      <p:ext uri="{BB962C8B-B14F-4D97-AF65-F5344CB8AC3E}">
        <p14:creationId xmlns:p14="http://schemas.microsoft.com/office/powerpoint/2010/main" val="1943262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1</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2</a:t>
            </a:fld>
            <a:endParaRPr lang="fr-FR"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CB97365-EBCA-4027-87D5-99FC1D4DF0BB}" type="datetimeFigureOut">
              <a:rPr lang="en-US" smtClean="0"/>
              <a:pPr/>
              <a:t>4/19/2026</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4/19/2026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7CB97365-EBCA-4027-87D5-99FC1D4DF0BB}" type="datetimeFigureOut">
              <a:rPr lang="en-US" smtClean="0"/>
              <a:pPr/>
              <a:t>4/19/2026</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7CB97365-EBCA-4027-87D5-99FC1D4DF0BB}" type="datetimeFigureOut">
              <a:rPr lang="en-US" smtClean="0"/>
              <a:pPr/>
              <a:t>4/19/2026</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97365-EBCA-4027-87D5-99FC1D4DF0BB}" type="datetimeFigureOut">
              <a:rPr lang="en-US" smtClean="0"/>
              <a:pPr/>
              <a:t>4/19/2026</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4/19/2026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4/19/2026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9E29E33-B620-47F9-BB04-8846C2A5AFCC}" type="slidenum">
              <a:rPr kumimoji="0" lang="en-US" smtClean="0"/>
              <a:pPr/>
              <a:t>‹N°›</a:t>
            </a:fld>
            <a:endParaRPr kumimoji="0"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97365-EBCA-4027-87D5-99FC1D4DF0BB}" type="datetimeFigureOut">
              <a:rPr lang="en-US" smtClean="0"/>
              <a:pPr/>
              <a:t>4/19/2026</a:t>
            </a:fld>
            <a:endParaRPr lang="en-US">
              <a:solidFill>
                <a:schemeClr val="tx1">
                  <a:shade val="50000"/>
                </a:scheme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a:solidFill>
                <a:schemeClr val="tx1">
                  <a:shade val="50000"/>
                </a:scheme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21" descr="gd gdf gert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5" name="Text Box 8"/>
          <p:cNvSpPr txBox="1">
            <a:spLocks noChangeArrowheads="1"/>
          </p:cNvSpPr>
          <p:nvPr/>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F6656A9C-CB45-4941-8797-832509DB3AB6}" type="slidenum">
              <a:rPr lang="fr-FR" b="1">
                <a:solidFill>
                  <a:schemeClr val="bg1"/>
                </a:solidFill>
              </a:rPr>
              <a:pPr/>
              <a:t>‹N°›</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457201" y="-342900"/>
            <a:ext cx="10058401" cy="7543800"/>
          </a:xfrm>
          <a:prstGeom prst="rect">
            <a:avLst/>
          </a:prstGeom>
          <a:noFill/>
        </p:spPr>
      </p:pic>
      <p:sp>
        <p:nvSpPr>
          <p:cNvPr id="2054" name="Text Box 6"/>
          <p:cNvSpPr txBox="1">
            <a:spLocks noChangeArrowheads="1"/>
          </p:cNvSpPr>
          <p:nvPr/>
        </p:nvSpPr>
        <p:spPr bwMode="auto">
          <a:xfrm>
            <a:off x="544202" y="692696"/>
            <a:ext cx="8222123" cy="1200329"/>
          </a:xfrm>
          <a:prstGeom prst="rect">
            <a:avLst/>
          </a:prstGeom>
          <a:noFill/>
          <a:ln w="9525">
            <a:noFill/>
            <a:miter lim="800000"/>
            <a:headEnd/>
            <a:tailEnd/>
          </a:ln>
          <a:effectLst/>
        </p:spPr>
        <p:txBody>
          <a:bodyPr wrap="none">
            <a:spAutoFit/>
          </a:bodyPr>
          <a:lstStyle/>
          <a:p>
            <a:pPr algn="ctr"/>
            <a:r>
              <a:rPr lang="fr-FR" sz="2400" b="1" i="1" dirty="0">
                <a:solidFill>
                  <a:schemeClr val="bg1"/>
                </a:solidFill>
                <a:latin typeface="Verdana" pitchFamily="34" charset="0"/>
              </a:rPr>
              <a:t>Module : Hygiène , Sécurité et Environnement </a:t>
            </a:r>
          </a:p>
          <a:p>
            <a:pPr algn="ctr"/>
            <a:r>
              <a:rPr lang="fr-FR" sz="2400" b="1" i="1" dirty="0">
                <a:solidFill>
                  <a:schemeClr val="bg1"/>
                </a:solidFill>
                <a:latin typeface="Verdana" pitchFamily="34" charset="0"/>
              </a:rPr>
              <a:t>des installations industrielles </a:t>
            </a:r>
          </a:p>
          <a:p>
            <a:pPr algn="ctr"/>
            <a:endParaRPr lang="fr-FR" sz="2400" i="1" dirty="0">
              <a:solidFill>
                <a:schemeClr val="bg1"/>
              </a:solidFill>
            </a:endParaRPr>
          </a:p>
        </p:txBody>
      </p:sp>
      <p:sp>
        <p:nvSpPr>
          <p:cNvPr id="6" name="Rectangle 5"/>
          <p:cNvSpPr/>
          <p:nvPr/>
        </p:nvSpPr>
        <p:spPr>
          <a:xfrm>
            <a:off x="6372200" y="3140968"/>
            <a:ext cx="1813317" cy="369332"/>
          </a:xfrm>
          <a:prstGeom prst="rect">
            <a:avLst/>
          </a:prstGeom>
        </p:spPr>
        <p:txBody>
          <a:bodyPr wrap="none">
            <a:spAutoFit/>
          </a:bodyPr>
          <a:lstStyle/>
          <a:p>
            <a:r>
              <a:rPr lang="fr-FR" b="1" dirty="0">
                <a:solidFill>
                  <a:schemeClr val="bg1"/>
                </a:solidFill>
              </a:rPr>
              <a:t>Albert Einstein</a:t>
            </a:r>
          </a:p>
        </p:txBody>
      </p:sp>
      <p:sp>
        <p:nvSpPr>
          <p:cNvPr id="7" name="Rectangle 6"/>
          <p:cNvSpPr/>
          <p:nvPr/>
        </p:nvSpPr>
        <p:spPr>
          <a:xfrm>
            <a:off x="1907704" y="548680"/>
            <a:ext cx="5742892" cy="954107"/>
          </a:xfrm>
          <a:prstGeom prst="rect">
            <a:avLst/>
          </a:prstGeom>
        </p:spPr>
        <p:txBody>
          <a:bodyPr wrap="square">
            <a:spAutoFit/>
          </a:bodyPr>
          <a:lstStyle/>
          <a:p>
            <a:pPr algn="ctr"/>
            <a:r>
              <a:rPr lang="fr-FR" sz="2800" dirty="0">
                <a:latin typeface="Algerian" panose="04020705040A02060702" pitchFamily="82" charset="0"/>
              </a:rPr>
              <a:t>Cours Hygiène, Sécurité </a:t>
            </a:r>
          </a:p>
          <a:p>
            <a:pPr algn="ctr"/>
            <a:r>
              <a:rPr lang="fr-FR" sz="2800" dirty="0">
                <a:latin typeface="Algerian" panose="04020705040A02060702" pitchFamily="82" charset="0"/>
              </a:rPr>
              <a:t>et Environnement</a:t>
            </a:r>
          </a:p>
        </p:txBody>
      </p:sp>
      <p:sp>
        <p:nvSpPr>
          <p:cNvPr id="8" name="Rectangle 7">
            <a:extLst>
              <a:ext uri="{FF2B5EF4-FFF2-40B4-BE49-F238E27FC236}">
                <a16:creationId xmlns:a16="http://schemas.microsoft.com/office/drawing/2014/main" id="{7400DF34-2EE5-4A96-A5FC-9D7222D06E12}"/>
              </a:ext>
            </a:extLst>
          </p:cNvPr>
          <p:cNvSpPr/>
          <p:nvPr/>
        </p:nvSpPr>
        <p:spPr>
          <a:xfrm>
            <a:off x="5796136" y="5837202"/>
            <a:ext cx="3456384" cy="400110"/>
          </a:xfrm>
          <a:prstGeom prst="rect">
            <a:avLst/>
          </a:prstGeom>
        </p:spPr>
        <p:txBody>
          <a:bodyPr wrap="square">
            <a:spAutoFit/>
          </a:bodyPr>
          <a:lstStyle/>
          <a:p>
            <a:pPr algn="just"/>
            <a:r>
              <a:rPr lang="fr-FR" sz="2000" dirty="0"/>
              <a:t>Présenté par : M. AISSAT</a:t>
            </a:r>
          </a:p>
        </p:txBody>
      </p:sp>
      <p:sp>
        <p:nvSpPr>
          <p:cNvPr id="9" name="Rectangle 8">
            <a:extLst>
              <a:ext uri="{FF2B5EF4-FFF2-40B4-BE49-F238E27FC236}">
                <a16:creationId xmlns:a16="http://schemas.microsoft.com/office/drawing/2014/main" id="{325325B0-A5BE-4062-9FEE-2F0AEA6A6E99}"/>
              </a:ext>
            </a:extLst>
          </p:cNvPr>
          <p:cNvSpPr/>
          <p:nvPr/>
        </p:nvSpPr>
        <p:spPr>
          <a:xfrm>
            <a:off x="3898166" y="1628800"/>
            <a:ext cx="1742594" cy="461665"/>
          </a:xfrm>
          <a:prstGeom prst="rect">
            <a:avLst/>
          </a:prstGeom>
        </p:spPr>
        <p:txBody>
          <a:bodyPr wrap="square">
            <a:spAutoFit/>
          </a:bodyPr>
          <a:lstStyle/>
          <a:p>
            <a:pPr algn="just"/>
            <a:r>
              <a:rPr lang="fr-FR" sz="2400" dirty="0">
                <a:latin typeface="Apple Garamond" panose="02000506080000020004" pitchFamily="2" charset="0"/>
              </a:rPr>
              <a:t>Cours N</a:t>
            </a:r>
            <a:r>
              <a:rPr lang="ar-DZ" sz="2400" dirty="0">
                <a:latin typeface="Apple Garamond" panose="02000506080000020004" pitchFamily="2" charset="0"/>
              </a:rPr>
              <a:t>°</a:t>
            </a:r>
            <a:r>
              <a:rPr lang="en-US" sz="2400" dirty="0">
                <a:latin typeface="Apple Garamond" panose="02000506080000020004" pitchFamily="2" charset="0"/>
              </a:rPr>
              <a:t> 04</a:t>
            </a:r>
            <a:endParaRPr lang="fr-FR" sz="2400" dirty="0">
              <a:latin typeface="Apple Garamond" panose="02000506080000020004" pitchFamily="2" charset="0"/>
            </a:endParaRPr>
          </a:p>
        </p:txBody>
      </p:sp>
      <p:sp>
        <p:nvSpPr>
          <p:cNvPr id="10" name="Rectangle 9">
            <a:extLst>
              <a:ext uri="{FF2B5EF4-FFF2-40B4-BE49-F238E27FC236}">
                <a16:creationId xmlns:a16="http://schemas.microsoft.com/office/drawing/2014/main" id="{57469E32-AC2A-4CD9-91B3-18FCFCA1EB1C}"/>
              </a:ext>
            </a:extLst>
          </p:cNvPr>
          <p:cNvSpPr/>
          <p:nvPr/>
        </p:nvSpPr>
        <p:spPr>
          <a:xfrm>
            <a:off x="3491880" y="6557282"/>
            <a:ext cx="2520280" cy="400110"/>
          </a:xfrm>
          <a:prstGeom prst="rect">
            <a:avLst/>
          </a:prstGeom>
        </p:spPr>
        <p:txBody>
          <a:bodyPr wrap="square">
            <a:spAutoFit/>
          </a:bodyPr>
          <a:lstStyle/>
          <a:p>
            <a:pPr algn="just"/>
            <a:r>
              <a:rPr lang="fr-FR" sz="2000" dirty="0"/>
              <a:t>Année : 2025/2026</a:t>
            </a:r>
          </a:p>
        </p:txBody>
      </p:sp>
      <p:pic>
        <p:nvPicPr>
          <p:cNvPr id="1026" name="Picture 2" descr="What is HSE Compliance? | Health Safety &amp; Environment">
            <a:extLst>
              <a:ext uri="{FF2B5EF4-FFF2-40B4-BE49-F238E27FC236}">
                <a16:creationId xmlns:a16="http://schemas.microsoft.com/office/drawing/2014/main" id="{8929FA1D-E028-476D-8BF5-D1B5C2EAC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499" y="2132856"/>
            <a:ext cx="3534717" cy="3486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 associée"/>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2656"/>
            <a:ext cx="9144000" cy="2000548"/>
          </a:xfrm>
          <a:prstGeom prst="rect">
            <a:avLst/>
          </a:prstGeom>
          <a:solidFill>
            <a:schemeClr val="accent4">
              <a:lumMod val="75000"/>
            </a:schemeClr>
          </a:solidFill>
        </p:spPr>
        <p:txBody>
          <a:bodyPr wrap="square">
            <a:spAutoFit/>
          </a:bodyPr>
          <a:lstStyle/>
          <a:p>
            <a:pPr lvl="0"/>
            <a:r>
              <a:rPr lang="fr-FR" sz="2800" b="1" dirty="0">
                <a:solidFill>
                  <a:srgbClr val="FFFF00"/>
                </a:solidFill>
                <a:latin typeface="Calibri" pitchFamily="34" charset="0"/>
                <a:ea typeface="Calibri" pitchFamily="34" charset="0"/>
                <a:cs typeface="90Fru-Bold"/>
              </a:rPr>
              <a:t>La Fiche de Données de Sécurité (FDS)</a:t>
            </a:r>
            <a:endParaRPr lang="fr-FR" sz="2800" dirty="0">
              <a:solidFill>
                <a:srgbClr val="FFFF00"/>
              </a:solidFill>
              <a:latin typeface="Arial" pitchFamily="34" charset="0"/>
              <a:cs typeface="Arial" pitchFamily="34" charset="0"/>
            </a:endParaRPr>
          </a:p>
          <a:p>
            <a:pPr lvl="0" algn="just" eaLnBrk="0" hangingPunct="0"/>
            <a:r>
              <a:rPr lang="fr-FR" sz="2400" dirty="0">
                <a:solidFill>
                  <a:srgbClr val="FFFF00"/>
                </a:solidFill>
                <a:latin typeface="Calibri" pitchFamily="34" charset="0"/>
                <a:ea typeface="Calibri" pitchFamily="34" charset="0"/>
                <a:cs typeface="AGaramond-Regular"/>
              </a:rPr>
              <a:t>Cette fiche prévue par le Code du travail1 doit être réalisée et mise à jour par le distributeur de produits chimiques dès la première livraison d’un produit. L’acheteur doit vérifier la réception de cette fiche et faire en sorte qu’elle soit à la disposition de tout utilisateur du produit. </a:t>
            </a:r>
            <a:endParaRPr lang="fr-FR" sz="2400" dirty="0"/>
          </a:p>
        </p:txBody>
      </p:sp>
      <p:pic>
        <p:nvPicPr>
          <p:cNvPr id="123906" name="Picture 2" descr="https://www.cd2-conseils.com/wp-content/uploads/2011/02/2014_02_fds_1.png"/>
          <p:cNvPicPr>
            <a:picLocks noChangeAspect="1" noChangeArrowheads="1"/>
          </p:cNvPicPr>
          <p:nvPr/>
        </p:nvPicPr>
        <p:blipFill>
          <a:blip r:embed="rId2" cstate="print"/>
          <a:srcRect/>
          <a:stretch>
            <a:fillRect/>
          </a:stretch>
        </p:blipFill>
        <p:spPr bwMode="auto">
          <a:xfrm>
            <a:off x="-1" y="2348880"/>
            <a:ext cx="9144001" cy="45091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369332"/>
            <a:ext cx="9144000" cy="6001643"/>
          </a:xfrm>
          <a:prstGeom prst="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1) identification de la substance;</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2) identification des dangers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3) composition/informations sur les composants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4) premiers secours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5) mesures de lutte contre l’incendie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6) mesures à prendre en cas de dispersion accidentelle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7) manipulation et stockage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8) contrôle de l’exposition/protection individuelle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9) propriétés physiques et chimiques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10) stabilité et réactivité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11) informations toxicologiques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12) informations écologiques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13) considérations relatives à l’élimination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14) informations relatives au transport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15) informations relatives à la réglementation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 16) autres informations.</a:t>
            </a:r>
            <a:endParaRPr kumimoji="0" lang="fr-FR" sz="2400" b="0" i="0" u="none" strike="noStrike" cap="none" normalizeH="0" baseline="0" dirty="0">
              <a:ln>
                <a:noFill/>
              </a:ln>
              <a:solidFill>
                <a:srgbClr val="FFFF00"/>
              </a:solidFill>
              <a:effectLst/>
              <a:latin typeface="Arial" pitchFamily="34" charset="0"/>
              <a:cs typeface="Arial" pitchFamily="34" charset="0"/>
            </a:endParaRPr>
          </a:p>
        </p:txBody>
      </p:sp>
      <p:sp>
        <p:nvSpPr>
          <p:cNvPr id="6147" name="AutoShape 3" descr="Résultat de recherche d'images pour &quot;importance du risque chimiq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9" name="AutoShape 5" descr="Résultat de recherche d'images pour &quot;importance du risque chimiq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51" name="Picture 7" descr="Résultat de recherche d'images pour &quot;importance du risque chimique&quot;"/>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wipe(down)">
                                      <p:cBhvr>
                                        <p:cTn id="7" dur="580">
                                          <p:stCondLst>
                                            <p:cond delay="0"/>
                                          </p:stCondLst>
                                        </p:cTn>
                                        <p:tgtEl>
                                          <p:spTgt spid="6145"/>
                                        </p:tgtEl>
                                      </p:cBhvr>
                                    </p:animEffect>
                                    <p:anim calcmode="lin" valueType="num">
                                      <p:cBhvr>
                                        <p:cTn id="8" dur="1822" tmFilter="0,0; 0.14,0.36; 0.43,0.73; 0.71,0.91; 1.0,1.0">
                                          <p:stCondLst>
                                            <p:cond delay="0"/>
                                          </p:stCondLst>
                                        </p:cTn>
                                        <p:tgtEl>
                                          <p:spTgt spid="61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5"/>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5"/>
                                        </p:tgtEl>
                                      </p:cBhvr>
                                      <p:to x="100000" y="60000"/>
                                    </p:animScale>
                                    <p:animScale>
                                      <p:cBhvr>
                                        <p:cTn id="14" dur="166" decel="50000">
                                          <p:stCondLst>
                                            <p:cond delay="676"/>
                                          </p:stCondLst>
                                        </p:cTn>
                                        <p:tgtEl>
                                          <p:spTgt spid="6145"/>
                                        </p:tgtEl>
                                      </p:cBhvr>
                                      <p:to x="100000" y="100000"/>
                                    </p:animScale>
                                    <p:animScale>
                                      <p:cBhvr>
                                        <p:cTn id="15" dur="26">
                                          <p:stCondLst>
                                            <p:cond delay="1312"/>
                                          </p:stCondLst>
                                        </p:cTn>
                                        <p:tgtEl>
                                          <p:spTgt spid="6145"/>
                                        </p:tgtEl>
                                      </p:cBhvr>
                                      <p:to x="100000" y="80000"/>
                                    </p:animScale>
                                    <p:animScale>
                                      <p:cBhvr>
                                        <p:cTn id="16" dur="166" decel="50000">
                                          <p:stCondLst>
                                            <p:cond delay="1338"/>
                                          </p:stCondLst>
                                        </p:cTn>
                                        <p:tgtEl>
                                          <p:spTgt spid="6145"/>
                                        </p:tgtEl>
                                      </p:cBhvr>
                                      <p:to x="100000" y="100000"/>
                                    </p:animScale>
                                    <p:animScale>
                                      <p:cBhvr>
                                        <p:cTn id="17" dur="26">
                                          <p:stCondLst>
                                            <p:cond delay="1642"/>
                                          </p:stCondLst>
                                        </p:cTn>
                                        <p:tgtEl>
                                          <p:spTgt spid="6145"/>
                                        </p:tgtEl>
                                      </p:cBhvr>
                                      <p:to x="100000" y="90000"/>
                                    </p:animScale>
                                    <p:animScale>
                                      <p:cBhvr>
                                        <p:cTn id="18" dur="166" decel="50000">
                                          <p:stCondLst>
                                            <p:cond delay="1668"/>
                                          </p:stCondLst>
                                        </p:cTn>
                                        <p:tgtEl>
                                          <p:spTgt spid="6145"/>
                                        </p:tgtEl>
                                      </p:cBhvr>
                                      <p:to x="100000" y="100000"/>
                                    </p:animScale>
                                    <p:animScale>
                                      <p:cBhvr>
                                        <p:cTn id="19" dur="26">
                                          <p:stCondLst>
                                            <p:cond delay="1808"/>
                                          </p:stCondLst>
                                        </p:cTn>
                                        <p:tgtEl>
                                          <p:spTgt spid="6145"/>
                                        </p:tgtEl>
                                      </p:cBhvr>
                                      <p:to x="100000" y="95000"/>
                                    </p:animScale>
                                    <p:animScale>
                                      <p:cBhvr>
                                        <p:cTn id="20" dur="166" decel="50000">
                                          <p:stCondLst>
                                            <p:cond delay="1834"/>
                                          </p:stCondLst>
                                        </p:cTn>
                                        <p:tgtEl>
                                          <p:spTgt spid="614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151"/>
                                        </p:tgtEl>
                                        <p:attrNameLst>
                                          <p:attrName>style.visibility</p:attrName>
                                        </p:attrNameLst>
                                      </p:cBhvr>
                                      <p:to>
                                        <p:strVal val="visible"/>
                                      </p:to>
                                    </p:set>
                                    <p:animEffect transition="in" filter="wipe(down)">
                                      <p:cBhvr>
                                        <p:cTn id="25" dur="580">
                                          <p:stCondLst>
                                            <p:cond delay="0"/>
                                          </p:stCondLst>
                                        </p:cTn>
                                        <p:tgtEl>
                                          <p:spTgt spid="6151"/>
                                        </p:tgtEl>
                                      </p:cBhvr>
                                    </p:animEffect>
                                    <p:anim calcmode="lin" valueType="num">
                                      <p:cBhvr>
                                        <p:cTn id="26" dur="1822" tmFilter="0,0; 0.14,0.36; 0.43,0.73; 0.71,0.91; 1.0,1.0">
                                          <p:stCondLst>
                                            <p:cond delay="0"/>
                                          </p:stCondLst>
                                        </p:cTn>
                                        <p:tgtEl>
                                          <p:spTgt spid="615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15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15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15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151"/>
                                        </p:tgtEl>
                                        <p:attrNameLst>
                                          <p:attrName>ppt_y</p:attrName>
                                        </p:attrNameLst>
                                      </p:cBhvr>
                                      <p:tavLst>
                                        <p:tav tm="0" fmla="#ppt_y-sin(pi*$)/81">
                                          <p:val>
                                            <p:fltVal val="0"/>
                                          </p:val>
                                        </p:tav>
                                        <p:tav tm="100000">
                                          <p:val>
                                            <p:fltVal val="1"/>
                                          </p:val>
                                        </p:tav>
                                      </p:tavLst>
                                    </p:anim>
                                    <p:animScale>
                                      <p:cBhvr>
                                        <p:cTn id="31" dur="26">
                                          <p:stCondLst>
                                            <p:cond delay="650"/>
                                          </p:stCondLst>
                                        </p:cTn>
                                        <p:tgtEl>
                                          <p:spTgt spid="6151"/>
                                        </p:tgtEl>
                                      </p:cBhvr>
                                      <p:to x="100000" y="60000"/>
                                    </p:animScale>
                                    <p:animScale>
                                      <p:cBhvr>
                                        <p:cTn id="32" dur="166" decel="50000">
                                          <p:stCondLst>
                                            <p:cond delay="676"/>
                                          </p:stCondLst>
                                        </p:cTn>
                                        <p:tgtEl>
                                          <p:spTgt spid="6151"/>
                                        </p:tgtEl>
                                      </p:cBhvr>
                                      <p:to x="100000" y="100000"/>
                                    </p:animScale>
                                    <p:animScale>
                                      <p:cBhvr>
                                        <p:cTn id="33" dur="26">
                                          <p:stCondLst>
                                            <p:cond delay="1312"/>
                                          </p:stCondLst>
                                        </p:cTn>
                                        <p:tgtEl>
                                          <p:spTgt spid="6151"/>
                                        </p:tgtEl>
                                      </p:cBhvr>
                                      <p:to x="100000" y="80000"/>
                                    </p:animScale>
                                    <p:animScale>
                                      <p:cBhvr>
                                        <p:cTn id="34" dur="166" decel="50000">
                                          <p:stCondLst>
                                            <p:cond delay="1338"/>
                                          </p:stCondLst>
                                        </p:cTn>
                                        <p:tgtEl>
                                          <p:spTgt spid="6151"/>
                                        </p:tgtEl>
                                      </p:cBhvr>
                                      <p:to x="100000" y="100000"/>
                                    </p:animScale>
                                    <p:animScale>
                                      <p:cBhvr>
                                        <p:cTn id="35" dur="26">
                                          <p:stCondLst>
                                            <p:cond delay="1642"/>
                                          </p:stCondLst>
                                        </p:cTn>
                                        <p:tgtEl>
                                          <p:spTgt spid="6151"/>
                                        </p:tgtEl>
                                      </p:cBhvr>
                                      <p:to x="100000" y="90000"/>
                                    </p:animScale>
                                    <p:animScale>
                                      <p:cBhvr>
                                        <p:cTn id="36" dur="166" decel="50000">
                                          <p:stCondLst>
                                            <p:cond delay="1668"/>
                                          </p:stCondLst>
                                        </p:cTn>
                                        <p:tgtEl>
                                          <p:spTgt spid="6151"/>
                                        </p:tgtEl>
                                      </p:cBhvr>
                                      <p:to x="100000" y="100000"/>
                                    </p:animScale>
                                    <p:animScale>
                                      <p:cBhvr>
                                        <p:cTn id="37" dur="26">
                                          <p:stCondLst>
                                            <p:cond delay="1808"/>
                                          </p:stCondLst>
                                        </p:cTn>
                                        <p:tgtEl>
                                          <p:spTgt spid="6151"/>
                                        </p:tgtEl>
                                      </p:cBhvr>
                                      <p:to x="100000" y="95000"/>
                                    </p:animScale>
                                    <p:animScale>
                                      <p:cBhvr>
                                        <p:cTn id="38" dur="166" decel="50000">
                                          <p:stCondLst>
                                            <p:cond delay="1834"/>
                                          </p:stCondLst>
                                        </p:cTn>
                                        <p:tgtEl>
                                          <p:spTgt spid="61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492442"/>
            <a:ext cx="9144000" cy="2308324"/>
          </a:xfrm>
          <a:prstGeom prst="rect">
            <a:avLst/>
          </a:prstGeom>
          <a:solidFill>
            <a:schemeClr val="accent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En particulier, le médecin du travail doit disposer d’une collection complète et à jour. Les réseaux informatiques généralisés dans les entreprises permettent d’ailleurs une consultation facile par tout le monde. À défaut, il est presque toujours possible de les retrouver sur Internet2. La réglementation fixe un contenu précis à ces fiches, qui doivent comporter 16 rubriques :</a:t>
            </a:r>
            <a:endParaRPr kumimoji="0" lang="fr-FR" sz="2400" b="0" i="0" u="none" strike="noStrike" cap="none" normalizeH="0" baseline="0" dirty="0">
              <a:ln>
                <a:noFill/>
              </a:ln>
              <a:solidFill>
                <a:srgbClr val="FFFF00"/>
              </a:solidFill>
              <a:effectLst/>
              <a:latin typeface="Arial" pitchFamily="34" charset="0"/>
              <a:cs typeface="Arial" pitchFamily="34" charset="0"/>
            </a:endParaRPr>
          </a:p>
        </p:txBody>
      </p:sp>
      <p:sp>
        <p:nvSpPr>
          <p:cNvPr id="5123" name="AutoShape 3" descr="Résultat de recherche d'images pour &quot;importance du risque chimiq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5" name="Picture 5" descr="Résultat de recherche d'images pour &quot;importance du risque chimique&quot;"/>
          <p:cNvPicPr>
            <a:picLocks noChangeAspect="1" noChangeArrowheads="1"/>
          </p:cNvPicPr>
          <p:nvPr/>
        </p:nvPicPr>
        <p:blipFill>
          <a:blip r:embed="rId2" cstate="print"/>
          <a:srcRect/>
          <a:stretch>
            <a:fillRect/>
          </a:stretch>
        </p:blipFill>
        <p:spPr bwMode="auto">
          <a:xfrm>
            <a:off x="0" y="1772816"/>
            <a:ext cx="9144000" cy="50851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240904"/>
            <a:ext cx="8907951" cy="3170099"/>
          </a:xfrm>
          <a:prstGeom prst="rect">
            <a:avLst/>
          </a:prstGeom>
          <a:solidFill>
            <a:schemeClr val="accent1">
              <a:lumMod val="5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FFFF00"/>
                </a:solidFill>
                <a:effectLst/>
                <a:latin typeface="Calibri" pitchFamily="34" charset="0"/>
                <a:ea typeface="Calibri" pitchFamily="34" charset="0"/>
                <a:cs typeface="AGaramond-Italic"/>
              </a:rPr>
              <a:t>Conseils de prudence :</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Un conseil de prudence est une phrase décrivant les mesures recommandées qu’il y</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a lieu de prendre pour réduire au minimum ou prévenir les effets nocifs découlant</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d’une exposition. Le choix de ces conseils est laissé à l’appréciation du responsable</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de l’étiquetage ou à l’autorité compétente.</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rgbClr val="FFFF00"/>
                </a:solidFill>
                <a:effectLst/>
                <a:latin typeface="Calibri" pitchFamily="34" charset="0"/>
                <a:ea typeface="Calibri" pitchFamily="34" charset="0"/>
                <a:cs typeface="90Fru-Bold"/>
              </a:rPr>
              <a:t>EXEMPLES :</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 Garder le récipient hermétiquement fermé.</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 Ne pas respirer les vapeurs.</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 Porter des gants de protection.</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 En cas d’incendie, ne pas utiliser d’eau.</a:t>
            </a:r>
            <a:endParaRPr kumimoji="0" lang="fr-FR" sz="2000" b="0" i="0" u="none" strike="noStrike" cap="none" normalizeH="0" baseline="0" dirty="0">
              <a:ln>
                <a:noFill/>
              </a:ln>
              <a:solidFill>
                <a:srgbClr val="FFFF00"/>
              </a:solidFill>
              <a:effectLst/>
              <a:latin typeface="Arial" pitchFamily="34" charset="0"/>
              <a:cs typeface="Arial" pitchFamily="34" charset="0"/>
            </a:endParaRPr>
          </a:p>
        </p:txBody>
      </p:sp>
      <p:sp>
        <p:nvSpPr>
          <p:cNvPr id="7171" name="AutoShape 3" descr="Résultat de recherche d'images pour &quot;importance du risque chimiq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173" name="AutoShape 5" descr="Résultat de recherche d'images pour &quot;importance du risque chimiq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175" name="AutoShape 7" descr="Image associé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177" name="Picture 9" descr="Résultat de recherche d'images pour &quot;fiche de prudence&quot;"/>
          <p:cNvPicPr>
            <a:picLocks noChangeAspect="1" noChangeArrowheads="1"/>
          </p:cNvPicPr>
          <p:nvPr/>
        </p:nvPicPr>
        <p:blipFill>
          <a:blip r:embed="rId2" cstate="print"/>
          <a:srcRect/>
          <a:stretch>
            <a:fillRect/>
          </a:stretch>
        </p:blipFill>
        <p:spPr bwMode="auto">
          <a:xfrm>
            <a:off x="4355976" y="2492896"/>
            <a:ext cx="4788024" cy="4365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wipe(down)">
                                      <p:cBhvr>
                                        <p:cTn id="7" dur="580">
                                          <p:stCondLst>
                                            <p:cond delay="0"/>
                                          </p:stCondLst>
                                        </p:cTn>
                                        <p:tgtEl>
                                          <p:spTgt spid="7169"/>
                                        </p:tgtEl>
                                      </p:cBhvr>
                                    </p:animEffect>
                                    <p:anim calcmode="lin" valueType="num">
                                      <p:cBhvr>
                                        <p:cTn id="8" dur="1822" tmFilter="0,0; 0.14,0.36; 0.43,0.73; 0.71,0.91; 1.0,1.0">
                                          <p:stCondLst>
                                            <p:cond delay="0"/>
                                          </p:stCondLst>
                                        </p:cTn>
                                        <p:tgtEl>
                                          <p:spTgt spid="71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69"/>
                                        </p:tgtEl>
                                        <p:attrNameLst>
                                          <p:attrName>ppt_y</p:attrName>
                                        </p:attrNameLst>
                                      </p:cBhvr>
                                      <p:tavLst>
                                        <p:tav tm="0" fmla="#ppt_y-sin(pi*$)/81">
                                          <p:val>
                                            <p:fltVal val="0"/>
                                          </p:val>
                                        </p:tav>
                                        <p:tav tm="100000">
                                          <p:val>
                                            <p:fltVal val="1"/>
                                          </p:val>
                                        </p:tav>
                                      </p:tavLst>
                                    </p:anim>
                                    <p:animScale>
                                      <p:cBhvr>
                                        <p:cTn id="13" dur="26">
                                          <p:stCondLst>
                                            <p:cond delay="650"/>
                                          </p:stCondLst>
                                        </p:cTn>
                                        <p:tgtEl>
                                          <p:spTgt spid="7169"/>
                                        </p:tgtEl>
                                      </p:cBhvr>
                                      <p:to x="100000" y="60000"/>
                                    </p:animScale>
                                    <p:animScale>
                                      <p:cBhvr>
                                        <p:cTn id="14" dur="166" decel="50000">
                                          <p:stCondLst>
                                            <p:cond delay="676"/>
                                          </p:stCondLst>
                                        </p:cTn>
                                        <p:tgtEl>
                                          <p:spTgt spid="7169"/>
                                        </p:tgtEl>
                                      </p:cBhvr>
                                      <p:to x="100000" y="100000"/>
                                    </p:animScale>
                                    <p:animScale>
                                      <p:cBhvr>
                                        <p:cTn id="15" dur="26">
                                          <p:stCondLst>
                                            <p:cond delay="1312"/>
                                          </p:stCondLst>
                                        </p:cTn>
                                        <p:tgtEl>
                                          <p:spTgt spid="7169"/>
                                        </p:tgtEl>
                                      </p:cBhvr>
                                      <p:to x="100000" y="80000"/>
                                    </p:animScale>
                                    <p:animScale>
                                      <p:cBhvr>
                                        <p:cTn id="16" dur="166" decel="50000">
                                          <p:stCondLst>
                                            <p:cond delay="1338"/>
                                          </p:stCondLst>
                                        </p:cTn>
                                        <p:tgtEl>
                                          <p:spTgt spid="7169"/>
                                        </p:tgtEl>
                                      </p:cBhvr>
                                      <p:to x="100000" y="100000"/>
                                    </p:animScale>
                                    <p:animScale>
                                      <p:cBhvr>
                                        <p:cTn id="17" dur="26">
                                          <p:stCondLst>
                                            <p:cond delay="1642"/>
                                          </p:stCondLst>
                                        </p:cTn>
                                        <p:tgtEl>
                                          <p:spTgt spid="7169"/>
                                        </p:tgtEl>
                                      </p:cBhvr>
                                      <p:to x="100000" y="90000"/>
                                    </p:animScale>
                                    <p:animScale>
                                      <p:cBhvr>
                                        <p:cTn id="18" dur="166" decel="50000">
                                          <p:stCondLst>
                                            <p:cond delay="1668"/>
                                          </p:stCondLst>
                                        </p:cTn>
                                        <p:tgtEl>
                                          <p:spTgt spid="7169"/>
                                        </p:tgtEl>
                                      </p:cBhvr>
                                      <p:to x="100000" y="100000"/>
                                    </p:animScale>
                                    <p:animScale>
                                      <p:cBhvr>
                                        <p:cTn id="19" dur="26">
                                          <p:stCondLst>
                                            <p:cond delay="1808"/>
                                          </p:stCondLst>
                                        </p:cTn>
                                        <p:tgtEl>
                                          <p:spTgt spid="7169"/>
                                        </p:tgtEl>
                                      </p:cBhvr>
                                      <p:to x="100000" y="95000"/>
                                    </p:animScale>
                                    <p:animScale>
                                      <p:cBhvr>
                                        <p:cTn id="20" dur="166" decel="50000">
                                          <p:stCondLst>
                                            <p:cond delay="1834"/>
                                          </p:stCondLst>
                                        </p:cTn>
                                        <p:tgtEl>
                                          <p:spTgt spid="716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177"/>
                                        </p:tgtEl>
                                        <p:attrNameLst>
                                          <p:attrName>style.visibility</p:attrName>
                                        </p:attrNameLst>
                                      </p:cBhvr>
                                      <p:to>
                                        <p:strVal val="visible"/>
                                      </p:to>
                                    </p:set>
                                    <p:animEffect transition="in" filter="wipe(down)">
                                      <p:cBhvr>
                                        <p:cTn id="25" dur="580">
                                          <p:stCondLst>
                                            <p:cond delay="0"/>
                                          </p:stCondLst>
                                        </p:cTn>
                                        <p:tgtEl>
                                          <p:spTgt spid="7177"/>
                                        </p:tgtEl>
                                      </p:cBhvr>
                                    </p:animEffect>
                                    <p:anim calcmode="lin" valueType="num">
                                      <p:cBhvr>
                                        <p:cTn id="26" dur="1822" tmFilter="0,0; 0.14,0.36; 0.43,0.73; 0.71,0.91; 1.0,1.0">
                                          <p:stCondLst>
                                            <p:cond delay="0"/>
                                          </p:stCondLst>
                                        </p:cTn>
                                        <p:tgtEl>
                                          <p:spTgt spid="717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17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17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17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177"/>
                                        </p:tgtEl>
                                        <p:attrNameLst>
                                          <p:attrName>ppt_y</p:attrName>
                                        </p:attrNameLst>
                                      </p:cBhvr>
                                      <p:tavLst>
                                        <p:tav tm="0" fmla="#ppt_y-sin(pi*$)/81">
                                          <p:val>
                                            <p:fltVal val="0"/>
                                          </p:val>
                                        </p:tav>
                                        <p:tav tm="100000">
                                          <p:val>
                                            <p:fltVal val="1"/>
                                          </p:val>
                                        </p:tav>
                                      </p:tavLst>
                                    </p:anim>
                                    <p:animScale>
                                      <p:cBhvr>
                                        <p:cTn id="31" dur="26">
                                          <p:stCondLst>
                                            <p:cond delay="650"/>
                                          </p:stCondLst>
                                        </p:cTn>
                                        <p:tgtEl>
                                          <p:spTgt spid="7177"/>
                                        </p:tgtEl>
                                      </p:cBhvr>
                                      <p:to x="100000" y="60000"/>
                                    </p:animScale>
                                    <p:animScale>
                                      <p:cBhvr>
                                        <p:cTn id="32" dur="166" decel="50000">
                                          <p:stCondLst>
                                            <p:cond delay="676"/>
                                          </p:stCondLst>
                                        </p:cTn>
                                        <p:tgtEl>
                                          <p:spTgt spid="7177"/>
                                        </p:tgtEl>
                                      </p:cBhvr>
                                      <p:to x="100000" y="100000"/>
                                    </p:animScale>
                                    <p:animScale>
                                      <p:cBhvr>
                                        <p:cTn id="33" dur="26">
                                          <p:stCondLst>
                                            <p:cond delay="1312"/>
                                          </p:stCondLst>
                                        </p:cTn>
                                        <p:tgtEl>
                                          <p:spTgt spid="7177"/>
                                        </p:tgtEl>
                                      </p:cBhvr>
                                      <p:to x="100000" y="80000"/>
                                    </p:animScale>
                                    <p:animScale>
                                      <p:cBhvr>
                                        <p:cTn id="34" dur="166" decel="50000">
                                          <p:stCondLst>
                                            <p:cond delay="1338"/>
                                          </p:stCondLst>
                                        </p:cTn>
                                        <p:tgtEl>
                                          <p:spTgt spid="7177"/>
                                        </p:tgtEl>
                                      </p:cBhvr>
                                      <p:to x="100000" y="100000"/>
                                    </p:animScale>
                                    <p:animScale>
                                      <p:cBhvr>
                                        <p:cTn id="35" dur="26">
                                          <p:stCondLst>
                                            <p:cond delay="1642"/>
                                          </p:stCondLst>
                                        </p:cTn>
                                        <p:tgtEl>
                                          <p:spTgt spid="7177"/>
                                        </p:tgtEl>
                                      </p:cBhvr>
                                      <p:to x="100000" y="90000"/>
                                    </p:animScale>
                                    <p:animScale>
                                      <p:cBhvr>
                                        <p:cTn id="36" dur="166" decel="50000">
                                          <p:stCondLst>
                                            <p:cond delay="1668"/>
                                          </p:stCondLst>
                                        </p:cTn>
                                        <p:tgtEl>
                                          <p:spTgt spid="7177"/>
                                        </p:tgtEl>
                                      </p:cBhvr>
                                      <p:to x="100000" y="100000"/>
                                    </p:animScale>
                                    <p:animScale>
                                      <p:cBhvr>
                                        <p:cTn id="37" dur="26">
                                          <p:stCondLst>
                                            <p:cond delay="1808"/>
                                          </p:stCondLst>
                                        </p:cTn>
                                        <p:tgtEl>
                                          <p:spTgt spid="7177"/>
                                        </p:tgtEl>
                                      </p:cBhvr>
                                      <p:to x="100000" y="95000"/>
                                    </p:animScale>
                                    <p:animScale>
                                      <p:cBhvr>
                                        <p:cTn id="38" dur="166" decel="50000">
                                          <p:stCondLst>
                                            <p:cond delay="1834"/>
                                          </p:stCondLst>
                                        </p:cTn>
                                        <p:tgtEl>
                                          <p:spTgt spid="71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67544" y="0"/>
            <a:ext cx="8136904"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Calibri" pitchFamily="34" charset="0"/>
                <a:cs typeface="90Fru-Bold" charset="0"/>
              </a:rPr>
              <a:t>Arbre des causes</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FFFF00"/>
                </a:solidFill>
                <a:effectLst/>
                <a:latin typeface="Calibri" pitchFamily="34" charset="0"/>
                <a:ea typeface="Calibri" pitchFamily="34" charset="0"/>
                <a:cs typeface="AGaramond-Regular" charset="0"/>
              </a:rPr>
              <a:t>L’arbre des causes est une méthode d’analyse d’accident . Elle constitue un puissant outil de repérage des facteurs « premiers », c’est-à-dire étant à l’origine des situations et des événements dangereux possibles dans le domaine étudié. Nous allons voir, sur quelques exemples, la puissance de cette méthode. Il n’est cependant pas inutile de rappeler les bonnes pratiques de la méthode de l’arbre des causes.</a:t>
            </a:r>
            <a:endParaRPr kumimoji="0" lang="fr-FR" sz="16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8194" name="AutoShape 2"/>
          <p:cNvSpPr>
            <a:spLocks noChangeArrowheads="1"/>
          </p:cNvSpPr>
          <p:nvPr/>
        </p:nvSpPr>
        <p:spPr bwMode="auto">
          <a:xfrm>
            <a:off x="2358355" y="2124443"/>
            <a:ext cx="1373882" cy="9014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195" name="AutoShape 3"/>
          <p:cNvSpPr>
            <a:spLocks noChangeArrowheads="1"/>
          </p:cNvSpPr>
          <p:nvPr/>
        </p:nvSpPr>
        <p:spPr bwMode="auto">
          <a:xfrm>
            <a:off x="2358355" y="2924543"/>
            <a:ext cx="1373882" cy="9014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196" name="AutoShape 4"/>
          <p:cNvSpPr>
            <a:spLocks noChangeArrowheads="1"/>
          </p:cNvSpPr>
          <p:nvPr/>
        </p:nvSpPr>
        <p:spPr bwMode="auto">
          <a:xfrm>
            <a:off x="2358355" y="3705593"/>
            <a:ext cx="1373882" cy="9014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197" name="AutoShape 5"/>
          <p:cNvSpPr>
            <a:spLocks noChangeArrowheads="1"/>
          </p:cNvSpPr>
          <p:nvPr/>
        </p:nvSpPr>
        <p:spPr bwMode="auto">
          <a:xfrm>
            <a:off x="2358355" y="4543793"/>
            <a:ext cx="1373882" cy="9014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198" name="Text Box 6"/>
          <p:cNvSpPr txBox="1">
            <a:spLocks noChangeArrowheads="1"/>
          </p:cNvSpPr>
          <p:nvPr/>
        </p:nvSpPr>
        <p:spPr bwMode="auto">
          <a:xfrm>
            <a:off x="2442492" y="2311731"/>
            <a:ext cx="1171013" cy="6188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Calibri" pitchFamily="34" charset="0"/>
                <a:ea typeface="Arial" pitchFamily="34" charset="0"/>
                <a:cs typeface="Arial" pitchFamily="34" charset="0"/>
              </a:rPr>
              <a:t>Cause C de rang 2</a:t>
            </a: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sp>
        <p:nvSpPr>
          <p:cNvPr id="8199" name="Text Box 7"/>
          <p:cNvSpPr txBox="1">
            <a:spLocks noChangeArrowheads="1"/>
          </p:cNvSpPr>
          <p:nvPr/>
        </p:nvSpPr>
        <p:spPr bwMode="auto">
          <a:xfrm>
            <a:off x="2442492" y="3111831"/>
            <a:ext cx="1171013" cy="6188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Cause D de rang 2</a:t>
            </a:r>
            <a:endParaRPr kumimoji="0" lang="fr-FR" sz="1100" b="0" i="0" u="none" strike="noStrike" cap="none" normalizeH="0" baseline="0">
              <a:ln>
                <a:noFill/>
              </a:ln>
              <a:solidFill>
                <a:schemeClr val="tx1"/>
              </a:solidFill>
              <a:effectLst/>
              <a:latin typeface="Arial" pitchFamily="34" charset="0"/>
              <a:cs typeface="Arial" pitchFamily="34" charset="0"/>
            </a:endParaRPr>
          </a:p>
        </p:txBody>
      </p:sp>
      <p:sp>
        <p:nvSpPr>
          <p:cNvPr id="8200" name="Text Box 8"/>
          <p:cNvSpPr txBox="1">
            <a:spLocks noChangeArrowheads="1"/>
          </p:cNvSpPr>
          <p:nvPr/>
        </p:nvSpPr>
        <p:spPr bwMode="auto">
          <a:xfrm>
            <a:off x="2442492" y="3873831"/>
            <a:ext cx="1171013" cy="6188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Cause E de rang 2</a:t>
            </a:r>
            <a:endParaRPr kumimoji="0" lang="fr-FR" sz="1100" b="0" i="0" u="none" strike="noStrike" cap="none" normalizeH="0" baseline="0">
              <a:ln>
                <a:noFill/>
              </a:ln>
              <a:solidFill>
                <a:schemeClr val="tx1"/>
              </a:solidFill>
              <a:effectLst/>
              <a:latin typeface="Arial" pitchFamily="34" charset="0"/>
              <a:cs typeface="Arial" pitchFamily="34" charset="0"/>
            </a:endParaRPr>
          </a:p>
        </p:txBody>
      </p:sp>
      <p:sp>
        <p:nvSpPr>
          <p:cNvPr id="8201" name="Text Box 9"/>
          <p:cNvSpPr txBox="1">
            <a:spLocks noChangeArrowheads="1"/>
          </p:cNvSpPr>
          <p:nvPr/>
        </p:nvSpPr>
        <p:spPr bwMode="auto">
          <a:xfrm>
            <a:off x="2442492" y="4750131"/>
            <a:ext cx="1171013" cy="6188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Cause F de rang 2</a:t>
            </a:r>
            <a:endParaRPr kumimoji="0" lang="fr-FR" sz="1100" b="0" i="0" u="none" strike="noStrike" cap="none" normalizeH="0" baseline="0">
              <a:ln>
                <a:noFill/>
              </a:ln>
              <a:solidFill>
                <a:schemeClr val="tx1"/>
              </a:solidFill>
              <a:effectLst/>
              <a:latin typeface="Arial" pitchFamily="34" charset="0"/>
              <a:cs typeface="Arial" pitchFamily="34" charset="0"/>
            </a:endParaRPr>
          </a:p>
        </p:txBody>
      </p:sp>
      <p:sp>
        <p:nvSpPr>
          <p:cNvPr id="8202" name="AutoShape 10"/>
          <p:cNvSpPr>
            <a:spLocks/>
          </p:cNvSpPr>
          <p:nvPr/>
        </p:nvSpPr>
        <p:spPr bwMode="auto">
          <a:xfrm>
            <a:off x="3707904" y="2492896"/>
            <a:ext cx="688147" cy="1080095"/>
          </a:xfrm>
          <a:prstGeom prst="rightBrace">
            <a:avLst>
              <a:gd name="adj1" fmla="val 10597"/>
              <a:gd name="adj2" fmla="val 50000"/>
            </a:avLst>
          </a:prstGeom>
          <a:noFill/>
          <a:ln w="9525">
            <a:solidFill>
              <a:srgbClr val="FFFF00"/>
            </a:solidFill>
            <a:round/>
            <a:headEnd/>
            <a:tailEnd/>
          </a:ln>
          <a:effectLst>
            <a:outerShdw blurRad="50800" dist="50800" dir="5400000" algn="ctr" rotWithShape="0">
              <a:srgbClr val="FFFF00"/>
            </a:outerShdw>
          </a:effectLst>
        </p:spPr>
        <p:txBody>
          <a:bodyPr vert="horz" wrap="square" lIns="91440" tIns="45720" rIns="91440" bIns="45720" numCol="1" anchor="t" anchorCtr="0" compatLnSpc="1">
            <a:prstTxWarp prst="textNoShape">
              <a:avLst/>
            </a:prstTxWarp>
          </a:bodyPr>
          <a:lstStyle/>
          <a:p>
            <a:endParaRPr lang="fr-FR" sz="1100" dirty="0">
              <a:solidFill>
                <a:srgbClr val="FFFF00"/>
              </a:solidFill>
            </a:endParaRPr>
          </a:p>
        </p:txBody>
      </p:sp>
      <p:sp>
        <p:nvSpPr>
          <p:cNvPr id="8203" name="AutoShape 11"/>
          <p:cNvSpPr>
            <a:spLocks/>
          </p:cNvSpPr>
          <p:nvPr/>
        </p:nvSpPr>
        <p:spPr bwMode="auto">
          <a:xfrm>
            <a:off x="3635895" y="4149081"/>
            <a:ext cx="941159" cy="936104"/>
          </a:xfrm>
          <a:prstGeom prst="rightBrace">
            <a:avLst>
              <a:gd name="adj1" fmla="val 8511"/>
              <a:gd name="adj2" fmla="val 50000"/>
            </a:avLst>
          </a:prstGeom>
          <a:noFill/>
          <a:ln w="9525">
            <a:solidFill>
              <a:srgbClr val="FFFF00"/>
            </a:solidFill>
            <a:round/>
            <a:headEnd/>
            <a:tailEnd/>
          </a:ln>
          <a:effectLst>
            <a:outerShdw blurRad="50800" dist="50800" dir="5400000" algn="ctr" rotWithShape="0">
              <a:srgbClr val="FFFF00"/>
            </a:outerShdw>
          </a:effectLst>
        </p:spPr>
        <p:txBody>
          <a:bodyPr vert="horz" wrap="square" lIns="91440" tIns="45720" rIns="91440" bIns="45720" numCol="1" anchor="t" anchorCtr="0" compatLnSpc="1">
            <a:prstTxWarp prst="textNoShape">
              <a:avLst/>
            </a:prstTxWarp>
          </a:bodyPr>
          <a:lstStyle/>
          <a:p>
            <a:endParaRPr lang="fr-FR" sz="1100" dirty="0">
              <a:solidFill>
                <a:srgbClr val="FFFF00"/>
              </a:solidFill>
            </a:endParaRPr>
          </a:p>
        </p:txBody>
      </p:sp>
      <p:sp>
        <p:nvSpPr>
          <p:cNvPr id="8204" name="AutoShape 12"/>
          <p:cNvSpPr>
            <a:spLocks noChangeArrowheads="1"/>
          </p:cNvSpPr>
          <p:nvPr/>
        </p:nvSpPr>
        <p:spPr bwMode="auto">
          <a:xfrm>
            <a:off x="4225255" y="2572118"/>
            <a:ext cx="1373882" cy="9014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205" name="Text Box 13"/>
          <p:cNvSpPr txBox="1">
            <a:spLocks noChangeArrowheads="1"/>
          </p:cNvSpPr>
          <p:nvPr/>
        </p:nvSpPr>
        <p:spPr bwMode="auto">
          <a:xfrm>
            <a:off x="4309392" y="2759406"/>
            <a:ext cx="1171013" cy="6188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Cause A de rang 1</a:t>
            </a:r>
            <a:endParaRPr kumimoji="0" lang="fr-FR" sz="1100" b="0" i="0" u="none" strike="noStrike" cap="none" normalizeH="0" baseline="0">
              <a:ln>
                <a:noFill/>
              </a:ln>
              <a:solidFill>
                <a:schemeClr val="tx1"/>
              </a:solidFill>
              <a:effectLst/>
              <a:latin typeface="Arial" pitchFamily="34" charset="0"/>
              <a:cs typeface="Arial" pitchFamily="34" charset="0"/>
            </a:endParaRPr>
          </a:p>
        </p:txBody>
      </p:sp>
      <p:sp>
        <p:nvSpPr>
          <p:cNvPr id="8206" name="AutoShape 14"/>
          <p:cNvSpPr>
            <a:spLocks noChangeArrowheads="1"/>
          </p:cNvSpPr>
          <p:nvPr/>
        </p:nvSpPr>
        <p:spPr bwMode="auto">
          <a:xfrm>
            <a:off x="4244305" y="4115168"/>
            <a:ext cx="1373882" cy="9014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207" name="Text Box 15"/>
          <p:cNvSpPr txBox="1">
            <a:spLocks noChangeArrowheads="1"/>
          </p:cNvSpPr>
          <p:nvPr/>
        </p:nvSpPr>
        <p:spPr bwMode="auto">
          <a:xfrm>
            <a:off x="4328442" y="4302456"/>
            <a:ext cx="1171013" cy="6188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Cause B de rang 1</a:t>
            </a:r>
            <a:endParaRPr kumimoji="0" lang="fr-FR" sz="1100" b="0" i="0" u="none" strike="noStrike" cap="none" normalizeH="0" baseline="0">
              <a:ln>
                <a:noFill/>
              </a:ln>
              <a:solidFill>
                <a:schemeClr val="tx1"/>
              </a:solidFill>
              <a:effectLst/>
              <a:latin typeface="Arial" pitchFamily="34" charset="0"/>
              <a:cs typeface="Arial" pitchFamily="34" charset="0"/>
            </a:endParaRPr>
          </a:p>
        </p:txBody>
      </p:sp>
      <p:sp>
        <p:nvSpPr>
          <p:cNvPr id="8208" name="AutoShape 16"/>
          <p:cNvSpPr>
            <a:spLocks/>
          </p:cNvSpPr>
          <p:nvPr/>
        </p:nvSpPr>
        <p:spPr bwMode="auto">
          <a:xfrm>
            <a:off x="5311104" y="2996952"/>
            <a:ext cx="867715" cy="1705322"/>
          </a:xfrm>
          <a:prstGeom prst="rightBrace">
            <a:avLst>
              <a:gd name="adj1" fmla="val 19097"/>
              <a:gd name="adj2" fmla="val 50000"/>
            </a:avLst>
          </a:prstGeom>
          <a:noFill/>
          <a:ln w="9525">
            <a:solidFill>
              <a:srgbClr val="FFFF00"/>
            </a:solidFill>
            <a:round/>
            <a:headEnd/>
            <a:tailEnd/>
          </a:ln>
          <a:scene3d>
            <a:camera prst="orthographicFront"/>
            <a:lightRig rig="threePt" dir="t"/>
          </a:scene3d>
          <a:sp3d extrusionH="76200">
            <a:extrusionClr>
              <a:srgbClr val="FFFF00"/>
            </a:extrusionClr>
          </a:sp3d>
        </p:spPr>
        <p:txBody>
          <a:bodyPr vert="horz" wrap="square" lIns="91440" tIns="45720" rIns="91440" bIns="45720" numCol="1" anchor="t" anchorCtr="0" compatLnSpc="1">
            <a:prstTxWarp prst="textNoShape">
              <a:avLst/>
            </a:prstTxWarp>
          </a:bodyPr>
          <a:lstStyle/>
          <a:p>
            <a:endParaRPr lang="fr-FR" sz="1100"/>
          </a:p>
        </p:txBody>
      </p:sp>
      <p:sp>
        <p:nvSpPr>
          <p:cNvPr id="8209" name="AutoShape 17"/>
          <p:cNvSpPr>
            <a:spLocks noChangeArrowheads="1"/>
          </p:cNvSpPr>
          <p:nvPr/>
        </p:nvSpPr>
        <p:spPr bwMode="auto">
          <a:xfrm>
            <a:off x="6006430" y="3284985"/>
            <a:ext cx="1373882" cy="92834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210" name="Text Box 18"/>
          <p:cNvSpPr txBox="1">
            <a:spLocks noChangeArrowheads="1"/>
          </p:cNvSpPr>
          <p:nvPr/>
        </p:nvSpPr>
        <p:spPr bwMode="auto">
          <a:xfrm>
            <a:off x="6090567" y="3476757"/>
            <a:ext cx="1171013" cy="6413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Dommage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Final</a:t>
            </a:r>
            <a:endParaRPr kumimoji="0" lang="fr-FR" sz="1100" b="0" i="0" u="none" strike="noStrike" cap="none" normalizeH="0" baseline="0">
              <a:ln>
                <a:noFill/>
              </a:ln>
              <a:solidFill>
                <a:schemeClr val="tx1"/>
              </a:solidFill>
              <a:effectLst/>
              <a:latin typeface="Arial" pitchFamily="34" charset="0"/>
              <a:cs typeface="Arial" pitchFamily="34" charset="0"/>
            </a:endParaRPr>
          </a:p>
        </p:txBody>
      </p:sp>
      <p:cxnSp>
        <p:nvCxnSpPr>
          <p:cNvPr id="23" name="Connecteur droit 22"/>
          <p:cNvCxnSpPr>
            <a:endCxn id="8194" idx="1"/>
          </p:cNvCxnSpPr>
          <p:nvPr/>
        </p:nvCxnSpPr>
        <p:spPr>
          <a:xfrm>
            <a:off x="1331640" y="2564904"/>
            <a:ext cx="1026715" cy="10255"/>
          </a:xfrm>
          <a:prstGeom prst="line">
            <a:avLst/>
          </a:prstGeom>
          <a:ln w="15875"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331640" y="3356992"/>
            <a:ext cx="1026715" cy="10255"/>
          </a:xfrm>
          <a:prstGeom prst="line">
            <a:avLst/>
          </a:prstGeom>
          <a:ln w="15875"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403648" y="4077072"/>
            <a:ext cx="1026715" cy="10255"/>
          </a:xfrm>
          <a:prstGeom prst="line">
            <a:avLst/>
          </a:prstGeom>
          <a:ln w="15875"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331640" y="4941168"/>
            <a:ext cx="1026715" cy="10255"/>
          </a:xfrm>
          <a:prstGeom prst="line">
            <a:avLst/>
          </a:prstGeom>
          <a:ln w="15875" cmpd="sng">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wipe(down)">
                                      <p:cBhvr>
                                        <p:cTn id="7" dur="580">
                                          <p:stCondLst>
                                            <p:cond delay="0"/>
                                          </p:stCondLst>
                                        </p:cTn>
                                        <p:tgtEl>
                                          <p:spTgt spid="8193"/>
                                        </p:tgtEl>
                                      </p:cBhvr>
                                    </p:animEffect>
                                    <p:anim calcmode="lin" valueType="num">
                                      <p:cBhvr>
                                        <p:cTn id="8" dur="1822" tmFilter="0,0; 0.14,0.36; 0.43,0.73; 0.71,0.91; 1.0,1.0">
                                          <p:stCondLst>
                                            <p:cond delay="0"/>
                                          </p:stCondLst>
                                        </p:cTn>
                                        <p:tgtEl>
                                          <p:spTgt spid="819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3"/>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3"/>
                                        </p:tgtEl>
                                      </p:cBhvr>
                                      <p:to x="100000" y="60000"/>
                                    </p:animScale>
                                    <p:animScale>
                                      <p:cBhvr>
                                        <p:cTn id="14" dur="166" decel="50000">
                                          <p:stCondLst>
                                            <p:cond delay="676"/>
                                          </p:stCondLst>
                                        </p:cTn>
                                        <p:tgtEl>
                                          <p:spTgt spid="8193"/>
                                        </p:tgtEl>
                                      </p:cBhvr>
                                      <p:to x="100000" y="100000"/>
                                    </p:animScale>
                                    <p:animScale>
                                      <p:cBhvr>
                                        <p:cTn id="15" dur="26">
                                          <p:stCondLst>
                                            <p:cond delay="1312"/>
                                          </p:stCondLst>
                                        </p:cTn>
                                        <p:tgtEl>
                                          <p:spTgt spid="8193"/>
                                        </p:tgtEl>
                                      </p:cBhvr>
                                      <p:to x="100000" y="80000"/>
                                    </p:animScale>
                                    <p:animScale>
                                      <p:cBhvr>
                                        <p:cTn id="16" dur="166" decel="50000">
                                          <p:stCondLst>
                                            <p:cond delay="1338"/>
                                          </p:stCondLst>
                                        </p:cTn>
                                        <p:tgtEl>
                                          <p:spTgt spid="8193"/>
                                        </p:tgtEl>
                                      </p:cBhvr>
                                      <p:to x="100000" y="100000"/>
                                    </p:animScale>
                                    <p:animScale>
                                      <p:cBhvr>
                                        <p:cTn id="17" dur="26">
                                          <p:stCondLst>
                                            <p:cond delay="1642"/>
                                          </p:stCondLst>
                                        </p:cTn>
                                        <p:tgtEl>
                                          <p:spTgt spid="8193"/>
                                        </p:tgtEl>
                                      </p:cBhvr>
                                      <p:to x="100000" y="90000"/>
                                    </p:animScale>
                                    <p:animScale>
                                      <p:cBhvr>
                                        <p:cTn id="18" dur="166" decel="50000">
                                          <p:stCondLst>
                                            <p:cond delay="1668"/>
                                          </p:stCondLst>
                                        </p:cTn>
                                        <p:tgtEl>
                                          <p:spTgt spid="8193"/>
                                        </p:tgtEl>
                                      </p:cBhvr>
                                      <p:to x="100000" y="100000"/>
                                    </p:animScale>
                                    <p:animScale>
                                      <p:cBhvr>
                                        <p:cTn id="19" dur="26">
                                          <p:stCondLst>
                                            <p:cond delay="1808"/>
                                          </p:stCondLst>
                                        </p:cTn>
                                        <p:tgtEl>
                                          <p:spTgt spid="8193"/>
                                        </p:tgtEl>
                                      </p:cBhvr>
                                      <p:to x="100000" y="95000"/>
                                    </p:animScale>
                                    <p:animScale>
                                      <p:cBhvr>
                                        <p:cTn id="20" dur="166" decel="50000">
                                          <p:stCondLst>
                                            <p:cond delay="1834"/>
                                          </p:stCondLst>
                                        </p:cTn>
                                        <p:tgtEl>
                                          <p:spTgt spid="819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wipe(down)">
                                      <p:cBhvr>
                                        <p:cTn id="25" dur="580">
                                          <p:stCondLst>
                                            <p:cond delay="0"/>
                                          </p:stCondLst>
                                        </p:cTn>
                                        <p:tgtEl>
                                          <p:spTgt spid="8194"/>
                                        </p:tgtEl>
                                      </p:cBhvr>
                                    </p:animEffect>
                                    <p:anim calcmode="lin" valueType="num">
                                      <p:cBhvr>
                                        <p:cTn id="26"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31" dur="26">
                                          <p:stCondLst>
                                            <p:cond delay="650"/>
                                          </p:stCondLst>
                                        </p:cTn>
                                        <p:tgtEl>
                                          <p:spTgt spid="8194"/>
                                        </p:tgtEl>
                                      </p:cBhvr>
                                      <p:to x="100000" y="60000"/>
                                    </p:animScale>
                                    <p:animScale>
                                      <p:cBhvr>
                                        <p:cTn id="32" dur="166" decel="50000">
                                          <p:stCondLst>
                                            <p:cond delay="676"/>
                                          </p:stCondLst>
                                        </p:cTn>
                                        <p:tgtEl>
                                          <p:spTgt spid="8194"/>
                                        </p:tgtEl>
                                      </p:cBhvr>
                                      <p:to x="100000" y="100000"/>
                                    </p:animScale>
                                    <p:animScale>
                                      <p:cBhvr>
                                        <p:cTn id="33" dur="26">
                                          <p:stCondLst>
                                            <p:cond delay="1312"/>
                                          </p:stCondLst>
                                        </p:cTn>
                                        <p:tgtEl>
                                          <p:spTgt spid="8194"/>
                                        </p:tgtEl>
                                      </p:cBhvr>
                                      <p:to x="100000" y="80000"/>
                                    </p:animScale>
                                    <p:animScale>
                                      <p:cBhvr>
                                        <p:cTn id="34" dur="166" decel="50000">
                                          <p:stCondLst>
                                            <p:cond delay="1338"/>
                                          </p:stCondLst>
                                        </p:cTn>
                                        <p:tgtEl>
                                          <p:spTgt spid="8194"/>
                                        </p:tgtEl>
                                      </p:cBhvr>
                                      <p:to x="100000" y="100000"/>
                                    </p:animScale>
                                    <p:animScale>
                                      <p:cBhvr>
                                        <p:cTn id="35" dur="26">
                                          <p:stCondLst>
                                            <p:cond delay="1642"/>
                                          </p:stCondLst>
                                        </p:cTn>
                                        <p:tgtEl>
                                          <p:spTgt spid="8194"/>
                                        </p:tgtEl>
                                      </p:cBhvr>
                                      <p:to x="100000" y="90000"/>
                                    </p:animScale>
                                    <p:animScale>
                                      <p:cBhvr>
                                        <p:cTn id="36" dur="166" decel="50000">
                                          <p:stCondLst>
                                            <p:cond delay="1668"/>
                                          </p:stCondLst>
                                        </p:cTn>
                                        <p:tgtEl>
                                          <p:spTgt spid="8194"/>
                                        </p:tgtEl>
                                      </p:cBhvr>
                                      <p:to x="100000" y="100000"/>
                                    </p:animScale>
                                    <p:animScale>
                                      <p:cBhvr>
                                        <p:cTn id="37" dur="26">
                                          <p:stCondLst>
                                            <p:cond delay="1808"/>
                                          </p:stCondLst>
                                        </p:cTn>
                                        <p:tgtEl>
                                          <p:spTgt spid="8194"/>
                                        </p:tgtEl>
                                      </p:cBhvr>
                                      <p:to x="100000" y="95000"/>
                                    </p:animScale>
                                    <p:animScale>
                                      <p:cBhvr>
                                        <p:cTn id="38" dur="166" decel="50000">
                                          <p:stCondLst>
                                            <p:cond delay="1834"/>
                                          </p:stCondLst>
                                        </p:cTn>
                                        <p:tgtEl>
                                          <p:spTgt spid="8194"/>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8195"/>
                                        </p:tgtEl>
                                        <p:attrNameLst>
                                          <p:attrName>style.visibility</p:attrName>
                                        </p:attrNameLst>
                                      </p:cBhvr>
                                      <p:to>
                                        <p:strVal val="visible"/>
                                      </p:to>
                                    </p:set>
                                    <p:animEffect transition="in" filter="wipe(down)">
                                      <p:cBhvr>
                                        <p:cTn id="41" dur="580">
                                          <p:stCondLst>
                                            <p:cond delay="0"/>
                                          </p:stCondLst>
                                        </p:cTn>
                                        <p:tgtEl>
                                          <p:spTgt spid="8195"/>
                                        </p:tgtEl>
                                      </p:cBhvr>
                                    </p:animEffect>
                                    <p:anim calcmode="lin" valueType="num">
                                      <p:cBhvr>
                                        <p:cTn id="42"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47" dur="26">
                                          <p:stCondLst>
                                            <p:cond delay="650"/>
                                          </p:stCondLst>
                                        </p:cTn>
                                        <p:tgtEl>
                                          <p:spTgt spid="8195"/>
                                        </p:tgtEl>
                                      </p:cBhvr>
                                      <p:to x="100000" y="60000"/>
                                    </p:animScale>
                                    <p:animScale>
                                      <p:cBhvr>
                                        <p:cTn id="48" dur="166" decel="50000">
                                          <p:stCondLst>
                                            <p:cond delay="676"/>
                                          </p:stCondLst>
                                        </p:cTn>
                                        <p:tgtEl>
                                          <p:spTgt spid="8195"/>
                                        </p:tgtEl>
                                      </p:cBhvr>
                                      <p:to x="100000" y="100000"/>
                                    </p:animScale>
                                    <p:animScale>
                                      <p:cBhvr>
                                        <p:cTn id="49" dur="26">
                                          <p:stCondLst>
                                            <p:cond delay="1312"/>
                                          </p:stCondLst>
                                        </p:cTn>
                                        <p:tgtEl>
                                          <p:spTgt spid="8195"/>
                                        </p:tgtEl>
                                      </p:cBhvr>
                                      <p:to x="100000" y="80000"/>
                                    </p:animScale>
                                    <p:animScale>
                                      <p:cBhvr>
                                        <p:cTn id="50" dur="166" decel="50000">
                                          <p:stCondLst>
                                            <p:cond delay="1338"/>
                                          </p:stCondLst>
                                        </p:cTn>
                                        <p:tgtEl>
                                          <p:spTgt spid="8195"/>
                                        </p:tgtEl>
                                      </p:cBhvr>
                                      <p:to x="100000" y="100000"/>
                                    </p:animScale>
                                    <p:animScale>
                                      <p:cBhvr>
                                        <p:cTn id="51" dur="26">
                                          <p:stCondLst>
                                            <p:cond delay="1642"/>
                                          </p:stCondLst>
                                        </p:cTn>
                                        <p:tgtEl>
                                          <p:spTgt spid="8195"/>
                                        </p:tgtEl>
                                      </p:cBhvr>
                                      <p:to x="100000" y="90000"/>
                                    </p:animScale>
                                    <p:animScale>
                                      <p:cBhvr>
                                        <p:cTn id="52" dur="166" decel="50000">
                                          <p:stCondLst>
                                            <p:cond delay="1668"/>
                                          </p:stCondLst>
                                        </p:cTn>
                                        <p:tgtEl>
                                          <p:spTgt spid="8195"/>
                                        </p:tgtEl>
                                      </p:cBhvr>
                                      <p:to x="100000" y="100000"/>
                                    </p:animScale>
                                    <p:animScale>
                                      <p:cBhvr>
                                        <p:cTn id="53" dur="26">
                                          <p:stCondLst>
                                            <p:cond delay="1808"/>
                                          </p:stCondLst>
                                        </p:cTn>
                                        <p:tgtEl>
                                          <p:spTgt spid="8195"/>
                                        </p:tgtEl>
                                      </p:cBhvr>
                                      <p:to x="100000" y="95000"/>
                                    </p:animScale>
                                    <p:animScale>
                                      <p:cBhvr>
                                        <p:cTn id="54" dur="166" decel="50000">
                                          <p:stCondLst>
                                            <p:cond delay="1834"/>
                                          </p:stCondLst>
                                        </p:cTn>
                                        <p:tgtEl>
                                          <p:spTgt spid="819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8196"/>
                                        </p:tgtEl>
                                        <p:attrNameLst>
                                          <p:attrName>style.visibility</p:attrName>
                                        </p:attrNameLst>
                                      </p:cBhvr>
                                      <p:to>
                                        <p:strVal val="visible"/>
                                      </p:to>
                                    </p:set>
                                    <p:animEffect transition="in" filter="wipe(down)">
                                      <p:cBhvr>
                                        <p:cTn id="57" dur="580">
                                          <p:stCondLst>
                                            <p:cond delay="0"/>
                                          </p:stCondLst>
                                        </p:cTn>
                                        <p:tgtEl>
                                          <p:spTgt spid="8196"/>
                                        </p:tgtEl>
                                      </p:cBhvr>
                                    </p:animEffect>
                                    <p:anim calcmode="lin" valueType="num">
                                      <p:cBhvr>
                                        <p:cTn id="58"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63" dur="26">
                                          <p:stCondLst>
                                            <p:cond delay="650"/>
                                          </p:stCondLst>
                                        </p:cTn>
                                        <p:tgtEl>
                                          <p:spTgt spid="8196"/>
                                        </p:tgtEl>
                                      </p:cBhvr>
                                      <p:to x="100000" y="60000"/>
                                    </p:animScale>
                                    <p:animScale>
                                      <p:cBhvr>
                                        <p:cTn id="64" dur="166" decel="50000">
                                          <p:stCondLst>
                                            <p:cond delay="676"/>
                                          </p:stCondLst>
                                        </p:cTn>
                                        <p:tgtEl>
                                          <p:spTgt spid="8196"/>
                                        </p:tgtEl>
                                      </p:cBhvr>
                                      <p:to x="100000" y="100000"/>
                                    </p:animScale>
                                    <p:animScale>
                                      <p:cBhvr>
                                        <p:cTn id="65" dur="26">
                                          <p:stCondLst>
                                            <p:cond delay="1312"/>
                                          </p:stCondLst>
                                        </p:cTn>
                                        <p:tgtEl>
                                          <p:spTgt spid="8196"/>
                                        </p:tgtEl>
                                      </p:cBhvr>
                                      <p:to x="100000" y="80000"/>
                                    </p:animScale>
                                    <p:animScale>
                                      <p:cBhvr>
                                        <p:cTn id="66" dur="166" decel="50000">
                                          <p:stCondLst>
                                            <p:cond delay="1338"/>
                                          </p:stCondLst>
                                        </p:cTn>
                                        <p:tgtEl>
                                          <p:spTgt spid="8196"/>
                                        </p:tgtEl>
                                      </p:cBhvr>
                                      <p:to x="100000" y="100000"/>
                                    </p:animScale>
                                    <p:animScale>
                                      <p:cBhvr>
                                        <p:cTn id="67" dur="26">
                                          <p:stCondLst>
                                            <p:cond delay="1642"/>
                                          </p:stCondLst>
                                        </p:cTn>
                                        <p:tgtEl>
                                          <p:spTgt spid="8196"/>
                                        </p:tgtEl>
                                      </p:cBhvr>
                                      <p:to x="100000" y="90000"/>
                                    </p:animScale>
                                    <p:animScale>
                                      <p:cBhvr>
                                        <p:cTn id="68" dur="166" decel="50000">
                                          <p:stCondLst>
                                            <p:cond delay="1668"/>
                                          </p:stCondLst>
                                        </p:cTn>
                                        <p:tgtEl>
                                          <p:spTgt spid="8196"/>
                                        </p:tgtEl>
                                      </p:cBhvr>
                                      <p:to x="100000" y="100000"/>
                                    </p:animScale>
                                    <p:animScale>
                                      <p:cBhvr>
                                        <p:cTn id="69" dur="26">
                                          <p:stCondLst>
                                            <p:cond delay="1808"/>
                                          </p:stCondLst>
                                        </p:cTn>
                                        <p:tgtEl>
                                          <p:spTgt spid="8196"/>
                                        </p:tgtEl>
                                      </p:cBhvr>
                                      <p:to x="100000" y="95000"/>
                                    </p:animScale>
                                    <p:animScale>
                                      <p:cBhvr>
                                        <p:cTn id="70" dur="166" decel="50000">
                                          <p:stCondLst>
                                            <p:cond delay="1834"/>
                                          </p:stCondLst>
                                        </p:cTn>
                                        <p:tgtEl>
                                          <p:spTgt spid="8196"/>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8197"/>
                                        </p:tgtEl>
                                        <p:attrNameLst>
                                          <p:attrName>style.visibility</p:attrName>
                                        </p:attrNameLst>
                                      </p:cBhvr>
                                      <p:to>
                                        <p:strVal val="visible"/>
                                      </p:to>
                                    </p:set>
                                    <p:animEffect transition="in" filter="wipe(down)">
                                      <p:cBhvr>
                                        <p:cTn id="73" dur="580">
                                          <p:stCondLst>
                                            <p:cond delay="0"/>
                                          </p:stCondLst>
                                        </p:cTn>
                                        <p:tgtEl>
                                          <p:spTgt spid="8197"/>
                                        </p:tgtEl>
                                      </p:cBhvr>
                                    </p:animEffect>
                                    <p:anim calcmode="lin" valueType="num">
                                      <p:cBhvr>
                                        <p:cTn id="74" dur="1822" tmFilter="0,0; 0.14,0.36; 0.43,0.73; 0.71,0.91; 1.0,1.0">
                                          <p:stCondLst>
                                            <p:cond delay="0"/>
                                          </p:stCondLst>
                                        </p:cTn>
                                        <p:tgtEl>
                                          <p:spTgt spid="8197"/>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197"/>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197"/>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197"/>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197"/>
                                        </p:tgtEl>
                                        <p:attrNameLst>
                                          <p:attrName>ppt_y</p:attrName>
                                        </p:attrNameLst>
                                      </p:cBhvr>
                                      <p:tavLst>
                                        <p:tav tm="0" fmla="#ppt_y-sin(pi*$)/81">
                                          <p:val>
                                            <p:fltVal val="0"/>
                                          </p:val>
                                        </p:tav>
                                        <p:tav tm="100000">
                                          <p:val>
                                            <p:fltVal val="1"/>
                                          </p:val>
                                        </p:tav>
                                      </p:tavLst>
                                    </p:anim>
                                    <p:animScale>
                                      <p:cBhvr>
                                        <p:cTn id="79" dur="26">
                                          <p:stCondLst>
                                            <p:cond delay="650"/>
                                          </p:stCondLst>
                                        </p:cTn>
                                        <p:tgtEl>
                                          <p:spTgt spid="8197"/>
                                        </p:tgtEl>
                                      </p:cBhvr>
                                      <p:to x="100000" y="60000"/>
                                    </p:animScale>
                                    <p:animScale>
                                      <p:cBhvr>
                                        <p:cTn id="80" dur="166" decel="50000">
                                          <p:stCondLst>
                                            <p:cond delay="676"/>
                                          </p:stCondLst>
                                        </p:cTn>
                                        <p:tgtEl>
                                          <p:spTgt spid="8197"/>
                                        </p:tgtEl>
                                      </p:cBhvr>
                                      <p:to x="100000" y="100000"/>
                                    </p:animScale>
                                    <p:animScale>
                                      <p:cBhvr>
                                        <p:cTn id="81" dur="26">
                                          <p:stCondLst>
                                            <p:cond delay="1312"/>
                                          </p:stCondLst>
                                        </p:cTn>
                                        <p:tgtEl>
                                          <p:spTgt spid="8197"/>
                                        </p:tgtEl>
                                      </p:cBhvr>
                                      <p:to x="100000" y="80000"/>
                                    </p:animScale>
                                    <p:animScale>
                                      <p:cBhvr>
                                        <p:cTn id="82" dur="166" decel="50000">
                                          <p:stCondLst>
                                            <p:cond delay="1338"/>
                                          </p:stCondLst>
                                        </p:cTn>
                                        <p:tgtEl>
                                          <p:spTgt spid="8197"/>
                                        </p:tgtEl>
                                      </p:cBhvr>
                                      <p:to x="100000" y="100000"/>
                                    </p:animScale>
                                    <p:animScale>
                                      <p:cBhvr>
                                        <p:cTn id="83" dur="26">
                                          <p:stCondLst>
                                            <p:cond delay="1642"/>
                                          </p:stCondLst>
                                        </p:cTn>
                                        <p:tgtEl>
                                          <p:spTgt spid="8197"/>
                                        </p:tgtEl>
                                      </p:cBhvr>
                                      <p:to x="100000" y="90000"/>
                                    </p:animScale>
                                    <p:animScale>
                                      <p:cBhvr>
                                        <p:cTn id="84" dur="166" decel="50000">
                                          <p:stCondLst>
                                            <p:cond delay="1668"/>
                                          </p:stCondLst>
                                        </p:cTn>
                                        <p:tgtEl>
                                          <p:spTgt spid="8197"/>
                                        </p:tgtEl>
                                      </p:cBhvr>
                                      <p:to x="100000" y="100000"/>
                                    </p:animScale>
                                    <p:animScale>
                                      <p:cBhvr>
                                        <p:cTn id="85" dur="26">
                                          <p:stCondLst>
                                            <p:cond delay="1808"/>
                                          </p:stCondLst>
                                        </p:cTn>
                                        <p:tgtEl>
                                          <p:spTgt spid="8197"/>
                                        </p:tgtEl>
                                      </p:cBhvr>
                                      <p:to x="100000" y="95000"/>
                                    </p:animScale>
                                    <p:animScale>
                                      <p:cBhvr>
                                        <p:cTn id="86" dur="166" decel="50000">
                                          <p:stCondLst>
                                            <p:cond delay="1834"/>
                                          </p:stCondLst>
                                        </p:cTn>
                                        <p:tgtEl>
                                          <p:spTgt spid="8197"/>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8198"/>
                                        </p:tgtEl>
                                        <p:attrNameLst>
                                          <p:attrName>style.visibility</p:attrName>
                                        </p:attrNameLst>
                                      </p:cBhvr>
                                      <p:to>
                                        <p:strVal val="visible"/>
                                      </p:to>
                                    </p:set>
                                    <p:animEffect transition="in" filter="wipe(down)">
                                      <p:cBhvr>
                                        <p:cTn id="89" dur="580">
                                          <p:stCondLst>
                                            <p:cond delay="0"/>
                                          </p:stCondLst>
                                        </p:cTn>
                                        <p:tgtEl>
                                          <p:spTgt spid="8198"/>
                                        </p:tgtEl>
                                      </p:cBhvr>
                                    </p:animEffect>
                                    <p:anim calcmode="lin" valueType="num">
                                      <p:cBhvr>
                                        <p:cTn id="90" dur="1822" tmFilter="0,0; 0.14,0.36; 0.43,0.73; 0.71,0.91; 1.0,1.0">
                                          <p:stCondLst>
                                            <p:cond delay="0"/>
                                          </p:stCondLst>
                                        </p:cTn>
                                        <p:tgtEl>
                                          <p:spTgt spid="8198"/>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8198"/>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8198"/>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8198"/>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8198"/>
                                        </p:tgtEl>
                                        <p:attrNameLst>
                                          <p:attrName>ppt_y</p:attrName>
                                        </p:attrNameLst>
                                      </p:cBhvr>
                                      <p:tavLst>
                                        <p:tav tm="0" fmla="#ppt_y-sin(pi*$)/81">
                                          <p:val>
                                            <p:fltVal val="0"/>
                                          </p:val>
                                        </p:tav>
                                        <p:tav tm="100000">
                                          <p:val>
                                            <p:fltVal val="1"/>
                                          </p:val>
                                        </p:tav>
                                      </p:tavLst>
                                    </p:anim>
                                    <p:animScale>
                                      <p:cBhvr>
                                        <p:cTn id="95" dur="26">
                                          <p:stCondLst>
                                            <p:cond delay="650"/>
                                          </p:stCondLst>
                                        </p:cTn>
                                        <p:tgtEl>
                                          <p:spTgt spid="8198"/>
                                        </p:tgtEl>
                                      </p:cBhvr>
                                      <p:to x="100000" y="60000"/>
                                    </p:animScale>
                                    <p:animScale>
                                      <p:cBhvr>
                                        <p:cTn id="96" dur="166" decel="50000">
                                          <p:stCondLst>
                                            <p:cond delay="676"/>
                                          </p:stCondLst>
                                        </p:cTn>
                                        <p:tgtEl>
                                          <p:spTgt spid="8198"/>
                                        </p:tgtEl>
                                      </p:cBhvr>
                                      <p:to x="100000" y="100000"/>
                                    </p:animScale>
                                    <p:animScale>
                                      <p:cBhvr>
                                        <p:cTn id="97" dur="26">
                                          <p:stCondLst>
                                            <p:cond delay="1312"/>
                                          </p:stCondLst>
                                        </p:cTn>
                                        <p:tgtEl>
                                          <p:spTgt spid="8198"/>
                                        </p:tgtEl>
                                      </p:cBhvr>
                                      <p:to x="100000" y="80000"/>
                                    </p:animScale>
                                    <p:animScale>
                                      <p:cBhvr>
                                        <p:cTn id="98" dur="166" decel="50000">
                                          <p:stCondLst>
                                            <p:cond delay="1338"/>
                                          </p:stCondLst>
                                        </p:cTn>
                                        <p:tgtEl>
                                          <p:spTgt spid="8198"/>
                                        </p:tgtEl>
                                      </p:cBhvr>
                                      <p:to x="100000" y="100000"/>
                                    </p:animScale>
                                    <p:animScale>
                                      <p:cBhvr>
                                        <p:cTn id="99" dur="26">
                                          <p:stCondLst>
                                            <p:cond delay="1642"/>
                                          </p:stCondLst>
                                        </p:cTn>
                                        <p:tgtEl>
                                          <p:spTgt spid="8198"/>
                                        </p:tgtEl>
                                      </p:cBhvr>
                                      <p:to x="100000" y="90000"/>
                                    </p:animScale>
                                    <p:animScale>
                                      <p:cBhvr>
                                        <p:cTn id="100" dur="166" decel="50000">
                                          <p:stCondLst>
                                            <p:cond delay="1668"/>
                                          </p:stCondLst>
                                        </p:cTn>
                                        <p:tgtEl>
                                          <p:spTgt spid="8198"/>
                                        </p:tgtEl>
                                      </p:cBhvr>
                                      <p:to x="100000" y="100000"/>
                                    </p:animScale>
                                    <p:animScale>
                                      <p:cBhvr>
                                        <p:cTn id="101" dur="26">
                                          <p:stCondLst>
                                            <p:cond delay="1808"/>
                                          </p:stCondLst>
                                        </p:cTn>
                                        <p:tgtEl>
                                          <p:spTgt spid="8198"/>
                                        </p:tgtEl>
                                      </p:cBhvr>
                                      <p:to x="100000" y="95000"/>
                                    </p:animScale>
                                    <p:animScale>
                                      <p:cBhvr>
                                        <p:cTn id="102" dur="166" decel="50000">
                                          <p:stCondLst>
                                            <p:cond delay="1834"/>
                                          </p:stCondLst>
                                        </p:cTn>
                                        <p:tgtEl>
                                          <p:spTgt spid="819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8199"/>
                                        </p:tgtEl>
                                        <p:attrNameLst>
                                          <p:attrName>style.visibility</p:attrName>
                                        </p:attrNameLst>
                                      </p:cBhvr>
                                      <p:to>
                                        <p:strVal val="visible"/>
                                      </p:to>
                                    </p:set>
                                    <p:animEffect transition="in" filter="wipe(down)">
                                      <p:cBhvr>
                                        <p:cTn id="105" dur="580">
                                          <p:stCondLst>
                                            <p:cond delay="0"/>
                                          </p:stCondLst>
                                        </p:cTn>
                                        <p:tgtEl>
                                          <p:spTgt spid="8199"/>
                                        </p:tgtEl>
                                      </p:cBhvr>
                                    </p:animEffect>
                                    <p:anim calcmode="lin" valueType="num">
                                      <p:cBhvr>
                                        <p:cTn id="106" dur="1822" tmFilter="0,0; 0.14,0.36; 0.43,0.73; 0.71,0.91; 1.0,1.0">
                                          <p:stCondLst>
                                            <p:cond delay="0"/>
                                          </p:stCondLst>
                                        </p:cTn>
                                        <p:tgtEl>
                                          <p:spTgt spid="8199"/>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8199"/>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8199"/>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8199"/>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8199"/>
                                        </p:tgtEl>
                                        <p:attrNameLst>
                                          <p:attrName>ppt_y</p:attrName>
                                        </p:attrNameLst>
                                      </p:cBhvr>
                                      <p:tavLst>
                                        <p:tav tm="0" fmla="#ppt_y-sin(pi*$)/81">
                                          <p:val>
                                            <p:fltVal val="0"/>
                                          </p:val>
                                        </p:tav>
                                        <p:tav tm="100000">
                                          <p:val>
                                            <p:fltVal val="1"/>
                                          </p:val>
                                        </p:tav>
                                      </p:tavLst>
                                    </p:anim>
                                    <p:animScale>
                                      <p:cBhvr>
                                        <p:cTn id="111" dur="26">
                                          <p:stCondLst>
                                            <p:cond delay="650"/>
                                          </p:stCondLst>
                                        </p:cTn>
                                        <p:tgtEl>
                                          <p:spTgt spid="8199"/>
                                        </p:tgtEl>
                                      </p:cBhvr>
                                      <p:to x="100000" y="60000"/>
                                    </p:animScale>
                                    <p:animScale>
                                      <p:cBhvr>
                                        <p:cTn id="112" dur="166" decel="50000">
                                          <p:stCondLst>
                                            <p:cond delay="676"/>
                                          </p:stCondLst>
                                        </p:cTn>
                                        <p:tgtEl>
                                          <p:spTgt spid="8199"/>
                                        </p:tgtEl>
                                      </p:cBhvr>
                                      <p:to x="100000" y="100000"/>
                                    </p:animScale>
                                    <p:animScale>
                                      <p:cBhvr>
                                        <p:cTn id="113" dur="26">
                                          <p:stCondLst>
                                            <p:cond delay="1312"/>
                                          </p:stCondLst>
                                        </p:cTn>
                                        <p:tgtEl>
                                          <p:spTgt spid="8199"/>
                                        </p:tgtEl>
                                      </p:cBhvr>
                                      <p:to x="100000" y="80000"/>
                                    </p:animScale>
                                    <p:animScale>
                                      <p:cBhvr>
                                        <p:cTn id="114" dur="166" decel="50000">
                                          <p:stCondLst>
                                            <p:cond delay="1338"/>
                                          </p:stCondLst>
                                        </p:cTn>
                                        <p:tgtEl>
                                          <p:spTgt spid="8199"/>
                                        </p:tgtEl>
                                      </p:cBhvr>
                                      <p:to x="100000" y="100000"/>
                                    </p:animScale>
                                    <p:animScale>
                                      <p:cBhvr>
                                        <p:cTn id="115" dur="26">
                                          <p:stCondLst>
                                            <p:cond delay="1642"/>
                                          </p:stCondLst>
                                        </p:cTn>
                                        <p:tgtEl>
                                          <p:spTgt spid="8199"/>
                                        </p:tgtEl>
                                      </p:cBhvr>
                                      <p:to x="100000" y="90000"/>
                                    </p:animScale>
                                    <p:animScale>
                                      <p:cBhvr>
                                        <p:cTn id="116" dur="166" decel="50000">
                                          <p:stCondLst>
                                            <p:cond delay="1668"/>
                                          </p:stCondLst>
                                        </p:cTn>
                                        <p:tgtEl>
                                          <p:spTgt spid="8199"/>
                                        </p:tgtEl>
                                      </p:cBhvr>
                                      <p:to x="100000" y="100000"/>
                                    </p:animScale>
                                    <p:animScale>
                                      <p:cBhvr>
                                        <p:cTn id="117" dur="26">
                                          <p:stCondLst>
                                            <p:cond delay="1808"/>
                                          </p:stCondLst>
                                        </p:cTn>
                                        <p:tgtEl>
                                          <p:spTgt spid="8199"/>
                                        </p:tgtEl>
                                      </p:cBhvr>
                                      <p:to x="100000" y="95000"/>
                                    </p:animScale>
                                    <p:animScale>
                                      <p:cBhvr>
                                        <p:cTn id="118" dur="166" decel="50000">
                                          <p:stCondLst>
                                            <p:cond delay="1834"/>
                                          </p:stCondLst>
                                        </p:cTn>
                                        <p:tgtEl>
                                          <p:spTgt spid="8199"/>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8200"/>
                                        </p:tgtEl>
                                        <p:attrNameLst>
                                          <p:attrName>style.visibility</p:attrName>
                                        </p:attrNameLst>
                                      </p:cBhvr>
                                      <p:to>
                                        <p:strVal val="visible"/>
                                      </p:to>
                                    </p:set>
                                    <p:animEffect transition="in" filter="wipe(down)">
                                      <p:cBhvr>
                                        <p:cTn id="121" dur="580">
                                          <p:stCondLst>
                                            <p:cond delay="0"/>
                                          </p:stCondLst>
                                        </p:cTn>
                                        <p:tgtEl>
                                          <p:spTgt spid="8200"/>
                                        </p:tgtEl>
                                      </p:cBhvr>
                                    </p:animEffect>
                                    <p:anim calcmode="lin" valueType="num">
                                      <p:cBhvr>
                                        <p:cTn id="122" dur="1822" tmFilter="0,0; 0.14,0.36; 0.43,0.73; 0.71,0.91; 1.0,1.0">
                                          <p:stCondLst>
                                            <p:cond delay="0"/>
                                          </p:stCondLst>
                                        </p:cTn>
                                        <p:tgtEl>
                                          <p:spTgt spid="8200"/>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8200"/>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8200"/>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8200"/>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8200"/>
                                        </p:tgtEl>
                                        <p:attrNameLst>
                                          <p:attrName>ppt_y</p:attrName>
                                        </p:attrNameLst>
                                      </p:cBhvr>
                                      <p:tavLst>
                                        <p:tav tm="0" fmla="#ppt_y-sin(pi*$)/81">
                                          <p:val>
                                            <p:fltVal val="0"/>
                                          </p:val>
                                        </p:tav>
                                        <p:tav tm="100000">
                                          <p:val>
                                            <p:fltVal val="1"/>
                                          </p:val>
                                        </p:tav>
                                      </p:tavLst>
                                    </p:anim>
                                    <p:animScale>
                                      <p:cBhvr>
                                        <p:cTn id="127" dur="26">
                                          <p:stCondLst>
                                            <p:cond delay="650"/>
                                          </p:stCondLst>
                                        </p:cTn>
                                        <p:tgtEl>
                                          <p:spTgt spid="8200"/>
                                        </p:tgtEl>
                                      </p:cBhvr>
                                      <p:to x="100000" y="60000"/>
                                    </p:animScale>
                                    <p:animScale>
                                      <p:cBhvr>
                                        <p:cTn id="128" dur="166" decel="50000">
                                          <p:stCondLst>
                                            <p:cond delay="676"/>
                                          </p:stCondLst>
                                        </p:cTn>
                                        <p:tgtEl>
                                          <p:spTgt spid="8200"/>
                                        </p:tgtEl>
                                      </p:cBhvr>
                                      <p:to x="100000" y="100000"/>
                                    </p:animScale>
                                    <p:animScale>
                                      <p:cBhvr>
                                        <p:cTn id="129" dur="26">
                                          <p:stCondLst>
                                            <p:cond delay="1312"/>
                                          </p:stCondLst>
                                        </p:cTn>
                                        <p:tgtEl>
                                          <p:spTgt spid="8200"/>
                                        </p:tgtEl>
                                      </p:cBhvr>
                                      <p:to x="100000" y="80000"/>
                                    </p:animScale>
                                    <p:animScale>
                                      <p:cBhvr>
                                        <p:cTn id="130" dur="166" decel="50000">
                                          <p:stCondLst>
                                            <p:cond delay="1338"/>
                                          </p:stCondLst>
                                        </p:cTn>
                                        <p:tgtEl>
                                          <p:spTgt spid="8200"/>
                                        </p:tgtEl>
                                      </p:cBhvr>
                                      <p:to x="100000" y="100000"/>
                                    </p:animScale>
                                    <p:animScale>
                                      <p:cBhvr>
                                        <p:cTn id="131" dur="26">
                                          <p:stCondLst>
                                            <p:cond delay="1642"/>
                                          </p:stCondLst>
                                        </p:cTn>
                                        <p:tgtEl>
                                          <p:spTgt spid="8200"/>
                                        </p:tgtEl>
                                      </p:cBhvr>
                                      <p:to x="100000" y="90000"/>
                                    </p:animScale>
                                    <p:animScale>
                                      <p:cBhvr>
                                        <p:cTn id="132" dur="166" decel="50000">
                                          <p:stCondLst>
                                            <p:cond delay="1668"/>
                                          </p:stCondLst>
                                        </p:cTn>
                                        <p:tgtEl>
                                          <p:spTgt spid="8200"/>
                                        </p:tgtEl>
                                      </p:cBhvr>
                                      <p:to x="100000" y="100000"/>
                                    </p:animScale>
                                    <p:animScale>
                                      <p:cBhvr>
                                        <p:cTn id="133" dur="26">
                                          <p:stCondLst>
                                            <p:cond delay="1808"/>
                                          </p:stCondLst>
                                        </p:cTn>
                                        <p:tgtEl>
                                          <p:spTgt spid="8200"/>
                                        </p:tgtEl>
                                      </p:cBhvr>
                                      <p:to x="100000" y="95000"/>
                                    </p:animScale>
                                    <p:animScale>
                                      <p:cBhvr>
                                        <p:cTn id="134" dur="166" decel="50000">
                                          <p:stCondLst>
                                            <p:cond delay="1834"/>
                                          </p:stCondLst>
                                        </p:cTn>
                                        <p:tgtEl>
                                          <p:spTgt spid="8200"/>
                                        </p:tgtEl>
                                      </p:cBhvr>
                                      <p:to x="100000" y="100000"/>
                                    </p:animScale>
                                  </p:childTnLst>
                                </p:cTn>
                              </p:par>
                              <p:par>
                                <p:cTn id="135" presetID="26" presetClass="entr" presetSubtype="0" fill="hold" grpId="0" nodeType="withEffect">
                                  <p:stCondLst>
                                    <p:cond delay="0"/>
                                  </p:stCondLst>
                                  <p:childTnLst>
                                    <p:set>
                                      <p:cBhvr>
                                        <p:cTn id="136" dur="1" fill="hold">
                                          <p:stCondLst>
                                            <p:cond delay="0"/>
                                          </p:stCondLst>
                                        </p:cTn>
                                        <p:tgtEl>
                                          <p:spTgt spid="8201"/>
                                        </p:tgtEl>
                                        <p:attrNameLst>
                                          <p:attrName>style.visibility</p:attrName>
                                        </p:attrNameLst>
                                      </p:cBhvr>
                                      <p:to>
                                        <p:strVal val="visible"/>
                                      </p:to>
                                    </p:set>
                                    <p:animEffect transition="in" filter="wipe(down)">
                                      <p:cBhvr>
                                        <p:cTn id="137" dur="580">
                                          <p:stCondLst>
                                            <p:cond delay="0"/>
                                          </p:stCondLst>
                                        </p:cTn>
                                        <p:tgtEl>
                                          <p:spTgt spid="8201"/>
                                        </p:tgtEl>
                                      </p:cBhvr>
                                    </p:animEffect>
                                    <p:anim calcmode="lin" valueType="num">
                                      <p:cBhvr>
                                        <p:cTn id="138" dur="1822" tmFilter="0,0; 0.14,0.36; 0.43,0.73; 0.71,0.91; 1.0,1.0">
                                          <p:stCondLst>
                                            <p:cond delay="0"/>
                                          </p:stCondLst>
                                        </p:cTn>
                                        <p:tgtEl>
                                          <p:spTgt spid="8201"/>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8201"/>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8201"/>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8201"/>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8201"/>
                                        </p:tgtEl>
                                        <p:attrNameLst>
                                          <p:attrName>ppt_y</p:attrName>
                                        </p:attrNameLst>
                                      </p:cBhvr>
                                      <p:tavLst>
                                        <p:tav tm="0" fmla="#ppt_y-sin(pi*$)/81">
                                          <p:val>
                                            <p:fltVal val="0"/>
                                          </p:val>
                                        </p:tav>
                                        <p:tav tm="100000">
                                          <p:val>
                                            <p:fltVal val="1"/>
                                          </p:val>
                                        </p:tav>
                                      </p:tavLst>
                                    </p:anim>
                                    <p:animScale>
                                      <p:cBhvr>
                                        <p:cTn id="143" dur="26">
                                          <p:stCondLst>
                                            <p:cond delay="650"/>
                                          </p:stCondLst>
                                        </p:cTn>
                                        <p:tgtEl>
                                          <p:spTgt spid="8201"/>
                                        </p:tgtEl>
                                      </p:cBhvr>
                                      <p:to x="100000" y="60000"/>
                                    </p:animScale>
                                    <p:animScale>
                                      <p:cBhvr>
                                        <p:cTn id="144" dur="166" decel="50000">
                                          <p:stCondLst>
                                            <p:cond delay="676"/>
                                          </p:stCondLst>
                                        </p:cTn>
                                        <p:tgtEl>
                                          <p:spTgt spid="8201"/>
                                        </p:tgtEl>
                                      </p:cBhvr>
                                      <p:to x="100000" y="100000"/>
                                    </p:animScale>
                                    <p:animScale>
                                      <p:cBhvr>
                                        <p:cTn id="145" dur="26">
                                          <p:stCondLst>
                                            <p:cond delay="1312"/>
                                          </p:stCondLst>
                                        </p:cTn>
                                        <p:tgtEl>
                                          <p:spTgt spid="8201"/>
                                        </p:tgtEl>
                                      </p:cBhvr>
                                      <p:to x="100000" y="80000"/>
                                    </p:animScale>
                                    <p:animScale>
                                      <p:cBhvr>
                                        <p:cTn id="146" dur="166" decel="50000">
                                          <p:stCondLst>
                                            <p:cond delay="1338"/>
                                          </p:stCondLst>
                                        </p:cTn>
                                        <p:tgtEl>
                                          <p:spTgt spid="8201"/>
                                        </p:tgtEl>
                                      </p:cBhvr>
                                      <p:to x="100000" y="100000"/>
                                    </p:animScale>
                                    <p:animScale>
                                      <p:cBhvr>
                                        <p:cTn id="147" dur="26">
                                          <p:stCondLst>
                                            <p:cond delay="1642"/>
                                          </p:stCondLst>
                                        </p:cTn>
                                        <p:tgtEl>
                                          <p:spTgt spid="8201"/>
                                        </p:tgtEl>
                                      </p:cBhvr>
                                      <p:to x="100000" y="90000"/>
                                    </p:animScale>
                                    <p:animScale>
                                      <p:cBhvr>
                                        <p:cTn id="148" dur="166" decel="50000">
                                          <p:stCondLst>
                                            <p:cond delay="1668"/>
                                          </p:stCondLst>
                                        </p:cTn>
                                        <p:tgtEl>
                                          <p:spTgt spid="8201"/>
                                        </p:tgtEl>
                                      </p:cBhvr>
                                      <p:to x="100000" y="100000"/>
                                    </p:animScale>
                                    <p:animScale>
                                      <p:cBhvr>
                                        <p:cTn id="149" dur="26">
                                          <p:stCondLst>
                                            <p:cond delay="1808"/>
                                          </p:stCondLst>
                                        </p:cTn>
                                        <p:tgtEl>
                                          <p:spTgt spid="8201"/>
                                        </p:tgtEl>
                                      </p:cBhvr>
                                      <p:to x="100000" y="95000"/>
                                    </p:animScale>
                                    <p:animScale>
                                      <p:cBhvr>
                                        <p:cTn id="150" dur="166" decel="50000">
                                          <p:stCondLst>
                                            <p:cond delay="1834"/>
                                          </p:stCondLst>
                                        </p:cTn>
                                        <p:tgtEl>
                                          <p:spTgt spid="8201"/>
                                        </p:tgtEl>
                                      </p:cBhvr>
                                      <p:to x="100000" y="100000"/>
                                    </p:animScale>
                                  </p:childTnLst>
                                </p:cTn>
                              </p:par>
                              <p:par>
                                <p:cTn id="151" presetID="26" presetClass="entr" presetSubtype="0" fill="hold" grpId="0" nodeType="withEffect">
                                  <p:stCondLst>
                                    <p:cond delay="0"/>
                                  </p:stCondLst>
                                  <p:childTnLst>
                                    <p:set>
                                      <p:cBhvr>
                                        <p:cTn id="152" dur="1" fill="hold">
                                          <p:stCondLst>
                                            <p:cond delay="0"/>
                                          </p:stCondLst>
                                        </p:cTn>
                                        <p:tgtEl>
                                          <p:spTgt spid="8202"/>
                                        </p:tgtEl>
                                        <p:attrNameLst>
                                          <p:attrName>style.visibility</p:attrName>
                                        </p:attrNameLst>
                                      </p:cBhvr>
                                      <p:to>
                                        <p:strVal val="visible"/>
                                      </p:to>
                                    </p:set>
                                    <p:animEffect transition="in" filter="wipe(down)">
                                      <p:cBhvr>
                                        <p:cTn id="153" dur="580">
                                          <p:stCondLst>
                                            <p:cond delay="0"/>
                                          </p:stCondLst>
                                        </p:cTn>
                                        <p:tgtEl>
                                          <p:spTgt spid="8202"/>
                                        </p:tgtEl>
                                      </p:cBhvr>
                                    </p:animEffect>
                                    <p:anim calcmode="lin" valueType="num">
                                      <p:cBhvr>
                                        <p:cTn id="154" dur="1822" tmFilter="0,0; 0.14,0.36; 0.43,0.73; 0.71,0.91; 1.0,1.0">
                                          <p:stCondLst>
                                            <p:cond delay="0"/>
                                          </p:stCondLst>
                                        </p:cTn>
                                        <p:tgtEl>
                                          <p:spTgt spid="8202"/>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8202"/>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8202"/>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8202"/>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8202"/>
                                        </p:tgtEl>
                                        <p:attrNameLst>
                                          <p:attrName>ppt_y</p:attrName>
                                        </p:attrNameLst>
                                      </p:cBhvr>
                                      <p:tavLst>
                                        <p:tav tm="0" fmla="#ppt_y-sin(pi*$)/81">
                                          <p:val>
                                            <p:fltVal val="0"/>
                                          </p:val>
                                        </p:tav>
                                        <p:tav tm="100000">
                                          <p:val>
                                            <p:fltVal val="1"/>
                                          </p:val>
                                        </p:tav>
                                      </p:tavLst>
                                    </p:anim>
                                    <p:animScale>
                                      <p:cBhvr>
                                        <p:cTn id="159" dur="26">
                                          <p:stCondLst>
                                            <p:cond delay="650"/>
                                          </p:stCondLst>
                                        </p:cTn>
                                        <p:tgtEl>
                                          <p:spTgt spid="8202"/>
                                        </p:tgtEl>
                                      </p:cBhvr>
                                      <p:to x="100000" y="60000"/>
                                    </p:animScale>
                                    <p:animScale>
                                      <p:cBhvr>
                                        <p:cTn id="160" dur="166" decel="50000">
                                          <p:stCondLst>
                                            <p:cond delay="676"/>
                                          </p:stCondLst>
                                        </p:cTn>
                                        <p:tgtEl>
                                          <p:spTgt spid="8202"/>
                                        </p:tgtEl>
                                      </p:cBhvr>
                                      <p:to x="100000" y="100000"/>
                                    </p:animScale>
                                    <p:animScale>
                                      <p:cBhvr>
                                        <p:cTn id="161" dur="26">
                                          <p:stCondLst>
                                            <p:cond delay="1312"/>
                                          </p:stCondLst>
                                        </p:cTn>
                                        <p:tgtEl>
                                          <p:spTgt spid="8202"/>
                                        </p:tgtEl>
                                      </p:cBhvr>
                                      <p:to x="100000" y="80000"/>
                                    </p:animScale>
                                    <p:animScale>
                                      <p:cBhvr>
                                        <p:cTn id="162" dur="166" decel="50000">
                                          <p:stCondLst>
                                            <p:cond delay="1338"/>
                                          </p:stCondLst>
                                        </p:cTn>
                                        <p:tgtEl>
                                          <p:spTgt spid="8202"/>
                                        </p:tgtEl>
                                      </p:cBhvr>
                                      <p:to x="100000" y="100000"/>
                                    </p:animScale>
                                    <p:animScale>
                                      <p:cBhvr>
                                        <p:cTn id="163" dur="26">
                                          <p:stCondLst>
                                            <p:cond delay="1642"/>
                                          </p:stCondLst>
                                        </p:cTn>
                                        <p:tgtEl>
                                          <p:spTgt spid="8202"/>
                                        </p:tgtEl>
                                      </p:cBhvr>
                                      <p:to x="100000" y="90000"/>
                                    </p:animScale>
                                    <p:animScale>
                                      <p:cBhvr>
                                        <p:cTn id="164" dur="166" decel="50000">
                                          <p:stCondLst>
                                            <p:cond delay="1668"/>
                                          </p:stCondLst>
                                        </p:cTn>
                                        <p:tgtEl>
                                          <p:spTgt spid="8202"/>
                                        </p:tgtEl>
                                      </p:cBhvr>
                                      <p:to x="100000" y="100000"/>
                                    </p:animScale>
                                    <p:animScale>
                                      <p:cBhvr>
                                        <p:cTn id="165" dur="26">
                                          <p:stCondLst>
                                            <p:cond delay="1808"/>
                                          </p:stCondLst>
                                        </p:cTn>
                                        <p:tgtEl>
                                          <p:spTgt spid="8202"/>
                                        </p:tgtEl>
                                      </p:cBhvr>
                                      <p:to x="100000" y="95000"/>
                                    </p:animScale>
                                    <p:animScale>
                                      <p:cBhvr>
                                        <p:cTn id="166" dur="166" decel="50000">
                                          <p:stCondLst>
                                            <p:cond delay="1834"/>
                                          </p:stCondLst>
                                        </p:cTn>
                                        <p:tgtEl>
                                          <p:spTgt spid="8202"/>
                                        </p:tgtEl>
                                      </p:cBhvr>
                                      <p:to x="100000" y="100000"/>
                                    </p:animScale>
                                  </p:childTnLst>
                                </p:cTn>
                              </p:par>
                              <p:par>
                                <p:cTn id="167" presetID="26" presetClass="entr" presetSubtype="0" fill="hold" grpId="0" nodeType="withEffect">
                                  <p:stCondLst>
                                    <p:cond delay="0"/>
                                  </p:stCondLst>
                                  <p:childTnLst>
                                    <p:set>
                                      <p:cBhvr>
                                        <p:cTn id="168" dur="1" fill="hold">
                                          <p:stCondLst>
                                            <p:cond delay="0"/>
                                          </p:stCondLst>
                                        </p:cTn>
                                        <p:tgtEl>
                                          <p:spTgt spid="8203"/>
                                        </p:tgtEl>
                                        <p:attrNameLst>
                                          <p:attrName>style.visibility</p:attrName>
                                        </p:attrNameLst>
                                      </p:cBhvr>
                                      <p:to>
                                        <p:strVal val="visible"/>
                                      </p:to>
                                    </p:set>
                                    <p:animEffect transition="in" filter="wipe(down)">
                                      <p:cBhvr>
                                        <p:cTn id="169" dur="580">
                                          <p:stCondLst>
                                            <p:cond delay="0"/>
                                          </p:stCondLst>
                                        </p:cTn>
                                        <p:tgtEl>
                                          <p:spTgt spid="8203"/>
                                        </p:tgtEl>
                                      </p:cBhvr>
                                    </p:animEffect>
                                    <p:anim calcmode="lin" valueType="num">
                                      <p:cBhvr>
                                        <p:cTn id="170" dur="1822" tmFilter="0,0; 0.14,0.36; 0.43,0.73; 0.71,0.91; 1.0,1.0">
                                          <p:stCondLst>
                                            <p:cond delay="0"/>
                                          </p:stCondLst>
                                        </p:cTn>
                                        <p:tgtEl>
                                          <p:spTgt spid="8203"/>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8203"/>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8203"/>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8203"/>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8203"/>
                                        </p:tgtEl>
                                        <p:attrNameLst>
                                          <p:attrName>ppt_y</p:attrName>
                                        </p:attrNameLst>
                                      </p:cBhvr>
                                      <p:tavLst>
                                        <p:tav tm="0" fmla="#ppt_y-sin(pi*$)/81">
                                          <p:val>
                                            <p:fltVal val="0"/>
                                          </p:val>
                                        </p:tav>
                                        <p:tav tm="100000">
                                          <p:val>
                                            <p:fltVal val="1"/>
                                          </p:val>
                                        </p:tav>
                                      </p:tavLst>
                                    </p:anim>
                                    <p:animScale>
                                      <p:cBhvr>
                                        <p:cTn id="175" dur="26">
                                          <p:stCondLst>
                                            <p:cond delay="650"/>
                                          </p:stCondLst>
                                        </p:cTn>
                                        <p:tgtEl>
                                          <p:spTgt spid="8203"/>
                                        </p:tgtEl>
                                      </p:cBhvr>
                                      <p:to x="100000" y="60000"/>
                                    </p:animScale>
                                    <p:animScale>
                                      <p:cBhvr>
                                        <p:cTn id="176" dur="166" decel="50000">
                                          <p:stCondLst>
                                            <p:cond delay="676"/>
                                          </p:stCondLst>
                                        </p:cTn>
                                        <p:tgtEl>
                                          <p:spTgt spid="8203"/>
                                        </p:tgtEl>
                                      </p:cBhvr>
                                      <p:to x="100000" y="100000"/>
                                    </p:animScale>
                                    <p:animScale>
                                      <p:cBhvr>
                                        <p:cTn id="177" dur="26">
                                          <p:stCondLst>
                                            <p:cond delay="1312"/>
                                          </p:stCondLst>
                                        </p:cTn>
                                        <p:tgtEl>
                                          <p:spTgt spid="8203"/>
                                        </p:tgtEl>
                                      </p:cBhvr>
                                      <p:to x="100000" y="80000"/>
                                    </p:animScale>
                                    <p:animScale>
                                      <p:cBhvr>
                                        <p:cTn id="178" dur="166" decel="50000">
                                          <p:stCondLst>
                                            <p:cond delay="1338"/>
                                          </p:stCondLst>
                                        </p:cTn>
                                        <p:tgtEl>
                                          <p:spTgt spid="8203"/>
                                        </p:tgtEl>
                                      </p:cBhvr>
                                      <p:to x="100000" y="100000"/>
                                    </p:animScale>
                                    <p:animScale>
                                      <p:cBhvr>
                                        <p:cTn id="179" dur="26">
                                          <p:stCondLst>
                                            <p:cond delay="1642"/>
                                          </p:stCondLst>
                                        </p:cTn>
                                        <p:tgtEl>
                                          <p:spTgt spid="8203"/>
                                        </p:tgtEl>
                                      </p:cBhvr>
                                      <p:to x="100000" y="90000"/>
                                    </p:animScale>
                                    <p:animScale>
                                      <p:cBhvr>
                                        <p:cTn id="180" dur="166" decel="50000">
                                          <p:stCondLst>
                                            <p:cond delay="1668"/>
                                          </p:stCondLst>
                                        </p:cTn>
                                        <p:tgtEl>
                                          <p:spTgt spid="8203"/>
                                        </p:tgtEl>
                                      </p:cBhvr>
                                      <p:to x="100000" y="100000"/>
                                    </p:animScale>
                                    <p:animScale>
                                      <p:cBhvr>
                                        <p:cTn id="181" dur="26">
                                          <p:stCondLst>
                                            <p:cond delay="1808"/>
                                          </p:stCondLst>
                                        </p:cTn>
                                        <p:tgtEl>
                                          <p:spTgt spid="8203"/>
                                        </p:tgtEl>
                                      </p:cBhvr>
                                      <p:to x="100000" y="95000"/>
                                    </p:animScale>
                                    <p:animScale>
                                      <p:cBhvr>
                                        <p:cTn id="182" dur="166" decel="50000">
                                          <p:stCondLst>
                                            <p:cond delay="1834"/>
                                          </p:stCondLst>
                                        </p:cTn>
                                        <p:tgtEl>
                                          <p:spTgt spid="8203"/>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8204"/>
                                        </p:tgtEl>
                                        <p:attrNameLst>
                                          <p:attrName>style.visibility</p:attrName>
                                        </p:attrNameLst>
                                      </p:cBhvr>
                                      <p:to>
                                        <p:strVal val="visible"/>
                                      </p:to>
                                    </p:set>
                                    <p:animEffect transition="in" filter="wipe(down)">
                                      <p:cBhvr>
                                        <p:cTn id="185" dur="580">
                                          <p:stCondLst>
                                            <p:cond delay="0"/>
                                          </p:stCondLst>
                                        </p:cTn>
                                        <p:tgtEl>
                                          <p:spTgt spid="8204"/>
                                        </p:tgtEl>
                                      </p:cBhvr>
                                    </p:animEffect>
                                    <p:anim calcmode="lin" valueType="num">
                                      <p:cBhvr>
                                        <p:cTn id="186" dur="1822" tmFilter="0,0; 0.14,0.36; 0.43,0.73; 0.71,0.91; 1.0,1.0">
                                          <p:stCondLst>
                                            <p:cond delay="0"/>
                                          </p:stCondLst>
                                        </p:cTn>
                                        <p:tgtEl>
                                          <p:spTgt spid="8204"/>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8204"/>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8204"/>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8204"/>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8204"/>
                                        </p:tgtEl>
                                        <p:attrNameLst>
                                          <p:attrName>ppt_y</p:attrName>
                                        </p:attrNameLst>
                                      </p:cBhvr>
                                      <p:tavLst>
                                        <p:tav tm="0" fmla="#ppt_y-sin(pi*$)/81">
                                          <p:val>
                                            <p:fltVal val="0"/>
                                          </p:val>
                                        </p:tav>
                                        <p:tav tm="100000">
                                          <p:val>
                                            <p:fltVal val="1"/>
                                          </p:val>
                                        </p:tav>
                                      </p:tavLst>
                                    </p:anim>
                                    <p:animScale>
                                      <p:cBhvr>
                                        <p:cTn id="191" dur="26">
                                          <p:stCondLst>
                                            <p:cond delay="650"/>
                                          </p:stCondLst>
                                        </p:cTn>
                                        <p:tgtEl>
                                          <p:spTgt spid="8204"/>
                                        </p:tgtEl>
                                      </p:cBhvr>
                                      <p:to x="100000" y="60000"/>
                                    </p:animScale>
                                    <p:animScale>
                                      <p:cBhvr>
                                        <p:cTn id="192" dur="166" decel="50000">
                                          <p:stCondLst>
                                            <p:cond delay="676"/>
                                          </p:stCondLst>
                                        </p:cTn>
                                        <p:tgtEl>
                                          <p:spTgt spid="8204"/>
                                        </p:tgtEl>
                                      </p:cBhvr>
                                      <p:to x="100000" y="100000"/>
                                    </p:animScale>
                                    <p:animScale>
                                      <p:cBhvr>
                                        <p:cTn id="193" dur="26">
                                          <p:stCondLst>
                                            <p:cond delay="1312"/>
                                          </p:stCondLst>
                                        </p:cTn>
                                        <p:tgtEl>
                                          <p:spTgt spid="8204"/>
                                        </p:tgtEl>
                                      </p:cBhvr>
                                      <p:to x="100000" y="80000"/>
                                    </p:animScale>
                                    <p:animScale>
                                      <p:cBhvr>
                                        <p:cTn id="194" dur="166" decel="50000">
                                          <p:stCondLst>
                                            <p:cond delay="1338"/>
                                          </p:stCondLst>
                                        </p:cTn>
                                        <p:tgtEl>
                                          <p:spTgt spid="8204"/>
                                        </p:tgtEl>
                                      </p:cBhvr>
                                      <p:to x="100000" y="100000"/>
                                    </p:animScale>
                                    <p:animScale>
                                      <p:cBhvr>
                                        <p:cTn id="195" dur="26">
                                          <p:stCondLst>
                                            <p:cond delay="1642"/>
                                          </p:stCondLst>
                                        </p:cTn>
                                        <p:tgtEl>
                                          <p:spTgt spid="8204"/>
                                        </p:tgtEl>
                                      </p:cBhvr>
                                      <p:to x="100000" y="90000"/>
                                    </p:animScale>
                                    <p:animScale>
                                      <p:cBhvr>
                                        <p:cTn id="196" dur="166" decel="50000">
                                          <p:stCondLst>
                                            <p:cond delay="1668"/>
                                          </p:stCondLst>
                                        </p:cTn>
                                        <p:tgtEl>
                                          <p:spTgt spid="8204"/>
                                        </p:tgtEl>
                                      </p:cBhvr>
                                      <p:to x="100000" y="100000"/>
                                    </p:animScale>
                                    <p:animScale>
                                      <p:cBhvr>
                                        <p:cTn id="197" dur="26">
                                          <p:stCondLst>
                                            <p:cond delay="1808"/>
                                          </p:stCondLst>
                                        </p:cTn>
                                        <p:tgtEl>
                                          <p:spTgt spid="8204"/>
                                        </p:tgtEl>
                                      </p:cBhvr>
                                      <p:to x="100000" y="95000"/>
                                    </p:animScale>
                                    <p:animScale>
                                      <p:cBhvr>
                                        <p:cTn id="198" dur="166" decel="50000">
                                          <p:stCondLst>
                                            <p:cond delay="1834"/>
                                          </p:stCondLst>
                                        </p:cTn>
                                        <p:tgtEl>
                                          <p:spTgt spid="8204"/>
                                        </p:tgtEl>
                                      </p:cBhvr>
                                      <p:to x="100000" y="100000"/>
                                    </p:animScale>
                                  </p:childTnLst>
                                </p:cTn>
                              </p:par>
                              <p:par>
                                <p:cTn id="199" presetID="26" presetClass="entr" presetSubtype="0" fill="hold" grpId="0" nodeType="withEffect">
                                  <p:stCondLst>
                                    <p:cond delay="0"/>
                                  </p:stCondLst>
                                  <p:childTnLst>
                                    <p:set>
                                      <p:cBhvr>
                                        <p:cTn id="200" dur="1" fill="hold">
                                          <p:stCondLst>
                                            <p:cond delay="0"/>
                                          </p:stCondLst>
                                        </p:cTn>
                                        <p:tgtEl>
                                          <p:spTgt spid="8205"/>
                                        </p:tgtEl>
                                        <p:attrNameLst>
                                          <p:attrName>style.visibility</p:attrName>
                                        </p:attrNameLst>
                                      </p:cBhvr>
                                      <p:to>
                                        <p:strVal val="visible"/>
                                      </p:to>
                                    </p:set>
                                    <p:animEffect transition="in" filter="wipe(down)">
                                      <p:cBhvr>
                                        <p:cTn id="201" dur="580">
                                          <p:stCondLst>
                                            <p:cond delay="0"/>
                                          </p:stCondLst>
                                        </p:cTn>
                                        <p:tgtEl>
                                          <p:spTgt spid="8205"/>
                                        </p:tgtEl>
                                      </p:cBhvr>
                                    </p:animEffect>
                                    <p:anim calcmode="lin" valueType="num">
                                      <p:cBhvr>
                                        <p:cTn id="202" dur="1822" tmFilter="0,0; 0.14,0.36; 0.43,0.73; 0.71,0.91; 1.0,1.0">
                                          <p:stCondLst>
                                            <p:cond delay="0"/>
                                          </p:stCondLst>
                                        </p:cTn>
                                        <p:tgtEl>
                                          <p:spTgt spid="8205"/>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8205"/>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8205"/>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8205"/>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8205"/>
                                        </p:tgtEl>
                                        <p:attrNameLst>
                                          <p:attrName>ppt_y</p:attrName>
                                        </p:attrNameLst>
                                      </p:cBhvr>
                                      <p:tavLst>
                                        <p:tav tm="0" fmla="#ppt_y-sin(pi*$)/81">
                                          <p:val>
                                            <p:fltVal val="0"/>
                                          </p:val>
                                        </p:tav>
                                        <p:tav tm="100000">
                                          <p:val>
                                            <p:fltVal val="1"/>
                                          </p:val>
                                        </p:tav>
                                      </p:tavLst>
                                    </p:anim>
                                    <p:animScale>
                                      <p:cBhvr>
                                        <p:cTn id="207" dur="26">
                                          <p:stCondLst>
                                            <p:cond delay="650"/>
                                          </p:stCondLst>
                                        </p:cTn>
                                        <p:tgtEl>
                                          <p:spTgt spid="8205"/>
                                        </p:tgtEl>
                                      </p:cBhvr>
                                      <p:to x="100000" y="60000"/>
                                    </p:animScale>
                                    <p:animScale>
                                      <p:cBhvr>
                                        <p:cTn id="208" dur="166" decel="50000">
                                          <p:stCondLst>
                                            <p:cond delay="676"/>
                                          </p:stCondLst>
                                        </p:cTn>
                                        <p:tgtEl>
                                          <p:spTgt spid="8205"/>
                                        </p:tgtEl>
                                      </p:cBhvr>
                                      <p:to x="100000" y="100000"/>
                                    </p:animScale>
                                    <p:animScale>
                                      <p:cBhvr>
                                        <p:cTn id="209" dur="26">
                                          <p:stCondLst>
                                            <p:cond delay="1312"/>
                                          </p:stCondLst>
                                        </p:cTn>
                                        <p:tgtEl>
                                          <p:spTgt spid="8205"/>
                                        </p:tgtEl>
                                      </p:cBhvr>
                                      <p:to x="100000" y="80000"/>
                                    </p:animScale>
                                    <p:animScale>
                                      <p:cBhvr>
                                        <p:cTn id="210" dur="166" decel="50000">
                                          <p:stCondLst>
                                            <p:cond delay="1338"/>
                                          </p:stCondLst>
                                        </p:cTn>
                                        <p:tgtEl>
                                          <p:spTgt spid="8205"/>
                                        </p:tgtEl>
                                      </p:cBhvr>
                                      <p:to x="100000" y="100000"/>
                                    </p:animScale>
                                    <p:animScale>
                                      <p:cBhvr>
                                        <p:cTn id="211" dur="26">
                                          <p:stCondLst>
                                            <p:cond delay="1642"/>
                                          </p:stCondLst>
                                        </p:cTn>
                                        <p:tgtEl>
                                          <p:spTgt spid="8205"/>
                                        </p:tgtEl>
                                      </p:cBhvr>
                                      <p:to x="100000" y="90000"/>
                                    </p:animScale>
                                    <p:animScale>
                                      <p:cBhvr>
                                        <p:cTn id="212" dur="166" decel="50000">
                                          <p:stCondLst>
                                            <p:cond delay="1668"/>
                                          </p:stCondLst>
                                        </p:cTn>
                                        <p:tgtEl>
                                          <p:spTgt spid="8205"/>
                                        </p:tgtEl>
                                      </p:cBhvr>
                                      <p:to x="100000" y="100000"/>
                                    </p:animScale>
                                    <p:animScale>
                                      <p:cBhvr>
                                        <p:cTn id="213" dur="26">
                                          <p:stCondLst>
                                            <p:cond delay="1808"/>
                                          </p:stCondLst>
                                        </p:cTn>
                                        <p:tgtEl>
                                          <p:spTgt spid="8205"/>
                                        </p:tgtEl>
                                      </p:cBhvr>
                                      <p:to x="100000" y="95000"/>
                                    </p:animScale>
                                    <p:animScale>
                                      <p:cBhvr>
                                        <p:cTn id="214" dur="166" decel="50000">
                                          <p:stCondLst>
                                            <p:cond delay="1834"/>
                                          </p:stCondLst>
                                        </p:cTn>
                                        <p:tgtEl>
                                          <p:spTgt spid="8205"/>
                                        </p:tgtEl>
                                      </p:cBhvr>
                                      <p:to x="100000" y="100000"/>
                                    </p:animScale>
                                  </p:childTnLst>
                                </p:cTn>
                              </p:par>
                              <p:par>
                                <p:cTn id="215" presetID="26" presetClass="entr" presetSubtype="0" fill="hold" grpId="0" nodeType="withEffect">
                                  <p:stCondLst>
                                    <p:cond delay="0"/>
                                  </p:stCondLst>
                                  <p:childTnLst>
                                    <p:set>
                                      <p:cBhvr>
                                        <p:cTn id="216" dur="1" fill="hold">
                                          <p:stCondLst>
                                            <p:cond delay="0"/>
                                          </p:stCondLst>
                                        </p:cTn>
                                        <p:tgtEl>
                                          <p:spTgt spid="8206"/>
                                        </p:tgtEl>
                                        <p:attrNameLst>
                                          <p:attrName>style.visibility</p:attrName>
                                        </p:attrNameLst>
                                      </p:cBhvr>
                                      <p:to>
                                        <p:strVal val="visible"/>
                                      </p:to>
                                    </p:set>
                                    <p:animEffect transition="in" filter="wipe(down)">
                                      <p:cBhvr>
                                        <p:cTn id="217" dur="580">
                                          <p:stCondLst>
                                            <p:cond delay="0"/>
                                          </p:stCondLst>
                                        </p:cTn>
                                        <p:tgtEl>
                                          <p:spTgt spid="8206"/>
                                        </p:tgtEl>
                                      </p:cBhvr>
                                    </p:animEffect>
                                    <p:anim calcmode="lin" valueType="num">
                                      <p:cBhvr>
                                        <p:cTn id="218" dur="1822" tmFilter="0,0; 0.14,0.36; 0.43,0.73; 0.71,0.91; 1.0,1.0">
                                          <p:stCondLst>
                                            <p:cond delay="0"/>
                                          </p:stCondLst>
                                        </p:cTn>
                                        <p:tgtEl>
                                          <p:spTgt spid="8206"/>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8206"/>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8206"/>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8206"/>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8206"/>
                                        </p:tgtEl>
                                        <p:attrNameLst>
                                          <p:attrName>ppt_y</p:attrName>
                                        </p:attrNameLst>
                                      </p:cBhvr>
                                      <p:tavLst>
                                        <p:tav tm="0" fmla="#ppt_y-sin(pi*$)/81">
                                          <p:val>
                                            <p:fltVal val="0"/>
                                          </p:val>
                                        </p:tav>
                                        <p:tav tm="100000">
                                          <p:val>
                                            <p:fltVal val="1"/>
                                          </p:val>
                                        </p:tav>
                                      </p:tavLst>
                                    </p:anim>
                                    <p:animScale>
                                      <p:cBhvr>
                                        <p:cTn id="223" dur="26">
                                          <p:stCondLst>
                                            <p:cond delay="650"/>
                                          </p:stCondLst>
                                        </p:cTn>
                                        <p:tgtEl>
                                          <p:spTgt spid="8206"/>
                                        </p:tgtEl>
                                      </p:cBhvr>
                                      <p:to x="100000" y="60000"/>
                                    </p:animScale>
                                    <p:animScale>
                                      <p:cBhvr>
                                        <p:cTn id="224" dur="166" decel="50000">
                                          <p:stCondLst>
                                            <p:cond delay="676"/>
                                          </p:stCondLst>
                                        </p:cTn>
                                        <p:tgtEl>
                                          <p:spTgt spid="8206"/>
                                        </p:tgtEl>
                                      </p:cBhvr>
                                      <p:to x="100000" y="100000"/>
                                    </p:animScale>
                                    <p:animScale>
                                      <p:cBhvr>
                                        <p:cTn id="225" dur="26">
                                          <p:stCondLst>
                                            <p:cond delay="1312"/>
                                          </p:stCondLst>
                                        </p:cTn>
                                        <p:tgtEl>
                                          <p:spTgt spid="8206"/>
                                        </p:tgtEl>
                                      </p:cBhvr>
                                      <p:to x="100000" y="80000"/>
                                    </p:animScale>
                                    <p:animScale>
                                      <p:cBhvr>
                                        <p:cTn id="226" dur="166" decel="50000">
                                          <p:stCondLst>
                                            <p:cond delay="1338"/>
                                          </p:stCondLst>
                                        </p:cTn>
                                        <p:tgtEl>
                                          <p:spTgt spid="8206"/>
                                        </p:tgtEl>
                                      </p:cBhvr>
                                      <p:to x="100000" y="100000"/>
                                    </p:animScale>
                                    <p:animScale>
                                      <p:cBhvr>
                                        <p:cTn id="227" dur="26">
                                          <p:stCondLst>
                                            <p:cond delay="1642"/>
                                          </p:stCondLst>
                                        </p:cTn>
                                        <p:tgtEl>
                                          <p:spTgt spid="8206"/>
                                        </p:tgtEl>
                                      </p:cBhvr>
                                      <p:to x="100000" y="90000"/>
                                    </p:animScale>
                                    <p:animScale>
                                      <p:cBhvr>
                                        <p:cTn id="228" dur="166" decel="50000">
                                          <p:stCondLst>
                                            <p:cond delay="1668"/>
                                          </p:stCondLst>
                                        </p:cTn>
                                        <p:tgtEl>
                                          <p:spTgt spid="8206"/>
                                        </p:tgtEl>
                                      </p:cBhvr>
                                      <p:to x="100000" y="100000"/>
                                    </p:animScale>
                                    <p:animScale>
                                      <p:cBhvr>
                                        <p:cTn id="229" dur="26">
                                          <p:stCondLst>
                                            <p:cond delay="1808"/>
                                          </p:stCondLst>
                                        </p:cTn>
                                        <p:tgtEl>
                                          <p:spTgt spid="8206"/>
                                        </p:tgtEl>
                                      </p:cBhvr>
                                      <p:to x="100000" y="95000"/>
                                    </p:animScale>
                                    <p:animScale>
                                      <p:cBhvr>
                                        <p:cTn id="230" dur="166" decel="50000">
                                          <p:stCondLst>
                                            <p:cond delay="1834"/>
                                          </p:stCondLst>
                                        </p:cTn>
                                        <p:tgtEl>
                                          <p:spTgt spid="8206"/>
                                        </p:tgtEl>
                                      </p:cBhvr>
                                      <p:to x="100000" y="100000"/>
                                    </p:animScale>
                                  </p:childTnLst>
                                </p:cTn>
                              </p:par>
                              <p:par>
                                <p:cTn id="231" presetID="26" presetClass="entr" presetSubtype="0" fill="hold" grpId="0" nodeType="withEffect">
                                  <p:stCondLst>
                                    <p:cond delay="0"/>
                                  </p:stCondLst>
                                  <p:childTnLst>
                                    <p:set>
                                      <p:cBhvr>
                                        <p:cTn id="232" dur="1" fill="hold">
                                          <p:stCondLst>
                                            <p:cond delay="0"/>
                                          </p:stCondLst>
                                        </p:cTn>
                                        <p:tgtEl>
                                          <p:spTgt spid="8207"/>
                                        </p:tgtEl>
                                        <p:attrNameLst>
                                          <p:attrName>style.visibility</p:attrName>
                                        </p:attrNameLst>
                                      </p:cBhvr>
                                      <p:to>
                                        <p:strVal val="visible"/>
                                      </p:to>
                                    </p:set>
                                    <p:animEffect transition="in" filter="wipe(down)">
                                      <p:cBhvr>
                                        <p:cTn id="233" dur="580">
                                          <p:stCondLst>
                                            <p:cond delay="0"/>
                                          </p:stCondLst>
                                        </p:cTn>
                                        <p:tgtEl>
                                          <p:spTgt spid="8207"/>
                                        </p:tgtEl>
                                      </p:cBhvr>
                                    </p:animEffect>
                                    <p:anim calcmode="lin" valueType="num">
                                      <p:cBhvr>
                                        <p:cTn id="234" dur="1822" tmFilter="0,0; 0.14,0.36; 0.43,0.73; 0.71,0.91; 1.0,1.0">
                                          <p:stCondLst>
                                            <p:cond delay="0"/>
                                          </p:stCondLst>
                                        </p:cTn>
                                        <p:tgtEl>
                                          <p:spTgt spid="8207"/>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8207"/>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8207"/>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8207"/>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8207"/>
                                        </p:tgtEl>
                                        <p:attrNameLst>
                                          <p:attrName>ppt_y</p:attrName>
                                        </p:attrNameLst>
                                      </p:cBhvr>
                                      <p:tavLst>
                                        <p:tav tm="0" fmla="#ppt_y-sin(pi*$)/81">
                                          <p:val>
                                            <p:fltVal val="0"/>
                                          </p:val>
                                        </p:tav>
                                        <p:tav tm="100000">
                                          <p:val>
                                            <p:fltVal val="1"/>
                                          </p:val>
                                        </p:tav>
                                      </p:tavLst>
                                    </p:anim>
                                    <p:animScale>
                                      <p:cBhvr>
                                        <p:cTn id="239" dur="26">
                                          <p:stCondLst>
                                            <p:cond delay="650"/>
                                          </p:stCondLst>
                                        </p:cTn>
                                        <p:tgtEl>
                                          <p:spTgt spid="8207"/>
                                        </p:tgtEl>
                                      </p:cBhvr>
                                      <p:to x="100000" y="60000"/>
                                    </p:animScale>
                                    <p:animScale>
                                      <p:cBhvr>
                                        <p:cTn id="240" dur="166" decel="50000">
                                          <p:stCondLst>
                                            <p:cond delay="676"/>
                                          </p:stCondLst>
                                        </p:cTn>
                                        <p:tgtEl>
                                          <p:spTgt spid="8207"/>
                                        </p:tgtEl>
                                      </p:cBhvr>
                                      <p:to x="100000" y="100000"/>
                                    </p:animScale>
                                    <p:animScale>
                                      <p:cBhvr>
                                        <p:cTn id="241" dur="26">
                                          <p:stCondLst>
                                            <p:cond delay="1312"/>
                                          </p:stCondLst>
                                        </p:cTn>
                                        <p:tgtEl>
                                          <p:spTgt spid="8207"/>
                                        </p:tgtEl>
                                      </p:cBhvr>
                                      <p:to x="100000" y="80000"/>
                                    </p:animScale>
                                    <p:animScale>
                                      <p:cBhvr>
                                        <p:cTn id="242" dur="166" decel="50000">
                                          <p:stCondLst>
                                            <p:cond delay="1338"/>
                                          </p:stCondLst>
                                        </p:cTn>
                                        <p:tgtEl>
                                          <p:spTgt spid="8207"/>
                                        </p:tgtEl>
                                      </p:cBhvr>
                                      <p:to x="100000" y="100000"/>
                                    </p:animScale>
                                    <p:animScale>
                                      <p:cBhvr>
                                        <p:cTn id="243" dur="26">
                                          <p:stCondLst>
                                            <p:cond delay="1642"/>
                                          </p:stCondLst>
                                        </p:cTn>
                                        <p:tgtEl>
                                          <p:spTgt spid="8207"/>
                                        </p:tgtEl>
                                      </p:cBhvr>
                                      <p:to x="100000" y="90000"/>
                                    </p:animScale>
                                    <p:animScale>
                                      <p:cBhvr>
                                        <p:cTn id="244" dur="166" decel="50000">
                                          <p:stCondLst>
                                            <p:cond delay="1668"/>
                                          </p:stCondLst>
                                        </p:cTn>
                                        <p:tgtEl>
                                          <p:spTgt spid="8207"/>
                                        </p:tgtEl>
                                      </p:cBhvr>
                                      <p:to x="100000" y="100000"/>
                                    </p:animScale>
                                    <p:animScale>
                                      <p:cBhvr>
                                        <p:cTn id="245" dur="26">
                                          <p:stCondLst>
                                            <p:cond delay="1808"/>
                                          </p:stCondLst>
                                        </p:cTn>
                                        <p:tgtEl>
                                          <p:spTgt spid="8207"/>
                                        </p:tgtEl>
                                      </p:cBhvr>
                                      <p:to x="100000" y="95000"/>
                                    </p:animScale>
                                    <p:animScale>
                                      <p:cBhvr>
                                        <p:cTn id="246" dur="166" decel="50000">
                                          <p:stCondLst>
                                            <p:cond delay="1834"/>
                                          </p:stCondLst>
                                        </p:cTn>
                                        <p:tgtEl>
                                          <p:spTgt spid="8207"/>
                                        </p:tgtEl>
                                      </p:cBhvr>
                                      <p:to x="100000" y="100000"/>
                                    </p:animScale>
                                  </p:childTnLst>
                                </p:cTn>
                              </p:par>
                              <p:par>
                                <p:cTn id="247" presetID="26" presetClass="entr" presetSubtype="0" fill="hold" grpId="0" nodeType="withEffect">
                                  <p:stCondLst>
                                    <p:cond delay="0"/>
                                  </p:stCondLst>
                                  <p:childTnLst>
                                    <p:set>
                                      <p:cBhvr>
                                        <p:cTn id="248" dur="1" fill="hold">
                                          <p:stCondLst>
                                            <p:cond delay="0"/>
                                          </p:stCondLst>
                                        </p:cTn>
                                        <p:tgtEl>
                                          <p:spTgt spid="8208"/>
                                        </p:tgtEl>
                                        <p:attrNameLst>
                                          <p:attrName>style.visibility</p:attrName>
                                        </p:attrNameLst>
                                      </p:cBhvr>
                                      <p:to>
                                        <p:strVal val="visible"/>
                                      </p:to>
                                    </p:set>
                                    <p:animEffect transition="in" filter="wipe(down)">
                                      <p:cBhvr>
                                        <p:cTn id="249" dur="580">
                                          <p:stCondLst>
                                            <p:cond delay="0"/>
                                          </p:stCondLst>
                                        </p:cTn>
                                        <p:tgtEl>
                                          <p:spTgt spid="8208"/>
                                        </p:tgtEl>
                                      </p:cBhvr>
                                    </p:animEffect>
                                    <p:anim calcmode="lin" valueType="num">
                                      <p:cBhvr>
                                        <p:cTn id="250" dur="1822" tmFilter="0,0; 0.14,0.36; 0.43,0.73; 0.71,0.91; 1.0,1.0">
                                          <p:stCondLst>
                                            <p:cond delay="0"/>
                                          </p:stCondLst>
                                        </p:cTn>
                                        <p:tgtEl>
                                          <p:spTgt spid="8208"/>
                                        </p:tgtEl>
                                        <p:attrNameLst>
                                          <p:attrName>ppt_x</p:attrName>
                                        </p:attrNameLst>
                                      </p:cBhvr>
                                      <p:tavLst>
                                        <p:tav tm="0">
                                          <p:val>
                                            <p:strVal val="#ppt_x-0.25"/>
                                          </p:val>
                                        </p:tav>
                                        <p:tav tm="100000">
                                          <p:val>
                                            <p:strVal val="#ppt_x"/>
                                          </p:val>
                                        </p:tav>
                                      </p:tavLst>
                                    </p:anim>
                                    <p:anim calcmode="lin" valueType="num">
                                      <p:cBhvr>
                                        <p:cTn id="251" dur="664" tmFilter="0.0,0.0; 0.25,0.07; 0.50,0.2; 0.75,0.467; 1.0,1.0">
                                          <p:stCondLst>
                                            <p:cond delay="0"/>
                                          </p:stCondLst>
                                        </p:cTn>
                                        <p:tgtEl>
                                          <p:spTgt spid="8208"/>
                                        </p:tgtEl>
                                        <p:attrNameLst>
                                          <p:attrName>ppt_y</p:attrName>
                                        </p:attrNameLst>
                                      </p:cBhvr>
                                      <p:tavLst>
                                        <p:tav tm="0" fmla="#ppt_y-sin(pi*$)/3">
                                          <p:val>
                                            <p:fltVal val="0.5"/>
                                          </p:val>
                                        </p:tav>
                                        <p:tav tm="100000">
                                          <p:val>
                                            <p:fltVal val="1"/>
                                          </p:val>
                                        </p:tav>
                                      </p:tavLst>
                                    </p:anim>
                                    <p:anim calcmode="lin" valueType="num">
                                      <p:cBhvr>
                                        <p:cTn id="252" dur="664" tmFilter="0, 0; 0.125,0.2665; 0.25,0.4; 0.375,0.465; 0.5,0.5;  0.625,0.535; 0.75,0.6; 0.875,0.7335; 1,1">
                                          <p:stCondLst>
                                            <p:cond delay="664"/>
                                          </p:stCondLst>
                                        </p:cTn>
                                        <p:tgtEl>
                                          <p:spTgt spid="8208"/>
                                        </p:tgtEl>
                                        <p:attrNameLst>
                                          <p:attrName>ppt_y</p:attrName>
                                        </p:attrNameLst>
                                      </p:cBhvr>
                                      <p:tavLst>
                                        <p:tav tm="0" fmla="#ppt_y-sin(pi*$)/9">
                                          <p:val>
                                            <p:fltVal val="0"/>
                                          </p:val>
                                        </p:tav>
                                        <p:tav tm="100000">
                                          <p:val>
                                            <p:fltVal val="1"/>
                                          </p:val>
                                        </p:tav>
                                      </p:tavLst>
                                    </p:anim>
                                    <p:anim calcmode="lin" valueType="num">
                                      <p:cBhvr>
                                        <p:cTn id="253" dur="332" tmFilter="0, 0; 0.125,0.2665; 0.25,0.4; 0.375,0.465; 0.5,0.5;  0.625,0.535; 0.75,0.6; 0.875,0.7335; 1,1">
                                          <p:stCondLst>
                                            <p:cond delay="1324"/>
                                          </p:stCondLst>
                                        </p:cTn>
                                        <p:tgtEl>
                                          <p:spTgt spid="8208"/>
                                        </p:tgtEl>
                                        <p:attrNameLst>
                                          <p:attrName>ppt_y</p:attrName>
                                        </p:attrNameLst>
                                      </p:cBhvr>
                                      <p:tavLst>
                                        <p:tav tm="0" fmla="#ppt_y-sin(pi*$)/27">
                                          <p:val>
                                            <p:fltVal val="0"/>
                                          </p:val>
                                        </p:tav>
                                        <p:tav tm="100000">
                                          <p:val>
                                            <p:fltVal val="1"/>
                                          </p:val>
                                        </p:tav>
                                      </p:tavLst>
                                    </p:anim>
                                    <p:anim calcmode="lin" valueType="num">
                                      <p:cBhvr>
                                        <p:cTn id="254" dur="164" tmFilter="0, 0; 0.125,0.2665; 0.25,0.4; 0.375,0.465; 0.5,0.5;  0.625,0.535; 0.75,0.6; 0.875,0.7335; 1,1">
                                          <p:stCondLst>
                                            <p:cond delay="1656"/>
                                          </p:stCondLst>
                                        </p:cTn>
                                        <p:tgtEl>
                                          <p:spTgt spid="8208"/>
                                        </p:tgtEl>
                                        <p:attrNameLst>
                                          <p:attrName>ppt_y</p:attrName>
                                        </p:attrNameLst>
                                      </p:cBhvr>
                                      <p:tavLst>
                                        <p:tav tm="0" fmla="#ppt_y-sin(pi*$)/81">
                                          <p:val>
                                            <p:fltVal val="0"/>
                                          </p:val>
                                        </p:tav>
                                        <p:tav tm="100000">
                                          <p:val>
                                            <p:fltVal val="1"/>
                                          </p:val>
                                        </p:tav>
                                      </p:tavLst>
                                    </p:anim>
                                    <p:animScale>
                                      <p:cBhvr>
                                        <p:cTn id="255" dur="26">
                                          <p:stCondLst>
                                            <p:cond delay="650"/>
                                          </p:stCondLst>
                                        </p:cTn>
                                        <p:tgtEl>
                                          <p:spTgt spid="8208"/>
                                        </p:tgtEl>
                                      </p:cBhvr>
                                      <p:to x="100000" y="60000"/>
                                    </p:animScale>
                                    <p:animScale>
                                      <p:cBhvr>
                                        <p:cTn id="256" dur="166" decel="50000">
                                          <p:stCondLst>
                                            <p:cond delay="676"/>
                                          </p:stCondLst>
                                        </p:cTn>
                                        <p:tgtEl>
                                          <p:spTgt spid="8208"/>
                                        </p:tgtEl>
                                      </p:cBhvr>
                                      <p:to x="100000" y="100000"/>
                                    </p:animScale>
                                    <p:animScale>
                                      <p:cBhvr>
                                        <p:cTn id="257" dur="26">
                                          <p:stCondLst>
                                            <p:cond delay="1312"/>
                                          </p:stCondLst>
                                        </p:cTn>
                                        <p:tgtEl>
                                          <p:spTgt spid="8208"/>
                                        </p:tgtEl>
                                      </p:cBhvr>
                                      <p:to x="100000" y="80000"/>
                                    </p:animScale>
                                    <p:animScale>
                                      <p:cBhvr>
                                        <p:cTn id="258" dur="166" decel="50000">
                                          <p:stCondLst>
                                            <p:cond delay="1338"/>
                                          </p:stCondLst>
                                        </p:cTn>
                                        <p:tgtEl>
                                          <p:spTgt spid="8208"/>
                                        </p:tgtEl>
                                      </p:cBhvr>
                                      <p:to x="100000" y="100000"/>
                                    </p:animScale>
                                    <p:animScale>
                                      <p:cBhvr>
                                        <p:cTn id="259" dur="26">
                                          <p:stCondLst>
                                            <p:cond delay="1642"/>
                                          </p:stCondLst>
                                        </p:cTn>
                                        <p:tgtEl>
                                          <p:spTgt spid="8208"/>
                                        </p:tgtEl>
                                      </p:cBhvr>
                                      <p:to x="100000" y="90000"/>
                                    </p:animScale>
                                    <p:animScale>
                                      <p:cBhvr>
                                        <p:cTn id="260" dur="166" decel="50000">
                                          <p:stCondLst>
                                            <p:cond delay="1668"/>
                                          </p:stCondLst>
                                        </p:cTn>
                                        <p:tgtEl>
                                          <p:spTgt spid="8208"/>
                                        </p:tgtEl>
                                      </p:cBhvr>
                                      <p:to x="100000" y="100000"/>
                                    </p:animScale>
                                    <p:animScale>
                                      <p:cBhvr>
                                        <p:cTn id="261" dur="26">
                                          <p:stCondLst>
                                            <p:cond delay="1808"/>
                                          </p:stCondLst>
                                        </p:cTn>
                                        <p:tgtEl>
                                          <p:spTgt spid="8208"/>
                                        </p:tgtEl>
                                      </p:cBhvr>
                                      <p:to x="100000" y="95000"/>
                                    </p:animScale>
                                    <p:animScale>
                                      <p:cBhvr>
                                        <p:cTn id="262" dur="166" decel="50000">
                                          <p:stCondLst>
                                            <p:cond delay="1834"/>
                                          </p:stCondLst>
                                        </p:cTn>
                                        <p:tgtEl>
                                          <p:spTgt spid="8208"/>
                                        </p:tgtEl>
                                      </p:cBhvr>
                                      <p:to x="100000" y="100000"/>
                                    </p:animScale>
                                  </p:childTnLst>
                                </p:cTn>
                              </p:par>
                              <p:par>
                                <p:cTn id="263" presetID="26" presetClass="entr" presetSubtype="0" fill="hold" grpId="0" nodeType="withEffect">
                                  <p:stCondLst>
                                    <p:cond delay="0"/>
                                  </p:stCondLst>
                                  <p:childTnLst>
                                    <p:set>
                                      <p:cBhvr>
                                        <p:cTn id="264" dur="1" fill="hold">
                                          <p:stCondLst>
                                            <p:cond delay="0"/>
                                          </p:stCondLst>
                                        </p:cTn>
                                        <p:tgtEl>
                                          <p:spTgt spid="8209"/>
                                        </p:tgtEl>
                                        <p:attrNameLst>
                                          <p:attrName>style.visibility</p:attrName>
                                        </p:attrNameLst>
                                      </p:cBhvr>
                                      <p:to>
                                        <p:strVal val="visible"/>
                                      </p:to>
                                    </p:set>
                                    <p:animEffect transition="in" filter="wipe(down)">
                                      <p:cBhvr>
                                        <p:cTn id="265" dur="580">
                                          <p:stCondLst>
                                            <p:cond delay="0"/>
                                          </p:stCondLst>
                                        </p:cTn>
                                        <p:tgtEl>
                                          <p:spTgt spid="8209"/>
                                        </p:tgtEl>
                                      </p:cBhvr>
                                    </p:animEffect>
                                    <p:anim calcmode="lin" valueType="num">
                                      <p:cBhvr>
                                        <p:cTn id="266" dur="1822" tmFilter="0,0; 0.14,0.36; 0.43,0.73; 0.71,0.91; 1.0,1.0">
                                          <p:stCondLst>
                                            <p:cond delay="0"/>
                                          </p:stCondLst>
                                        </p:cTn>
                                        <p:tgtEl>
                                          <p:spTgt spid="8209"/>
                                        </p:tgtEl>
                                        <p:attrNameLst>
                                          <p:attrName>ppt_x</p:attrName>
                                        </p:attrNameLst>
                                      </p:cBhvr>
                                      <p:tavLst>
                                        <p:tav tm="0">
                                          <p:val>
                                            <p:strVal val="#ppt_x-0.25"/>
                                          </p:val>
                                        </p:tav>
                                        <p:tav tm="100000">
                                          <p:val>
                                            <p:strVal val="#ppt_x"/>
                                          </p:val>
                                        </p:tav>
                                      </p:tavLst>
                                    </p:anim>
                                    <p:anim calcmode="lin" valueType="num">
                                      <p:cBhvr>
                                        <p:cTn id="267" dur="664" tmFilter="0.0,0.0; 0.25,0.07; 0.50,0.2; 0.75,0.467; 1.0,1.0">
                                          <p:stCondLst>
                                            <p:cond delay="0"/>
                                          </p:stCondLst>
                                        </p:cTn>
                                        <p:tgtEl>
                                          <p:spTgt spid="8209"/>
                                        </p:tgtEl>
                                        <p:attrNameLst>
                                          <p:attrName>ppt_y</p:attrName>
                                        </p:attrNameLst>
                                      </p:cBhvr>
                                      <p:tavLst>
                                        <p:tav tm="0" fmla="#ppt_y-sin(pi*$)/3">
                                          <p:val>
                                            <p:fltVal val="0.5"/>
                                          </p:val>
                                        </p:tav>
                                        <p:tav tm="100000">
                                          <p:val>
                                            <p:fltVal val="1"/>
                                          </p:val>
                                        </p:tav>
                                      </p:tavLst>
                                    </p:anim>
                                    <p:anim calcmode="lin" valueType="num">
                                      <p:cBhvr>
                                        <p:cTn id="268" dur="664" tmFilter="0, 0; 0.125,0.2665; 0.25,0.4; 0.375,0.465; 0.5,0.5;  0.625,0.535; 0.75,0.6; 0.875,0.7335; 1,1">
                                          <p:stCondLst>
                                            <p:cond delay="664"/>
                                          </p:stCondLst>
                                        </p:cTn>
                                        <p:tgtEl>
                                          <p:spTgt spid="8209"/>
                                        </p:tgtEl>
                                        <p:attrNameLst>
                                          <p:attrName>ppt_y</p:attrName>
                                        </p:attrNameLst>
                                      </p:cBhvr>
                                      <p:tavLst>
                                        <p:tav tm="0" fmla="#ppt_y-sin(pi*$)/9">
                                          <p:val>
                                            <p:fltVal val="0"/>
                                          </p:val>
                                        </p:tav>
                                        <p:tav tm="100000">
                                          <p:val>
                                            <p:fltVal val="1"/>
                                          </p:val>
                                        </p:tav>
                                      </p:tavLst>
                                    </p:anim>
                                    <p:anim calcmode="lin" valueType="num">
                                      <p:cBhvr>
                                        <p:cTn id="269" dur="332" tmFilter="0, 0; 0.125,0.2665; 0.25,0.4; 0.375,0.465; 0.5,0.5;  0.625,0.535; 0.75,0.6; 0.875,0.7335; 1,1">
                                          <p:stCondLst>
                                            <p:cond delay="1324"/>
                                          </p:stCondLst>
                                        </p:cTn>
                                        <p:tgtEl>
                                          <p:spTgt spid="8209"/>
                                        </p:tgtEl>
                                        <p:attrNameLst>
                                          <p:attrName>ppt_y</p:attrName>
                                        </p:attrNameLst>
                                      </p:cBhvr>
                                      <p:tavLst>
                                        <p:tav tm="0" fmla="#ppt_y-sin(pi*$)/27">
                                          <p:val>
                                            <p:fltVal val="0"/>
                                          </p:val>
                                        </p:tav>
                                        <p:tav tm="100000">
                                          <p:val>
                                            <p:fltVal val="1"/>
                                          </p:val>
                                        </p:tav>
                                      </p:tavLst>
                                    </p:anim>
                                    <p:anim calcmode="lin" valueType="num">
                                      <p:cBhvr>
                                        <p:cTn id="270" dur="164" tmFilter="0, 0; 0.125,0.2665; 0.25,0.4; 0.375,0.465; 0.5,0.5;  0.625,0.535; 0.75,0.6; 0.875,0.7335; 1,1">
                                          <p:stCondLst>
                                            <p:cond delay="1656"/>
                                          </p:stCondLst>
                                        </p:cTn>
                                        <p:tgtEl>
                                          <p:spTgt spid="8209"/>
                                        </p:tgtEl>
                                        <p:attrNameLst>
                                          <p:attrName>ppt_y</p:attrName>
                                        </p:attrNameLst>
                                      </p:cBhvr>
                                      <p:tavLst>
                                        <p:tav tm="0" fmla="#ppt_y-sin(pi*$)/81">
                                          <p:val>
                                            <p:fltVal val="0"/>
                                          </p:val>
                                        </p:tav>
                                        <p:tav tm="100000">
                                          <p:val>
                                            <p:fltVal val="1"/>
                                          </p:val>
                                        </p:tav>
                                      </p:tavLst>
                                    </p:anim>
                                    <p:animScale>
                                      <p:cBhvr>
                                        <p:cTn id="271" dur="26">
                                          <p:stCondLst>
                                            <p:cond delay="650"/>
                                          </p:stCondLst>
                                        </p:cTn>
                                        <p:tgtEl>
                                          <p:spTgt spid="8209"/>
                                        </p:tgtEl>
                                      </p:cBhvr>
                                      <p:to x="100000" y="60000"/>
                                    </p:animScale>
                                    <p:animScale>
                                      <p:cBhvr>
                                        <p:cTn id="272" dur="166" decel="50000">
                                          <p:stCondLst>
                                            <p:cond delay="676"/>
                                          </p:stCondLst>
                                        </p:cTn>
                                        <p:tgtEl>
                                          <p:spTgt spid="8209"/>
                                        </p:tgtEl>
                                      </p:cBhvr>
                                      <p:to x="100000" y="100000"/>
                                    </p:animScale>
                                    <p:animScale>
                                      <p:cBhvr>
                                        <p:cTn id="273" dur="26">
                                          <p:stCondLst>
                                            <p:cond delay="1312"/>
                                          </p:stCondLst>
                                        </p:cTn>
                                        <p:tgtEl>
                                          <p:spTgt spid="8209"/>
                                        </p:tgtEl>
                                      </p:cBhvr>
                                      <p:to x="100000" y="80000"/>
                                    </p:animScale>
                                    <p:animScale>
                                      <p:cBhvr>
                                        <p:cTn id="274" dur="166" decel="50000">
                                          <p:stCondLst>
                                            <p:cond delay="1338"/>
                                          </p:stCondLst>
                                        </p:cTn>
                                        <p:tgtEl>
                                          <p:spTgt spid="8209"/>
                                        </p:tgtEl>
                                      </p:cBhvr>
                                      <p:to x="100000" y="100000"/>
                                    </p:animScale>
                                    <p:animScale>
                                      <p:cBhvr>
                                        <p:cTn id="275" dur="26">
                                          <p:stCondLst>
                                            <p:cond delay="1642"/>
                                          </p:stCondLst>
                                        </p:cTn>
                                        <p:tgtEl>
                                          <p:spTgt spid="8209"/>
                                        </p:tgtEl>
                                      </p:cBhvr>
                                      <p:to x="100000" y="90000"/>
                                    </p:animScale>
                                    <p:animScale>
                                      <p:cBhvr>
                                        <p:cTn id="276" dur="166" decel="50000">
                                          <p:stCondLst>
                                            <p:cond delay="1668"/>
                                          </p:stCondLst>
                                        </p:cTn>
                                        <p:tgtEl>
                                          <p:spTgt spid="8209"/>
                                        </p:tgtEl>
                                      </p:cBhvr>
                                      <p:to x="100000" y="100000"/>
                                    </p:animScale>
                                    <p:animScale>
                                      <p:cBhvr>
                                        <p:cTn id="277" dur="26">
                                          <p:stCondLst>
                                            <p:cond delay="1808"/>
                                          </p:stCondLst>
                                        </p:cTn>
                                        <p:tgtEl>
                                          <p:spTgt spid="8209"/>
                                        </p:tgtEl>
                                      </p:cBhvr>
                                      <p:to x="100000" y="95000"/>
                                    </p:animScale>
                                    <p:animScale>
                                      <p:cBhvr>
                                        <p:cTn id="278" dur="166" decel="50000">
                                          <p:stCondLst>
                                            <p:cond delay="1834"/>
                                          </p:stCondLst>
                                        </p:cTn>
                                        <p:tgtEl>
                                          <p:spTgt spid="8209"/>
                                        </p:tgtEl>
                                      </p:cBhvr>
                                      <p:to x="100000" y="100000"/>
                                    </p:animScale>
                                  </p:childTnLst>
                                </p:cTn>
                              </p:par>
                              <p:par>
                                <p:cTn id="279" presetID="26" presetClass="entr" presetSubtype="0" fill="hold" grpId="0" nodeType="withEffect">
                                  <p:stCondLst>
                                    <p:cond delay="0"/>
                                  </p:stCondLst>
                                  <p:childTnLst>
                                    <p:set>
                                      <p:cBhvr>
                                        <p:cTn id="280" dur="1" fill="hold">
                                          <p:stCondLst>
                                            <p:cond delay="0"/>
                                          </p:stCondLst>
                                        </p:cTn>
                                        <p:tgtEl>
                                          <p:spTgt spid="8210"/>
                                        </p:tgtEl>
                                        <p:attrNameLst>
                                          <p:attrName>style.visibility</p:attrName>
                                        </p:attrNameLst>
                                      </p:cBhvr>
                                      <p:to>
                                        <p:strVal val="visible"/>
                                      </p:to>
                                    </p:set>
                                    <p:animEffect transition="in" filter="wipe(down)">
                                      <p:cBhvr>
                                        <p:cTn id="281" dur="580">
                                          <p:stCondLst>
                                            <p:cond delay="0"/>
                                          </p:stCondLst>
                                        </p:cTn>
                                        <p:tgtEl>
                                          <p:spTgt spid="8210"/>
                                        </p:tgtEl>
                                      </p:cBhvr>
                                    </p:animEffect>
                                    <p:anim calcmode="lin" valueType="num">
                                      <p:cBhvr>
                                        <p:cTn id="282" dur="1822" tmFilter="0,0; 0.14,0.36; 0.43,0.73; 0.71,0.91; 1.0,1.0">
                                          <p:stCondLst>
                                            <p:cond delay="0"/>
                                          </p:stCondLst>
                                        </p:cTn>
                                        <p:tgtEl>
                                          <p:spTgt spid="8210"/>
                                        </p:tgtEl>
                                        <p:attrNameLst>
                                          <p:attrName>ppt_x</p:attrName>
                                        </p:attrNameLst>
                                      </p:cBhvr>
                                      <p:tavLst>
                                        <p:tav tm="0">
                                          <p:val>
                                            <p:strVal val="#ppt_x-0.25"/>
                                          </p:val>
                                        </p:tav>
                                        <p:tav tm="100000">
                                          <p:val>
                                            <p:strVal val="#ppt_x"/>
                                          </p:val>
                                        </p:tav>
                                      </p:tavLst>
                                    </p:anim>
                                    <p:anim calcmode="lin" valueType="num">
                                      <p:cBhvr>
                                        <p:cTn id="283" dur="664" tmFilter="0.0,0.0; 0.25,0.07; 0.50,0.2; 0.75,0.467; 1.0,1.0">
                                          <p:stCondLst>
                                            <p:cond delay="0"/>
                                          </p:stCondLst>
                                        </p:cTn>
                                        <p:tgtEl>
                                          <p:spTgt spid="8210"/>
                                        </p:tgtEl>
                                        <p:attrNameLst>
                                          <p:attrName>ppt_y</p:attrName>
                                        </p:attrNameLst>
                                      </p:cBhvr>
                                      <p:tavLst>
                                        <p:tav tm="0" fmla="#ppt_y-sin(pi*$)/3">
                                          <p:val>
                                            <p:fltVal val="0.5"/>
                                          </p:val>
                                        </p:tav>
                                        <p:tav tm="100000">
                                          <p:val>
                                            <p:fltVal val="1"/>
                                          </p:val>
                                        </p:tav>
                                      </p:tavLst>
                                    </p:anim>
                                    <p:anim calcmode="lin" valueType="num">
                                      <p:cBhvr>
                                        <p:cTn id="284" dur="664" tmFilter="0, 0; 0.125,0.2665; 0.25,0.4; 0.375,0.465; 0.5,0.5;  0.625,0.535; 0.75,0.6; 0.875,0.7335; 1,1">
                                          <p:stCondLst>
                                            <p:cond delay="664"/>
                                          </p:stCondLst>
                                        </p:cTn>
                                        <p:tgtEl>
                                          <p:spTgt spid="8210"/>
                                        </p:tgtEl>
                                        <p:attrNameLst>
                                          <p:attrName>ppt_y</p:attrName>
                                        </p:attrNameLst>
                                      </p:cBhvr>
                                      <p:tavLst>
                                        <p:tav tm="0" fmla="#ppt_y-sin(pi*$)/9">
                                          <p:val>
                                            <p:fltVal val="0"/>
                                          </p:val>
                                        </p:tav>
                                        <p:tav tm="100000">
                                          <p:val>
                                            <p:fltVal val="1"/>
                                          </p:val>
                                        </p:tav>
                                      </p:tavLst>
                                    </p:anim>
                                    <p:anim calcmode="lin" valueType="num">
                                      <p:cBhvr>
                                        <p:cTn id="285" dur="332" tmFilter="0, 0; 0.125,0.2665; 0.25,0.4; 0.375,0.465; 0.5,0.5;  0.625,0.535; 0.75,0.6; 0.875,0.7335; 1,1">
                                          <p:stCondLst>
                                            <p:cond delay="1324"/>
                                          </p:stCondLst>
                                        </p:cTn>
                                        <p:tgtEl>
                                          <p:spTgt spid="8210"/>
                                        </p:tgtEl>
                                        <p:attrNameLst>
                                          <p:attrName>ppt_y</p:attrName>
                                        </p:attrNameLst>
                                      </p:cBhvr>
                                      <p:tavLst>
                                        <p:tav tm="0" fmla="#ppt_y-sin(pi*$)/27">
                                          <p:val>
                                            <p:fltVal val="0"/>
                                          </p:val>
                                        </p:tav>
                                        <p:tav tm="100000">
                                          <p:val>
                                            <p:fltVal val="1"/>
                                          </p:val>
                                        </p:tav>
                                      </p:tavLst>
                                    </p:anim>
                                    <p:anim calcmode="lin" valueType="num">
                                      <p:cBhvr>
                                        <p:cTn id="286" dur="164" tmFilter="0, 0; 0.125,0.2665; 0.25,0.4; 0.375,0.465; 0.5,0.5;  0.625,0.535; 0.75,0.6; 0.875,0.7335; 1,1">
                                          <p:stCondLst>
                                            <p:cond delay="1656"/>
                                          </p:stCondLst>
                                        </p:cTn>
                                        <p:tgtEl>
                                          <p:spTgt spid="8210"/>
                                        </p:tgtEl>
                                        <p:attrNameLst>
                                          <p:attrName>ppt_y</p:attrName>
                                        </p:attrNameLst>
                                      </p:cBhvr>
                                      <p:tavLst>
                                        <p:tav tm="0" fmla="#ppt_y-sin(pi*$)/81">
                                          <p:val>
                                            <p:fltVal val="0"/>
                                          </p:val>
                                        </p:tav>
                                        <p:tav tm="100000">
                                          <p:val>
                                            <p:fltVal val="1"/>
                                          </p:val>
                                        </p:tav>
                                      </p:tavLst>
                                    </p:anim>
                                    <p:animScale>
                                      <p:cBhvr>
                                        <p:cTn id="287" dur="26">
                                          <p:stCondLst>
                                            <p:cond delay="650"/>
                                          </p:stCondLst>
                                        </p:cTn>
                                        <p:tgtEl>
                                          <p:spTgt spid="8210"/>
                                        </p:tgtEl>
                                      </p:cBhvr>
                                      <p:to x="100000" y="60000"/>
                                    </p:animScale>
                                    <p:animScale>
                                      <p:cBhvr>
                                        <p:cTn id="288" dur="166" decel="50000">
                                          <p:stCondLst>
                                            <p:cond delay="676"/>
                                          </p:stCondLst>
                                        </p:cTn>
                                        <p:tgtEl>
                                          <p:spTgt spid="8210"/>
                                        </p:tgtEl>
                                      </p:cBhvr>
                                      <p:to x="100000" y="100000"/>
                                    </p:animScale>
                                    <p:animScale>
                                      <p:cBhvr>
                                        <p:cTn id="289" dur="26">
                                          <p:stCondLst>
                                            <p:cond delay="1312"/>
                                          </p:stCondLst>
                                        </p:cTn>
                                        <p:tgtEl>
                                          <p:spTgt spid="8210"/>
                                        </p:tgtEl>
                                      </p:cBhvr>
                                      <p:to x="100000" y="80000"/>
                                    </p:animScale>
                                    <p:animScale>
                                      <p:cBhvr>
                                        <p:cTn id="290" dur="166" decel="50000">
                                          <p:stCondLst>
                                            <p:cond delay="1338"/>
                                          </p:stCondLst>
                                        </p:cTn>
                                        <p:tgtEl>
                                          <p:spTgt spid="8210"/>
                                        </p:tgtEl>
                                      </p:cBhvr>
                                      <p:to x="100000" y="100000"/>
                                    </p:animScale>
                                    <p:animScale>
                                      <p:cBhvr>
                                        <p:cTn id="291" dur="26">
                                          <p:stCondLst>
                                            <p:cond delay="1642"/>
                                          </p:stCondLst>
                                        </p:cTn>
                                        <p:tgtEl>
                                          <p:spTgt spid="8210"/>
                                        </p:tgtEl>
                                      </p:cBhvr>
                                      <p:to x="100000" y="90000"/>
                                    </p:animScale>
                                    <p:animScale>
                                      <p:cBhvr>
                                        <p:cTn id="292" dur="166" decel="50000">
                                          <p:stCondLst>
                                            <p:cond delay="1668"/>
                                          </p:stCondLst>
                                        </p:cTn>
                                        <p:tgtEl>
                                          <p:spTgt spid="8210"/>
                                        </p:tgtEl>
                                      </p:cBhvr>
                                      <p:to x="100000" y="100000"/>
                                    </p:animScale>
                                    <p:animScale>
                                      <p:cBhvr>
                                        <p:cTn id="293" dur="26">
                                          <p:stCondLst>
                                            <p:cond delay="1808"/>
                                          </p:stCondLst>
                                        </p:cTn>
                                        <p:tgtEl>
                                          <p:spTgt spid="8210"/>
                                        </p:tgtEl>
                                      </p:cBhvr>
                                      <p:to x="100000" y="95000"/>
                                    </p:animScale>
                                    <p:animScale>
                                      <p:cBhvr>
                                        <p:cTn id="294" dur="166" decel="50000">
                                          <p:stCondLst>
                                            <p:cond delay="1834"/>
                                          </p:stCondLst>
                                        </p:cTn>
                                        <p:tgtEl>
                                          <p:spTgt spid="8210"/>
                                        </p:tgtEl>
                                      </p:cBhvr>
                                      <p:to x="100000" y="100000"/>
                                    </p:animScale>
                                  </p:childTnLst>
                                </p:cTn>
                              </p:par>
                              <p:par>
                                <p:cTn id="295" presetID="26" presetClass="entr" presetSubtype="0" fill="hold" nodeType="withEffect">
                                  <p:stCondLst>
                                    <p:cond delay="0"/>
                                  </p:stCondLst>
                                  <p:childTnLst>
                                    <p:set>
                                      <p:cBhvr>
                                        <p:cTn id="296" dur="1" fill="hold">
                                          <p:stCondLst>
                                            <p:cond delay="0"/>
                                          </p:stCondLst>
                                        </p:cTn>
                                        <p:tgtEl>
                                          <p:spTgt spid="23"/>
                                        </p:tgtEl>
                                        <p:attrNameLst>
                                          <p:attrName>style.visibility</p:attrName>
                                        </p:attrNameLst>
                                      </p:cBhvr>
                                      <p:to>
                                        <p:strVal val="visible"/>
                                      </p:to>
                                    </p:set>
                                    <p:animEffect transition="in" filter="wipe(down)">
                                      <p:cBhvr>
                                        <p:cTn id="297" dur="580">
                                          <p:stCondLst>
                                            <p:cond delay="0"/>
                                          </p:stCondLst>
                                        </p:cTn>
                                        <p:tgtEl>
                                          <p:spTgt spid="23"/>
                                        </p:tgtEl>
                                      </p:cBhvr>
                                    </p:animEffect>
                                    <p:anim calcmode="lin" valueType="num">
                                      <p:cBhvr>
                                        <p:cTn id="29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9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0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0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03" dur="26">
                                          <p:stCondLst>
                                            <p:cond delay="650"/>
                                          </p:stCondLst>
                                        </p:cTn>
                                        <p:tgtEl>
                                          <p:spTgt spid="23"/>
                                        </p:tgtEl>
                                      </p:cBhvr>
                                      <p:to x="100000" y="60000"/>
                                    </p:animScale>
                                    <p:animScale>
                                      <p:cBhvr>
                                        <p:cTn id="304" dur="166" decel="50000">
                                          <p:stCondLst>
                                            <p:cond delay="676"/>
                                          </p:stCondLst>
                                        </p:cTn>
                                        <p:tgtEl>
                                          <p:spTgt spid="23"/>
                                        </p:tgtEl>
                                      </p:cBhvr>
                                      <p:to x="100000" y="100000"/>
                                    </p:animScale>
                                    <p:animScale>
                                      <p:cBhvr>
                                        <p:cTn id="305" dur="26">
                                          <p:stCondLst>
                                            <p:cond delay="1312"/>
                                          </p:stCondLst>
                                        </p:cTn>
                                        <p:tgtEl>
                                          <p:spTgt spid="23"/>
                                        </p:tgtEl>
                                      </p:cBhvr>
                                      <p:to x="100000" y="80000"/>
                                    </p:animScale>
                                    <p:animScale>
                                      <p:cBhvr>
                                        <p:cTn id="306" dur="166" decel="50000">
                                          <p:stCondLst>
                                            <p:cond delay="1338"/>
                                          </p:stCondLst>
                                        </p:cTn>
                                        <p:tgtEl>
                                          <p:spTgt spid="23"/>
                                        </p:tgtEl>
                                      </p:cBhvr>
                                      <p:to x="100000" y="100000"/>
                                    </p:animScale>
                                    <p:animScale>
                                      <p:cBhvr>
                                        <p:cTn id="307" dur="26">
                                          <p:stCondLst>
                                            <p:cond delay="1642"/>
                                          </p:stCondLst>
                                        </p:cTn>
                                        <p:tgtEl>
                                          <p:spTgt spid="23"/>
                                        </p:tgtEl>
                                      </p:cBhvr>
                                      <p:to x="100000" y="90000"/>
                                    </p:animScale>
                                    <p:animScale>
                                      <p:cBhvr>
                                        <p:cTn id="308" dur="166" decel="50000">
                                          <p:stCondLst>
                                            <p:cond delay="1668"/>
                                          </p:stCondLst>
                                        </p:cTn>
                                        <p:tgtEl>
                                          <p:spTgt spid="23"/>
                                        </p:tgtEl>
                                      </p:cBhvr>
                                      <p:to x="100000" y="100000"/>
                                    </p:animScale>
                                    <p:animScale>
                                      <p:cBhvr>
                                        <p:cTn id="309" dur="26">
                                          <p:stCondLst>
                                            <p:cond delay="1808"/>
                                          </p:stCondLst>
                                        </p:cTn>
                                        <p:tgtEl>
                                          <p:spTgt spid="23"/>
                                        </p:tgtEl>
                                      </p:cBhvr>
                                      <p:to x="100000" y="95000"/>
                                    </p:animScale>
                                    <p:animScale>
                                      <p:cBhvr>
                                        <p:cTn id="310" dur="166" decel="50000">
                                          <p:stCondLst>
                                            <p:cond delay="1834"/>
                                          </p:stCondLst>
                                        </p:cTn>
                                        <p:tgtEl>
                                          <p:spTgt spid="23"/>
                                        </p:tgtEl>
                                      </p:cBhvr>
                                      <p:to x="100000" y="100000"/>
                                    </p:animScale>
                                  </p:childTnLst>
                                </p:cTn>
                              </p:par>
                              <p:par>
                                <p:cTn id="311" presetID="26" presetClass="entr" presetSubtype="0" fill="hold" nodeType="withEffect">
                                  <p:stCondLst>
                                    <p:cond delay="0"/>
                                  </p:stCondLst>
                                  <p:childTnLst>
                                    <p:set>
                                      <p:cBhvr>
                                        <p:cTn id="312" dur="1" fill="hold">
                                          <p:stCondLst>
                                            <p:cond delay="0"/>
                                          </p:stCondLst>
                                        </p:cTn>
                                        <p:tgtEl>
                                          <p:spTgt spid="24"/>
                                        </p:tgtEl>
                                        <p:attrNameLst>
                                          <p:attrName>style.visibility</p:attrName>
                                        </p:attrNameLst>
                                      </p:cBhvr>
                                      <p:to>
                                        <p:strVal val="visible"/>
                                      </p:to>
                                    </p:set>
                                    <p:animEffect transition="in" filter="wipe(down)">
                                      <p:cBhvr>
                                        <p:cTn id="313" dur="580">
                                          <p:stCondLst>
                                            <p:cond delay="0"/>
                                          </p:stCondLst>
                                        </p:cTn>
                                        <p:tgtEl>
                                          <p:spTgt spid="24"/>
                                        </p:tgtEl>
                                      </p:cBhvr>
                                    </p:animEffect>
                                    <p:anim calcmode="lin" valueType="num">
                                      <p:cBhvr>
                                        <p:cTn id="31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1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1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1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1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19" dur="26">
                                          <p:stCondLst>
                                            <p:cond delay="650"/>
                                          </p:stCondLst>
                                        </p:cTn>
                                        <p:tgtEl>
                                          <p:spTgt spid="24"/>
                                        </p:tgtEl>
                                      </p:cBhvr>
                                      <p:to x="100000" y="60000"/>
                                    </p:animScale>
                                    <p:animScale>
                                      <p:cBhvr>
                                        <p:cTn id="320" dur="166" decel="50000">
                                          <p:stCondLst>
                                            <p:cond delay="676"/>
                                          </p:stCondLst>
                                        </p:cTn>
                                        <p:tgtEl>
                                          <p:spTgt spid="24"/>
                                        </p:tgtEl>
                                      </p:cBhvr>
                                      <p:to x="100000" y="100000"/>
                                    </p:animScale>
                                    <p:animScale>
                                      <p:cBhvr>
                                        <p:cTn id="321" dur="26">
                                          <p:stCondLst>
                                            <p:cond delay="1312"/>
                                          </p:stCondLst>
                                        </p:cTn>
                                        <p:tgtEl>
                                          <p:spTgt spid="24"/>
                                        </p:tgtEl>
                                      </p:cBhvr>
                                      <p:to x="100000" y="80000"/>
                                    </p:animScale>
                                    <p:animScale>
                                      <p:cBhvr>
                                        <p:cTn id="322" dur="166" decel="50000">
                                          <p:stCondLst>
                                            <p:cond delay="1338"/>
                                          </p:stCondLst>
                                        </p:cTn>
                                        <p:tgtEl>
                                          <p:spTgt spid="24"/>
                                        </p:tgtEl>
                                      </p:cBhvr>
                                      <p:to x="100000" y="100000"/>
                                    </p:animScale>
                                    <p:animScale>
                                      <p:cBhvr>
                                        <p:cTn id="323" dur="26">
                                          <p:stCondLst>
                                            <p:cond delay="1642"/>
                                          </p:stCondLst>
                                        </p:cTn>
                                        <p:tgtEl>
                                          <p:spTgt spid="24"/>
                                        </p:tgtEl>
                                      </p:cBhvr>
                                      <p:to x="100000" y="90000"/>
                                    </p:animScale>
                                    <p:animScale>
                                      <p:cBhvr>
                                        <p:cTn id="324" dur="166" decel="50000">
                                          <p:stCondLst>
                                            <p:cond delay="1668"/>
                                          </p:stCondLst>
                                        </p:cTn>
                                        <p:tgtEl>
                                          <p:spTgt spid="24"/>
                                        </p:tgtEl>
                                      </p:cBhvr>
                                      <p:to x="100000" y="100000"/>
                                    </p:animScale>
                                    <p:animScale>
                                      <p:cBhvr>
                                        <p:cTn id="325" dur="26">
                                          <p:stCondLst>
                                            <p:cond delay="1808"/>
                                          </p:stCondLst>
                                        </p:cTn>
                                        <p:tgtEl>
                                          <p:spTgt spid="24"/>
                                        </p:tgtEl>
                                      </p:cBhvr>
                                      <p:to x="100000" y="95000"/>
                                    </p:animScale>
                                    <p:animScale>
                                      <p:cBhvr>
                                        <p:cTn id="326" dur="166" decel="50000">
                                          <p:stCondLst>
                                            <p:cond delay="1834"/>
                                          </p:stCondLst>
                                        </p:cTn>
                                        <p:tgtEl>
                                          <p:spTgt spid="24"/>
                                        </p:tgtEl>
                                      </p:cBhvr>
                                      <p:to x="100000" y="100000"/>
                                    </p:animScale>
                                  </p:childTnLst>
                                </p:cTn>
                              </p:par>
                              <p:par>
                                <p:cTn id="327" presetID="26" presetClass="entr" presetSubtype="0" fill="hold" nodeType="withEffect">
                                  <p:stCondLst>
                                    <p:cond delay="0"/>
                                  </p:stCondLst>
                                  <p:childTnLst>
                                    <p:set>
                                      <p:cBhvr>
                                        <p:cTn id="328" dur="1" fill="hold">
                                          <p:stCondLst>
                                            <p:cond delay="0"/>
                                          </p:stCondLst>
                                        </p:cTn>
                                        <p:tgtEl>
                                          <p:spTgt spid="25"/>
                                        </p:tgtEl>
                                        <p:attrNameLst>
                                          <p:attrName>style.visibility</p:attrName>
                                        </p:attrNameLst>
                                      </p:cBhvr>
                                      <p:to>
                                        <p:strVal val="visible"/>
                                      </p:to>
                                    </p:set>
                                    <p:animEffect transition="in" filter="wipe(down)">
                                      <p:cBhvr>
                                        <p:cTn id="329" dur="580">
                                          <p:stCondLst>
                                            <p:cond delay="0"/>
                                          </p:stCondLst>
                                        </p:cTn>
                                        <p:tgtEl>
                                          <p:spTgt spid="25"/>
                                        </p:tgtEl>
                                      </p:cBhvr>
                                    </p:animEffect>
                                    <p:anim calcmode="lin" valueType="num">
                                      <p:cBhvr>
                                        <p:cTn id="33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3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3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3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3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35" dur="26">
                                          <p:stCondLst>
                                            <p:cond delay="650"/>
                                          </p:stCondLst>
                                        </p:cTn>
                                        <p:tgtEl>
                                          <p:spTgt spid="25"/>
                                        </p:tgtEl>
                                      </p:cBhvr>
                                      <p:to x="100000" y="60000"/>
                                    </p:animScale>
                                    <p:animScale>
                                      <p:cBhvr>
                                        <p:cTn id="336" dur="166" decel="50000">
                                          <p:stCondLst>
                                            <p:cond delay="676"/>
                                          </p:stCondLst>
                                        </p:cTn>
                                        <p:tgtEl>
                                          <p:spTgt spid="25"/>
                                        </p:tgtEl>
                                      </p:cBhvr>
                                      <p:to x="100000" y="100000"/>
                                    </p:animScale>
                                    <p:animScale>
                                      <p:cBhvr>
                                        <p:cTn id="337" dur="26">
                                          <p:stCondLst>
                                            <p:cond delay="1312"/>
                                          </p:stCondLst>
                                        </p:cTn>
                                        <p:tgtEl>
                                          <p:spTgt spid="25"/>
                                        </p:tgtEl>
                                      </p:cBhvr>
                                      <p:to x="100000" y="80000"/>
                                    </p:animScale>
                                    <p:animScale>
                                      <p:cBhvr>
                                        <p:cTn id="338" dur="166" decel="50000">
                                          <p:stCondLst>
                                            <p:cond delay="1338"/>
                                          </p:stCondLst>
                                        </p:cTn>
                                        <p:tgtEl>
                                          <p:spTgt spid="25"/>
                                        </p:tgtEl>
                                      </p:cBhvr>
                                      <p:to x="100000" y="100000"/>
                                    </p:animScale>
                                    <p:animScale>
                                      <p:cBhvr>
                                        <p:cTn id="339" dur="26">
                                          <p:stCondLst>
                                            <p:cond delay="1642"/>
                                          </p:stCondLst>
                                        </p:cTn>
                                        <p:tgtEl>
                                          <p:spTgt spid="25"/>
                                        </p:tgtEl>
                                      </p:cBhvr>
                                      <p:to x="100000" y="90000"/>
                                    </p:animScale>
                                    <p:animScale>
                                      <p:cBhvr>
                                        <p:cTn id="340" dur="166" decel="50000">
                                          <p:stCondLst>
                                            <p:cond delay="1668"/>
                                          </p:stCondLst>
                                        </p:cTn>
                                        <p:tgtEl>
                                          <p:spTgt spid="25"/>
                                        </p:tgtEl>
                                      </p:cBhvr>
                                      <p:to x="100000" y="100000"/>
                                    </p:animScale>
                                    <p:animScale>
                                      <p:cBhvr>
                                        <p:cTn id="341" dur="26">
                                          <p:stCondLst>
                                            <p:cond delay="1808"/>
                                          </p:stCondLst>
                                        </p:cTn>
                                        <p:tgtEl>
                                          <p:spTgt spid="25"/>
                                        </p:tgtEl>
                                      </p:cBhvr>
                                      <p:to x="100000" y="95000"/>
                                    </p:animScale>
                                    <p:animScale>
                                      <p:cBhvr>
                                        <p:cTn id="342" dur="166" decel="50000">
                                          <p:stCondLst>
                                            <p:cond delay="1834"/>
                                          </p:stCondLst>
                                        </p:cTn>
                                        <p:tgtEl>
                                          <p:spTgt spid="25"/>
                                        </p:tgtEl>
                                      </p:cBhvr>
                                      <p:to x="100000" y="100000"/>
                                    </p:animScale>
                                  </p:childTnLst>
                                </p:cTn>
                              </p:par>
                              <p:par>
                                <p:cTn id="343" presetID="26" presetClass="entr" presetSubtype="0" fill="hold" nodeType="withEffect">
                                  <p:stCondLst>
                                    <p:cond delay="0"/>
                                  </p:stCondLst>
                                  <p:childTnLst>
                                    <p:set>
                                      <p:cBhvr>
                                        <p:cTn id="344" dur="1" fill="hold">
                                          <p:stCondLst>
                                            <p:cond delay="0"/>
                                          </p:stCondLst>
                                        </p:cTn>
                                        <p:tgtEl>
                                          <p:spTgt spid="26"/>
                                        </p:tgtEl>
                                        <p:attrNameLst>
                                          <p:attrName>style.visibility</p:attrName>
                                        </p:attrNameLst>
                                      </p:cBhvr>
                                      <p:to>
                                        <p:strVal val="visible"/>
                                      </p:to>
                                    </p:set>
                                    <p:animEffect transition="in" filter="wipe(down)">
                                      <p:cBhvr>
                                        <p:cTn id="345" dur="580">
                                          <p:stCondLst>
                                            <p:cond delay="0"/>
                                          </p:stCondLst>
                                        </p:cTn>
                                        <p:tgtEl>
                                          <p:spTgt spid="26"/>
                                        </p:tgtEl>
                                      </p:cBhvr>
                                    </p:animEffect>
                                    <p:anim calcmode="lin" valueType="num">
                                      <p:cBhvr>
                                        <p:cTn id="3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51" dur="26">
                                          <p:stCondLst>
                                            <p:cond delay="650"/>
                                          </p:stCondLst>
                                        </p:cTn>
                                        <p:tgtEl>
                                          <p:spTgt spid="26"/>
                                        </p:tgtEl>
                                      </p:cBhvr>
                                      <p:to x="100000" y="60000"/>
                                    </p:animScale>
                                    <p:animScale>
                                      <p:cBhvr>
                                        <p:cTn id="352" dur="166" decel="50000">
                                          <p:stCondLst>
                                            <p:cond delay="676"/>
                                          </p:stCondLst>
                                        </p:cTn>
                                        <p:tgtEl>
                                          <p:spTgt spid="26"/>
                                        </p:tgtEl>
                                      </p:cBhvr>
                                      <p:to x="100000" y="100000"/>
                                    </p:animScale>
                                    <p:animScale>
                                      <p:cBhvr>
                                        <p:cTn id="353" dur="26">
                                          <p:stCondLst>
                                            <p:cond delay="1312"/>
                                          </p:stCondLst>
                                        </p:cTn>
                                        <p:tgtEl>
                                          <p:spTgt spid="26"/>
                                        </p:tgtEl>
                                      </p:cBhvr>
                                      <p:to x="100000" y="80000"/>
                                    </p:animScale>
                                    <p:animScale>
                                      <p:cBhvr>
                                        <p:cTn id="354" dur="166" decel="50000">
                                          <p:stCondLst>
                                            <p:cond delay="1338"/>
                                          </p:stCondLst>
                                        </p:cTn>
                                        <p:tgtEl>
                                          <p:spTgt spid="26"/>
                                        </p:tgtEl>
                                      </p:cBhvr>
                                      <p:to x="100000" y="100000"/>
                                    </p:animScale>
                                    <p:animScale>
                                      <p:cBhvr>
                                        <p:cTn id="355" dur="26">
                                          <p:stCondLst>
                                            <p:cond delay="1642"/>
                                          </p:stCondLst>
                                        </p:cTn>
                                        <p:tgtEl>
                                          <p:spTgt spid="26"/>
                                        </p:tgtEl>
                                      </p:cBhvr>
                                      <p:to x="100000" y="90000"/>
                                    </p:animScale>
                                    <p:animScale>
                                      <p:cBhvr>
                                        <p:cTn id="356" dur="166" decel="50000">
                                          <p:stCondLst>
                                            <p:cond delay="1668"/>
                                          </p:stCondLst>
                                        </p:cTn>
                                        <p:tgtEl>
                                          <p:spTgt spid="26"/>
                                        </p:tgtEl>
                                      </p:cBhvr>
                                      <p:to x="100000" y="100000"/>
                                    </p:animScale>
                                    <p:animScale>
                                      <p:cBhvr>
                                        <p:cTn id="357" dur="26">
                                          <p:stCondLst>
                                            <p:cond delay="1808"/>
                                          </p:stCondLst>
                                        </p:cTn>
                                        <p:tgtEl>
                                          <p:spTgt spid="26"/>
                                        </p:tgtEl>
                                      </p:cBhvr>
                                      <p:to x="100000" y="95000"/>
                                    </p:animScale>
                                    <p:animScale>
                                      <p:cBhvr>
                                        <p:cTn id="358"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4" grpId="0" animBg="1"/>
      <p:bldP spid="8195" grpId="0" animBg="1"/>
      <p:bldP spid="8196" grpId="0" animBg="1"/>
      <p:bldP spid="8197" grpId="0" animBg="1"/>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8208" grpId="0" animBg="1"/>
      <p:bldP spid="8209" grpId="0" animBg="1"/>
      <p:bldP spid="82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1446550"/>
          </a:xfrm>
          <a:prstGeom prst="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Times New Roman" pitchFamily="18" charset="0"/>
                <a:cs typeface="Arial" pitchFamily="34" charset="0"/>
              </a:rPr>
              <a:t>La méthode :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FFFF00"/>
                </a:solidFill>
                <a:effectLst/>
                <a:latin typeface="Calibri" pitchFamily="34" charset="0"/>
                <a:ea typeface="Calibri" pitchFamily="34" charset="0"/>
                <a:cs typeface="AGaramond-Regular"/>
              </a:rPr>
              <a:t>La méthode consiste à partir du constat du dommage final, pour identifier ses causes immédiates, nécessaires et suffisantes, sachant qu’il peut y en avoir une comme trois ou quatre. En réitérant ce raisonnement élémentaire à chaque cause identifiée, on construit un enchaînement de causes de plus en plus ramifié, à l’instar d’un arbre généalogique</a:t>
            </a:r>
            <a:endParaRPr kumimoji="0" lang="fr-FR" sz="1600" b="0" i="0" u="none" strike="noStrike" cap="none" normalizeH="0" baseline="0" dirty="0">
              <a:ln>
                <a:noFill/>
              </a:ln>
              <a:solidFill>
                <a:srgbClr val="FFFF00"/>
              </a:solidFill>
              <a:effectLst/>
              <a:latin typeface="Arial" pitchFamily="34" charset="0"/>
              <a:cs typeface="Arial" pitchFamily="34" charset="0"/>
            </a:endParaRPr>
          </a:p>
        </p:txBody>
      </p:sp>
      <p:sp>
        <p:nvSpPr>
          <p:cNvPr id="9219" name="AutoShape 3" descr="Résultat de recherche d'images pour &quot;arbre de ca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1" name="AutoShape 5" descr="Résultat de recherche d'images pour &quot;arbre de ca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Résultat de recherche d'images pour &quot;arbre de ca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225" name="Picture 9" descr="http://www.biotechno.fr/IMG/scenari/dossierpse/res/arbre_causes_7.png"/>
          <p:cNvPicPr>
            <a:picLocks noChangeAspect="1" noChangeArrowheads="1"/>
          </p:cNvPicPr>
          <p:nvPr/>
        </p:nvPicPr>
        <p:blipFill>
          <a:blip r:embed="rId2" cstate="print"/>
          <a:srcRect/>
          <a:stretch>
            <a:fillRect/>
          </a:stretch>
        </p:blipFill>
        <p:spPr bwMode="auto">
          <a:xfrm>
            <a:off x="0" y="2060848"/>
            <a:ext cx="4211960" cy="3717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wipe(down)">
                                      <p:cBhvr>
                                        <p:cTn id="7" dur="580">
                                          <p:stCondLst>
                                            <p:cond delay="0"/>
                                          </p:stCondLst>
                                        </p:cTn>
                                        <p:tgtEl>
                                          <p:spTgt spid="9217"/>
                                        </p:tgtEl>
                                      </p:cBhvr>
                                    </p:animEffect>
                                    <p:anim calcmode="lin" valueType="num">
                                      <p:cBhvr>
                                        <p:cTn id="8" dur="1822" tmFilter="0,0; 0.14,0.36; 0.43,0.73; 0.71,0.91; 1.0,1.0">
                                          <p:stCondLst>
                                            <p:cond delay="0"/>
                                          </p:stCondLst>
                                        </p:cTn>
                                        <p:tgtEl>
                                          <p:spTgt spid="92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7"/>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7"/>
                                        </p:tgtEl>
                                      </p:cBhvr>
                                      <p:to x="100000" y="60000"/>
                                    </p:animScale>
                                    <p:animScale>
                                      <p:cBhvr>
                                        <p:cTn id="14" dur="166" decel="50000">
                                          <p:stCondLst>
                                            <p:cond delay="676"/>
                                          </p:stCondLst>
                                        </p:cTn>
                                        <p:tgtEl>
                                          <p:spTgt spid="9217"/>
                                        </p:tgtEl>
                                      </p:cBhvr>
                                      <p:to x="100000" y="100000"/>
                                    </p:animScale>
                                    <p:animScale>
                                      <p:cBhvr>
                                        <p:cTn id="15" dur="26">
                                          <p:stCondLst>
                                            <p:cond delay="1312"/>
                                          </p:stCondLst>
                                        </p:cTn>
                                        <p:tgtEl>
                                          <p:spTgt spid="9217"/>
                                        </p:tgtEl>
                                      </p:cBhvr>
                                      <p:to x="100000" y="80000"/>
                                    </p:animScale>
                                    <p:animScale>
                                      <p:cBhvr>
                                        <p:cTn id="16" dur="166" decel="50000">
                                          <p:stCondLst>
                                            <p:cond delay="1338"/>
                                          </p:stCondLst>
                                        </p:cTn>
                                        <p:tgtEl>
                                          <p:spTgt spid="9217"/>
                                        </p:tgtEl>
                                      </p:cBhvr>
                                      <p:to x="100000" y="100000"/>
                                    </p:animScale>
                                    <p:animScale>
                                      <p:cBhvr>
                                        <p:cTn id="17" dur="26">
                                          <p:stCondLst>
                                            <p:cond delay="1642"/>
                                          </p:stCondLst>
                                        </p:cTn>
                                        <p:tgtEl>
                                          <p:spTgt spid="9217"/>
                                        </p:tgtEl>
                                      </p:cBhvr>
                                      <p:to x="100000" y="90000"/>
                                    </p:animScale>
                                    <p:animScale>
                                      <p:cBhvr>
                                        <p:cTn id="18" dur="166" decel="50000">
                                          <p:stCondLst>
                                            <p:cond delay="1668"/>
                                          </p:stCondLst>
                                        </p:cTn>
                                        <p:tgtEl>
                                          <p:spTgt spid="9217"/>
                                        </p:tgtEl>
                                      </p:cBhvr>
                                      <p:to x="100000" y="100000"/>
                                    </p:animScale>
                                    <p:animScale>
                                      <p:cBhvr>
                                        <p:cTn id="19" dur="26">
                                          <p:stCondLst>
                                            <p:cond delay="1808"/>
                                          </p:stCondLst>
                                        </p:cTn>
                                        <p:tgtEl>
                                          <p:spTgt spid="9217"/>
                                        </p:tgtEl>
                                      </p:cBhvr>
                                      <p:to x="100000" y="95000"/>
                                    </p:animScale>
                                    <p:animScale>
                                      <p:cBhvr>
                                        <p:cTn id="20" dur="166" decel="50000">
                                          <p:stCondLst>
                                            <p:cond delay="1834"/>
                                          </p:stCondLst>
                                        </p:cTn>
                                        <p:tgtEl>
                                          <p:spTgt spid="92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225"/>
                                        </p:tgtEl>
                                        <p:attrNameLst>
                                          <p:attrName>style.visibility</p:attrName>
                                        </p:attrNameLst>
                                      </p:cBhvr>
                                      <p:to>
                                        <p:strVal val="visible"/>
                                      </p:to>
                                    </p:set>
                                    <p:animEffect transition="in" filter="wipe(down)">
                                      <p:cBhvr>
                                        <p:cTn id="25" dur="580">
                                          <p:stCondLst>
                                            <p:cond delay="0"/>
                                          </p:stCondLst>
                                        </p:cTn>
                                        <p:tgtEl>
                                          <p:spTgt spid="9225"/>
                                        </p:tgtEl>
                                      </p:cBhvr>
                                    </p:animEffect>
                                    <p:anim calcmode="lin" valueType="num">
                                      <p:cBhvr>
                                        <p:cTn id="26" dur="1822" tmFilter="0,0; 0.14,0.36; 0.43,0.73; 0.71,0.91; 1.0,1.0">
                                          <p:stCondLst>
                                            <p:cond delay="0"/>
                                          </p:stCondLst>
                                        </p:cTn>
                                        <p:tgtEl>
                                          <p:spTgt spid="922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22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22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22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225"/>
                                        </p:tgtEl>
                                        <p:attrNameLst>
                                          <p:attrName>ppt_y</p:attrName>
                                        </p:attrNameLst>
                                      </p:cBhvr>
                                      <p:tavLst>
                                        <p:tav tm="0" fmla="#ppt_y-sin(pi*$)/81">
                                          <p:val>
                                            <p:fltVal val="0"/>
                                          </p:val>
                                        </p:tav>
                                        <p:tav tm="100000">
                                          <p:val>
                                            <p:fltVal val="1"/>
                                          </p:val>
                                        </p:tav>
                                      </p:tavLst>
                                    </p:anim>
                                    <p:animScale>
                                      <p:cBhvr>
                                        <p:cTn id="31" dur="26">
                                          <p:stCondLst>
                                            <p:cond delay="650"/>
                                          </p:stCondLst>
                                        </p:cTn>
                                        <p:tgtEl>
                                          <p:spTgt spid="9225"/>
                                        </p:tgtEl>
                                      </p:cBhvr>
                                      <p:to x="100000" y="60000"/>
                                    </p:animScale>
                                    <p:animScale>
                                      <p:cBhvr>
                                        <p:cTn id="32" dur="166" decel="50000">
                                          <p:stCondLst>
                                            <p:cond delay="676"/>
                                          </p:stCondLst>
                                        </p:cTn>
                                        <p:tgtEl>
                                          <p:spTgt spid="9225"/>
                                        </p:tgtEl>
                                      </p:cBhvr>
                                      <p:to x="100000" y="100000"/>
                                    </p:animScale>
                                    <p:animScale>
                                      <p:cBhvr>
                                        <p:cTn id="33" dur="26">
                                          <p:stCondLst>
                                            <p:cond delay="1312"/>
                                          </p:stCondLst>
                                        </p:cTn>
                                        <p:tgtEl>
                                          <p:spTgt spid="9225"/>
                                        </p:tgtEl>
                                      </p:cBhvr>
                                      <p:to x="100000" y="80000"/>
                                    </p:animScale>
                                    <p:animScale>
                                      <p:cBhvr>
                                        <p:cTn id="34" dur="166" decel="50000">
                                          <p:stCondLst>
                                            <p:cond delay="1338"/>
                                          </p:stCondLst>
                                        </p:cTn>
                                        <p:tgtEl>
                                          <p:spTgt spid="9225"/>
                                        </p:tgtEl>
                                      </p:cBhvr>
                                      <p:to x="100000" y="100000"/>
                                    </p:animScale>
                                    <p:animScale>
                                      <p:cBhvr>
                                        <p:cTn id="35" dur="26">
                                          <p:stCondLst>
                                            <p:cond delay="1642"/>
                                          </p:stCondLst>
                                        </p:cTn>
                                        <p:tgtEl>
                                          <p:spTgt spid="9225"/>
                                        </p:tgtEl>
                                      </p:cBhvr>
                                      <p:to x="100000" y="90000"/>
                                    </p:animScale>
                                    <p:animScale>
                                      <p:cBhvr>
                                        <p:cTn id="36" dur="166" decel="50000">
                                          <p:stCondLst>
                                            <p:cond delay="1668"/>
                                          </p:stCondLst>
                                        </p:cTn>
                                        <p:tgtEl>
                                          <p:spTgt spid="9225"/>
                                        </p:tgtEl>
                                      </p:cBhvr>
                                      <p:to x="100000" y="100000"/>
                                    </p:animScale>
                                    <p:animScale>
                                      <p:cBhvr>
                                        <p:cTn id="37" dur="26">
                                          <p:stCondLst>
                                            <p:cond delay="1808"/>
                                          </p:stCondLst>
                                        </p:cTn>
                                        <p:tgtEl>
                                          <p:spTgt spid="9225"/>
                                        </p:tgtEl>
                                      </p:cBhvr>
                                      <p:to x="100000" y="95000"/>
                                    </p:animScale>
                                    <p:animScale>
                                      <p:cBhvr>
                                        <p:cTn id="38" dur="166" decel="50000">
                                          <p:stCondLst>
                                            <p:cond delay="1834"/>
                                          </p:stCondLst>
                                        </p:cTn>
                                        <p:tgtEl>
                                          <p:spTgt spid="92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77328"/>
          </a:xfrm>
          <a:prstGeom prst="rect">
            <a:avLst/>
          </a:prstGeom>
          <a:solidFill>
            <a:schemeClr val="accent5">
              <a:lumMod val="50000"/>
            </a:schemeClr>
          </a:solidFill>
        </p:spPr>
        <p:txBody>
          <a:bodyPr wrap="square">
            <a:spAutoFit/>
          </a:bodyPr>
          <a:lstStyle/>
          <a:p>
            <a:pPr lvl="0" algn="justLow" eaLnBrk="0" hangingPunct="0"/>
            <a:r>
              <a:rPr lang="fr-FR" dirty="0">
                <a:solidFill>
                  <a:srgbClr val="FFFF00"/>
                </a:solidFill>
                <a:latin typeface="Calibri" pitchFamily="34" charset="0"/>
                <a:ea typeface="Calibri" pitchFamily="34" charset="0"/>
                <a:cs typeface="AGaramond-Regular"/>
              </a:rPr>
              <a:t>. Il est toujours possible de trouver une cause à une cause, constat qui rendrait cet arbre infini ! Le bon sens dicte à quel rang il faut s’arrêter. Une fois l’ensemble des causes identifiées, il ne reste plus qu’à trouver les moyens d’éliminer chacune d’elles, en commençant par les plus hautes dans la hiérarchie. En effet, le schéma ci-dessus montre bien que la suppression d’une cause de rang </a:t>
            </a:r>
            <a:r>
              <a:rPr lang="fr-FR" i="1" dirty="0">
                <a:solidFill>
                  <a:srgbClr val="FFFF00"/>
                </a:solidFill>
                <a:latin typeface="Calibri" pitchFamily="34" charset="0"/>
                <a:ea typeface="Calibri" pitchFamily="34" charset="0"/>
                <a:cs typeface="AGaramond-Italic"/>
              </a:rPr>
              <a:t>n </a:t>
            </a:r>
            <a:r>
              <a:rPr lang="fr-FR" dirty="0">
                <a:solidFill>
                  <a:srgbClr val="FFFF00"/>
                </a:solidFill>
                <a:latin typeface="Calibri" pitchFamily="34" charset="0"/>
                <a:ea typeface="Calibri" pitchFamily="34" charset="0"/>
                <a:cs typeface="AGaramond-Regular"/>
              </a:rPr>
              <a:t>élimine toutes les causes en aval qui en dépendent.</a:t>
            </a:r>
            <a:endParaRPr lang="fr-FR" dirty="0">
              <a:solidFill>
                <a:srgbClr val="FFFF00"/>
              </a:solidFill>
              <a:latin typeface="Arial" pitchFamily="34" charset="0"/>
              <a:cs typeface="Arial" pitchFamily="34" charset="0"/>
            </a:endParaRPr>
          </a:p>
        </p:txBody>
      </p:sp>
      <p:pic>
        <p:nvPicPr>
          <p:cNvPr id="1026" name="Picture 2" descr="RÃ©sultat de recherche d'images pour &quot;arbre de cause accident de travail&quot;"/>
          <p:cNvPicPr>
            <a:picLocks noChangeAspect="1" noChangeArrowheads="1"/>
          </p:cNvPicPr>
          <p:nvPr/>
        </p:nvPicPr>
        <p:blipFill>
          <a:blip r:embed="rId2" cstate="print"/>
          <a:srcRect/>
          <a:stretch>
            <a:fillRect/>
          </a:stretch>
        </p:blipFill>
        <p:spPr bwMode="auto">
          <a:xfrm>
            <a:off x="1259632" y="1547391"/>
            <a:ext cx="6840760" cy="531060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3262432"/>
          </a:xfrm>
          <a:prstGeom prst="rect">
            <a:avLst/>
          </a:prstGeom>
          <a:solidFill>
            <a:schemeClr val="accent6">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Calibri" pitchFamily="34" charset="0"/>
                <a:cs typeface="90Fru-Bold"/>
              </a:rPr>
              <a:t>Exemples d’arbres des causes</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Calibri" pitchFamily="34" charset="0"/>
                <a:cs typeface="AGaramond-Bold"/>
              </a:rPr>
              <a:t>Relation des faits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Dans un laboratoire de recherche, une technicienne chimiste doit lancer une réaction dont l’un des réactifs est le carbonate de diméthyle. Elle va chercher le flacon au local de stockage et s’apprête à l’ouvrir sur la paillasse, à l’intérieur de la </a:t>
            </a:r>
            <a:r>
              <a:rPr kumimoji="0" lang="fr-FR" sz="2000" b="0" i="0" u="none" strike="noStrike" cap="none" normalizeH="0" baseline="0" dirty="0" err="1">
                <a:ln>
                  <a:noFill/>
                </a:ln>
                <a:solidFill>
                  <a:srgbClr val="FFFF00"/>
                </a:solidFill>
                <a:effectLst/>
                <a:latin typeface="Calibri" pitchFamily="34" charset="0"/>
                <a:ea typeface="Calibri" pitchFamily="34" charset="0"/>
                <a:cs typeface="AGaramond-Regular" charset="0"/>
              </a:rPr>
              <a:t>sorbonne</a:t>
            </a: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 où est monté son appareil. Elle dévisse le bouchon du flacon et, à cet instant, un petit jet de liquide s’échappe de l’ouverture et atteint un </a:t>
            </a:r>
            <a:r>
              <a:rPr kumimoji="0" lang="fr-FR" sz="2000" b="0" i="0" u="none" strike="noStrike" cap="none" normalizeH="0" baseline="0" dirty="0" err="1">
                <a:ln>
                  <a:noFill/>
                </a:ln>
                <a:solidFill>
                  <a:srgbClr val="FFFF00"/>
                </a:solidFill>
                <a:effectLst/>
                <a:latin typeface="Calibri" pitchFamily="34" charset="0"/>
                <a:ea typeface="Calibri" pitchFamily="34" charset="0"/>
                <a:cs typeface="AGaramond-Regular" charset="0"/>
              </a:rPr>
              <a:t>oeil</a:t>
            </a: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 de la technicienne. Elle cherche aussitôt un lave-</a:t>
            </a:r>
            <a:r>
              <a:rPr kumimoji="0" lang="fr-FR" sz="2000" b="0" i="0" u="none" strike="noStrike" cap="none" normalizeH="0" baseline="0" dirty="0" err="1">
                <a:ln>
                  <a:noFill/>
                </a:ln>
                <a:solidFill>
                  <a:srgbClr val="FFFF00"/>
                </a:solidFill>
                <a:effectLst/>
                <a:latin typeface="Calibri" pitchFamily="34" charset="0"/>
                <a:ea typeface="Calibri" pitchFamily="34" charset="0"/>
                <a:cs typeface="AGaramond-Regular" charset="0"/>
              </a:rPr>
              <a:t>oeil</a:t>
            </a: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 qu’elle va trouver au bout de deux minutes. Elle aura une légère lésion oculaire, mais sans séquelles après les soins dispensés.</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8915" name="AutoShape 3" descr="http://www.biotechno.fr/IMG/scenari/dossierpse/res/arbre_causes_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8917" name="AutoShape 5" descr="http://www.biotechno.fr/IMG/scenari/dossierpse/res/arbre_causes_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8919" name="Picture 7" descr="Image associée"/>
          <p:cNvPicPr>
            <a:picLocks noChangeAspect="1" noChangeArrowheads="1"/>
          </p:cNvPicPr>
          <p:nvPr/>
        </p:nvPicPr>
        <p:blipFill>
          <a:blip r:embed="rId2" cstate="print"/>
          <a:srcRect/>
          <a:stretch>
            <a:fillRect/>
          </a:stretch>
        </p:blipFill>
        <p:spPr bwMode="auto">
          <a:xfrm>
            <a:off x="2555776" y="3329608"/>
            <a:ext cx="3888432" cy="3528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wipe(down)">
                                      <p:cBhvr>
                                        <p:cTn id="7" dur="580">
                                          <p:stCondLst>
                                            <p:cond delay="0"/>
                                          </p:stCondLst>
                                        </p:cTn>
                                        <p:tgtEl>
                                          <p:spTgt spid="38913"/>
                                        </p:tgtEl>
                                      </p:cBhvr>
                                    </p:animEffect>
                                    <p:anim calcmode="lin" valueType="num">
                                      <p:cBhvr>
                                        <p:cTn id="8" dur="1822" tmFilter="0,0; 0.14,0.36; 0.43,0.73; 0.71,0.91; 1.0,1.0">
                                          <p:stCondLst>
                                            <p:cond delay="0"/>
                                          </p:stCondLst>
                                        </p:cTn>
                                        <p:tgtEl>
                                          <p:spTgt spid="389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3"/>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3"/>
                                        </p:tgtEl>
                                      </p:cBhvr>
                                      <p:to x="100000" y="60000"/>
                                    </p:animScale>
                                    <p:animScale>
                                      <p:cBhvr>
                                        <p:cTn id="14" dur="166" decel="50000">
                                          <p:stCondLst>
                                            <p:cond delay="676"/>
                                          </p:stCondLst>
                                        </p:cTn>
                                        <p:tgtEl>
                                          <p:spTgt spid="38913"/>
                                        </p:tgtEl>
                                      </p:cBhvr>
                                      <p:to x="100000" y="100000"/>
                                    </p:animScale>
                                    <p:animScale>
                                      <p:cBhvr>
                                        <p:cTn id="15" dur="26">
                                          <p:stCondLst>
                                            <p:cond delay="1312"/>
                                          </p:stCondLst>
                                        </p:cTn>
                                        <p:tgtEl>
                                          <p:spTgt spid="38913"/>
                                        </p:tgtEl>
                                      </p:cBhvr>
                                      <p:to x="100000" y="80000"/>
                                    </p:animScale>
                                    <p:animScale>
                                      <p:cBhvr>
                                        <p:cTn id="16" dur="166" decel="50000">
                                          <p:stCondLst>
                                            <p:cond delay="1338"/>
                                          </p:stCondLst>
                                        </p:cTn>
                                        <p:tgtEl>
                                          <p:spTgt spid="38913"/>
                                        </p:tgtEl>
                                      </p:cBhvr>
                                      <p:to x="100000" y="100000"/>
                                    </p:animScale>
                                    <p:animScale>
                                      <p:cBhvr>
                                        <p:cTn id="17" dur="26">
                                          <p:stCondLst>
                                            <p:cond delay="1642"/>
                                          </p:stCondLst>
                                        </p:cTn>
                                        <p:tgtEl>
                                          <p:spTgt spid="38913"/>
                                        </p:tgtEl>
                                      </p:cBhvr>
                                      <p:to x="100000" y="90000"/>
                                    </p:animScale>
                                    <p:animScale>
                                      <p:cBhvr>
                                        <p:cTn id="18" dur="166" decel="50000">
                                          <p:stCondLst>
                                            <p:cond delay="1668"/>
                                          </p:stCondLst>
                                        </p:cTn>
                                        <p:tgtEl>
                                          <p:spTgt spid="38913"/>
                                        </p:tgtEl>
                                      </p:cBhvr>
                                      <p:to x="100000" y="100000"/>
                                    </p:animScale>
                                    <p:animScale>
                                      <p:cBhvr>
                                        <p:cTn id="19" dur="26">
                                          <p:stCondLst>
                                            <p:cond delay="1808"/>
                                          </p:stCondLst>
                                        </p:cTn>
                                        <p:tgtEl>
                                          <p:spTgt spid="38913"/>
                                        </p:tgtEl>
                                      </p:cBhvr>
                                      <p:to x="100000" y="95000"/>
                                    </p:animScale>
                                    <p:animScale>
                                      <p:cBhvr>
                                        <p:cTn id="20" dur="166" decel="50000">
                                          <p:stCondLst>
                                            <p:cond delay="1834"/>
                                          </p:stCondLst>
                                        </p:cTn>
                                        <p:tgtEl>
                                          <p:spTgt spid="389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8919"/>
                                        </p:tgtEl>
                                        <p:attrNameLst>
                                          <p:attrName>style.visibility</p:attrName>
                                        </p:attrNameLst>
                                      </p:cBhvr>
                                      <p:to>
                                        <p:strVal val="visible"/>
                                      </p:to>
                                    </p:set>
                                    <p:animEffect transition="in" filter="wipe(down)">
                                      <p:cBhvr>
                                        <p:cTn id="25" dur="580">
                                          <p:stCondLst>
                                            <p:cond delay="0"/>
                                          </p:stCondLst>
                                        </p:cTn>
                                        <p:tgtEl>
                                          <p:spTgt spid="38919"/>
                                        </p:tgtEl>
                                      </p:cBhvr>
                                    </p:animEffect>
                                    <p:anim calcmode="lin" valueType="num">
                                      <p:cBhvr>
                                        <p:cTn id="26" dur="1822" tmFilter="0,0; 0.14,0.36; 0.43,0.73; 0.71,0.91; 1.0,1.0">
                                          <p:stCondLst>
                                            <p:cond delay="0"/>
                                          </p:stCondLst>
                                        </p:cTn>
                                        <p:tgtEl>
                                          <p:spTgt spid="389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89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89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89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8919"/>
                                        </p:tgtEl>
                                        <p:attrNameLst>
                                          <p:attrName>ppt_y</p:attrName>
                                        </p:attrNameLst>
                                      </p:cBhvr>
                                      <p:tavLst>
                                        <p:tav tm="0" fmla="#ppt_y-sin(pi*$)/81">
                                          <p:val>
                                            <p:fltVal val="0"/>
                                          </p:val>
                                        </p:tav>
                                        <p:tav tm="100000">
                                          <p:val>
                                            <p:fltVal val="1"/>
                                          </p:val>
                                        </p:tav>
                                      </p:tavLst>
                                    </p:anim>
                                    <p:animScale>
                                      <p:cBhvr>
                                        <p:cTn id="31" dur="26">
                                          <p:stCondLst>
                                            <p:cond delay="650"/>
                                          </p:stCondLst>
                                        </p:cTn>
                                        <p:tgtEl>
                                          <p:spTgt spid="38919"/>
                                        </p:tgtEl>
                                      </p:cBhvr>
                                      <p:to x="100000" y="60000"/>
                                    </p:animScale>
                                    <p:animScale>
                                      <p:cBhvr>
                                        <p:cTn id="32" dur="166" decel="50000">
                                          <p:stCondLst>
                                            <p:cond delay="676"/>
                                          </p:stCondLst>
                                        </p:cTn>
                                        <p:tgtEl>
                                          <p:spTgt spid="38919"/>
                                        </p:tgtEl>
                                      </p:cBhvr>
                                      <p:to x="100000" y="100000"/>
                                    </p:animScale>
                                    <p:animScale>
                                      <p:cBhvr>
                                        <p:cTn id="33" dur="26">
                                          <p:stCondLst>
                                            <p:cond delay="1312"/>
                                          </p:stCondLst>
                                        </p:cTn>
                                        <p:tgtEl>
                                          <p:spTgt spid="38919"/>
                                        </p:tgtEl>
                                      </p:cBhvr>
                                      <p:to x="100000" y="80000"/>
                                    </p:animScale>
                                    <p:animScale>
                                      <p:cBhvr>
                                        <p:cTn id="34" dur="166" decel="50000">
                                          <p:stCondLst>
                                            <p:cond delay="1338"/>
                                          </p:stCondLst>
                                        </p:cTn>
                                        <p:tgtEl>
                                          <p:spTgt spid="38919"/>
                                        </p:tgtEl>
                                      </p:cBhvr>
                                      <p:to x="100000" y="100000"/>
                                    </p:animScale>
                                    <p:animScale>
                                      <p:cBhvr>
                                        <p:cTn id="35" dur="26">
                                          <p:stCondLst>
                                            <p:cond delay="1642"/>
                                          </p:stCondLst>
                                        </p:cTn>
                                        <p:tgtEl>
                                          <p:spTgt spid="38919"/>
                                        </p:tgtEl>
                                      </p:cBhvr>
                                      <p:to x="100000" y="90000"/>
                                    </p:animScale>
                                    <p:animScale>
                                      <p:cBhvr>
                                        <p:cTn id="36" dur="166" decel="50000">
                                          <p:stCondLst>
                                            <p:cond delay="1668"/>
                                          </p:stCondLst>
                                        </p:cTn>
                                        <p:tgtEl>
                                          <p:spTgt spid="38919"/>
                                        </p:tgtEl>
                                      </p:cBhvr>
                                      <p:to x="100000" y="100000"/>
                                    </p:animScale>
                                    <p:animScale>
                                      <p:cBhvr>
                                        <p:cTn id="37" dur="26">
                                          <p:stCondLst>
                                            <p:cond delay="1808"/>
                                          </p:stCondLst>
                                        </p:cTn>
                                        <p:tgtEl>
                                          <p:spTgt spid="38919"/>
                                        </p:tgtEl>
                                      </p:cBhvr>
                                      <p:to x="100000" y="95000"/>
                                    </p:animScale>
                                    <p:animScale>
                                      <p:cBhvr>
                                        <p:cTn id="38" dur="166" decel="50000">
                                          <p:stCondLst>
                                            <p:cond delay="1834"/>
                                          </p:stCondLst>
                                        </p:cTn>
                                        <p:tgtEl>
                                          <p:spTgt spid="389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800219"/>
            <a:ext cx="9144000" cy="4401205"/>
          </a:xfrm>
          <a:prstGeom prst="rect">
            <a:avLst/>
          </a:prstGeom>
          <a:solidFill>
            <a:schemeClr val="accent6">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FFFF00"/>
                </a:solidFill>
                <a:effectLst/>
                <a:latin typeface="Calibri" pitchFamily="34" charset="0"/>
                <a:ea typeface="Calibri" pitchFamily="34" charset="0"/>
                <a:cs typeface="AGaramond-Bold"/>
              </a:rPr>
              <a:t>Recueil d’informations complémentaires après enquête :</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Le flacon était en surpression.</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La technicienne avait oublié de remettre ses lunettes de protection, car elle sortait d’une réunion.</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Le réactif était en stock depuis 3 ans.</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Le flacon était entamé.</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Le lave-</a:t>
            </a:r>
            <a:r>
              <a:rPr kumimoji="0" lang="fr-FR" sz="2000" b="0" i="0" u="none" strike="noStrike" cap="none" normalizeH="0" baseline="0" dirty="0" err="1">
                <a:ln>
                  <a:noFill/>
                </a:ln>
                <a:solidFill>
                  <a:srgbClr val="FFFF00"/>
                </a:solidFill>
                <a:effectLst/>
                <a:latin typeface="Calibri" pitchFamily="34" charset="0"/>
                <a:ea typeface="Calibri" pitchFamily="34" charset="0"/>
                <a:cs typeface="AGaramond-Regular"/>
              </a:rPr>
              <a:t>oeil</a:t>
            </a: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 était placé dans le couloir menant au laboratoire.</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Le carbonate de diméthyle se décompose en présence d’eau en méthanol et dioxyde de carbone.</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L’étiquette du flacon mentionnait les informations de sécurité suivantes :</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R11 : Facilement inflammable</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R36/38 : Irritant pour les yeux et la peau</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S9 : Conserver le récipient dans un endroit bien ventilé</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a:rPr>
              <a:t>S16 : Conserver à l’écart de toute flamme ou source d’étincelles. Ne pas fumer</a:t>
            </a:r>
            <a:r>
              <a:rPr kumimoji="0" lang="fr-FR" sz="2000" b="0" i="0" u="none" strike="noStrike" cap="none" normalizeH="0" baseline="0" dirty="0">
                <a:ln>
                  <a:noFill/>
                </a:ln>
                <a:solidFill>
                  <a:srgbClr val="2E2E2D"/>
                </a:solidFill>
                <a:effectLst/>
                <a:latin typeface="Calibri" pitchFamily="34" charset="0"/>
                <a:ea typeface="Calibri" pitchFamily="34" charset="0"/>
                <a:cs typeface="AGaramond-Regular"/>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wipe(down)">
                                      <p:cBhvr>
                                        <p:cTn id="7" dur="580">
                                          <p:stCondLst>
                                            <p:cond delay="0"/>
                                          </p:stCondLst>
                                        </p:cTn>
                                        <p:tgtEl>
                                          <p:spTgt spid="40961"/>
                                        </p:tgtEl>
                                      </p:cBhvr>
                                    </p:animEffect>
                                    <p:anim calcmode="lin" valueType="num">
                                      <p:cBhvr>
                                        <p:cTn id="8" dur="1822" tmFilter="0,0; 0.14,0.36; 0.43,0.73; 0.71,0.91; 1.0,1.0">
                                          <p:stCondLst>
                                            <p:cond delay="0"/>
                                          </p:stCondLst>
                                        </p:cTn>
                                        <p:tgtEl>
                                          <p:spTgt spid="409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1"/>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1"/>
                                        </p:tgtEl>
                                      </p:cBhvr>
                                      <p:to x="100000" y="60000"/>
                                    </p:animScale>
                                    <p:animScale>
                                      <p:cBhvr>
                                        <p:cTn id="14" dur="166" decel="50000">
                                          <p:stCondLst>
                                            <p:cond delay="676"/>
                                          </p:stCondLst>
                                        </p:cTn>
                                        <p:tgtEl>
                                          <p:spTgt spid="40961"/>
                                        </p:tgtEl>
                                      </p:cBhvr>
                                      <p:to x="100000" y="100000"/>
                                    </p:animScale>
                                    <p:animScale>
                                      <p:cBhvr>
                                        <p:cTn id="15" dur="26">
                                          <p:stCondLst>
                                            <p:cond delay="1312"/>
                                          </p:stCondLst>
                                        </p:cTn>
                                        <p:tgtEl>
                                          <p:spTgt spid="40961"/>
                                        </p:tgtEl>
                                      </p:cBhvr>
                                      <p:to x="100000" y="80000"/>
                                    </p:animScale>
                                    <p:animScale>
                                      <p:cBhvr>
                                        <p:cTn id="16" dur="166" decel="50000">
                                          <p:stCondLst>
                                            <p:cond delay="1338"/>
                                          </p:stCondLst>
                                        </p:cTn>
                                        <p:tgtEl>
                                          <p:spTgt spid="40961"/>
                                        </p:tgtEl>
                                      </p:cBhvr>
                                      <p:to x="100000" y="100000"/>
                                    </p:animScale>
                                    <p:animScale>
                                      <p:cBhvr>
                                        <p:cTn id="17" dur="26">
                                          <p:stCondLst>
                                            <p:cond delay="1642"/>
                                          </p:stCondLst>
                                        </p:cTn>
                                        <p:tgtEl>
                                          <p:spTgt spid="40961"/>
                                        </p:tgtEl>
                                      </p:cBhvr>
                                      <p:to x="100000" y="90000"/>
                                    </p:animScale>
                                    <p:animScale>
                                      <p:cBhvr>
                                        <p:cTn id="18" dur="166" decel="50000">
                                          <p:stCondLst>
                                            <p:cond delay="1668"/>
                                          </p:stCondLst>
                                        </p:cTn>
                                        <p:tgtEl>
                                          <p:spTgt spid="40961"/>
                                        </p:tgtEl>
                                      </p:cBhvr>
                                      <p:to x="100000" y="100000"/>
                                    </p:animScale>
                                    <p:animScale>
                                      <p:cBhvr>
                                        <p:cTn id="19" dur="26">
                                          <p:stCondLst>
                                            <p:cond delay="1808"/>
                                          </p:stCondLst>
                                        </p:cTn>
                                        <p:tgtEl>
                                          <p:spTgt spid="40961"/>
                                        </p:tgtEl>
                                      </p:cBhvr>
                                      <p:to x="100000" y="95000"/>
                                    </p:animScale>
                                    <p:animScale>
                                      <p:cBhvr>
                                        <p:cTn id="20" dur="166" decel="50000">
                                          <p:stCondLst>
                                            <p:cond delay="1834"/>
                                          </p:stCondLst>
                                        </p:cTn>
                                        <p:tgtEl>
                                          <p:spTgt spid="409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3568" y="692696"/>
            <a:ext cx="7612405" cy="954107"/>
          </a:xfrm>
          <a:prstGeom prst="rect">
            <a:avLst/>
          </a:prstGeom>
          <a:solidFill>
            <a:schemeClr val="tx2">
              <a:lumMod val="25000"/>
            </a:schemeClr>
          </a:solidFill>
        </p:spPr>
        <p:txBody>
          <a:bodyPr wrap="square">
            <a:spAutoFit/>
          </a:bodyPr>
          <a:lstStyle/>
          <a:p>
            <a:pPr lvl="0"/>
            <a:r>
              <a:rPr lang="fr-FR" sz="2800" b="1" dirty="0">
                <a:solidFill>
                  <a:srgbClr val="FFFF00"/>
                </a:solidFill>
                <a:latin typeface="Calibri" pitchFamily="34" charset="0"/>
                <a:ea typeface="Times New Roman" pitchFamily="18" charset="0"/>
                <a:cs typeface="Arial" pitchFamily="34" charset="0"/>
              </a:rPr>
              <a:t>Analyse des Risques liée a une situation de Travail</a:t>
            </a:r>
          </a:p>
          <a:p>
            <a:pPr lvl="0" algn="ctr"/>
            <a:r>
              <a:rPr lang="fr-FR" sz="2800" b="1" dirty="0">
                <a:solidFill>
                  <a:srgbClr val="FFFF00"/>
                </a:solidFill>
                <a:latin typeface="Calibri" pitchFamily="34" charset="0"/>
                <a:ea typeface="Times New Roman" pitchFamily="18" charset="0"/>
                <a:cs typeface="Arial" pitchFamily="34" charset="0"/>
              </a:rPr>
              <a:t>Etude de Cas</a:t>
            </a:r>
            <a:endParaRPr lang="fr-FR" sz="2800" b="1" dirty="0">
              <a:solidFill>
                <a:srgbClr val="FFFF00"/>
              </a:solidFill>
              <a:latin typeface="Arial" pitchFamily="34" charset="0"/>
              <a:ea typeface="Times New Roman" pitchFamily="18" charset="0"/>
              <a:cs typeface="Arial" pitchFamily="34" charset="0"/>
            </a:endParaRPr>
          </a:p>
        </p:txBody>
      </p:sp>
      <p:pic>
        <p:nvPicPr>
          <p:cNvPr id="24578" name="Picture 2" descr="Image associée"/>
          <p:cNvPicPr>
            <a:picLocks noChangeAspect="1" noChangeArrowheads="1"/>
          </p:cNvPicPr>
          <p:nvPr/>
        </p:nvPicPr>
        <p:blipFill>
          <a:blip r:embed="rId3" cstate="print"/>
          <a:srcRect/>
          <a:stretch>
            <a:fillRect/>
          </a:stretch>
        </p:blipFill>
        <p:spPr bwMode="auto">
          <a:xfrm>
            <a:off x="2483768" y="2276872"/>
            <a:ext cx="3915526" cy="37902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4578"/>
                                        </p:tgtEl>
                                        <p:attrNameLst>
                                          <p:attrName>style.visibility</p:attrName>
                                        </p:attrNameLst>
                                      </p:cBhvr>
                                      <p:to>
                                        <p:strVal val="visible"/>
                                      </p:to>
                                    </p:set>
                                    <p:animEffect transition="in" filter="wipe(down)">
                                      <p:cBhvr>
                                        <p:cTn id="25" dur="580">
                                          <p:stCondLst>
                                            <p:cond delay="0"/>
                                          </p:stCondLst>
                                        </p:cTn>
                                        <p:tgtEl>
                                          <p:spTgt spid="24578"/>
                                        </p:tgtEl>
                                      </p:cBhvr>
                                    </p:animEffect>
                                    <p:anim calcmode="lin" valueType="num">
                                      <p:cBhvr>
                                        <p:cTn id="26"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31" dur="26">
                                          <p:stCondLst>
                                            <p:cond delay="650"/>
                                          </p:stCondLst>
                                        </p:cTn>
                                        <p:tgtEl>
                                          <p:spTgt spid="24578"/>
                                        </p:tgtEl>
                                      </p:cBhvr>
                                      <p:to x="100000" y="60000"/>
                                    </p:animScale>
                                    <p:animScale>
                                      <p:cBhvr>
                                        <p:cTn id="32" dur="166" decel="50000">
                                          <p:stCondLst>
                                            <p:cond delay="676"/>
                                          </p:stCondLst>
                                        </p:cTn>
                                        <p:tgtEl>
                                          <p:spTgt spid="24578"/>
                                        </p:tgtEl>
                                      </p:cBhvr>
                                      <p:to x="100000" y="100000"/>
                                    </p:animScale>
                                    <p:animScale>
                                      <p:cBhvr>
                                        <p:cTn id="33" dur="26">
                                          <p:stCondLst>
                                            <p:cond delay="1312"/>
                                          </p:stCondLst>
                                        </p:cTn>
                                        <p:tgtEl>
                                          <p:spTgt spid="24578"/>
                                        </p:tgtEl>
                                      </p:cBhvr>
                                      <p:to x="100000" y="80000"/>
                                    </p:animScale>
                                    <p:animScale>
                                      <p:cBhvr>
                                        <p:cTn id="34" dur="166" decel="50000">
                                          <p:stCondLst>
                                            <p:cond delay="1338"/>
                                          </p:stCondLst>
                                        </p:cTn>
                                        <p:tgtEl>
                                          <p:spTgt spid="24578"/>
                                        </p:tgtEl>
                                      </p:cBhvr>
                                      <p:to x="100000" y="100000"/>
                                    </p:animScale>
                                    <p:animScale>
                                      <p:cBhvr>
                                        <p:cTn id="35" dur="26">
                                          <p:stCondLst>
                                            <p:cond delay="1642"/>
                                          </p:stCondLst>
                                        </p:cTn>
                                        <p:tgtEl>
                                          <p:spTgt spid="24578"/>
                                        </p:tgtEl>
                                      </p:cBhvr>
                                      <p:to x="100000" y="90000"/>
                                    </p:animScale>
                                    <p:animScale>
                                      <p:cBhvr>
                                        <p:cTn id="36" dur="166" decel="50000">
                                          <p:stCondLst>
                                            <p:cond delay="1668"/>
                                          </p:stCondLst>
                                        </p:cTn>
                                        <p:tgtEl>
                                          <p:spTgt spid="24578"/>
                                        </p:tgtEl>
                                      </p:cBhvr>
                                      <p:to x="100000" y="100000"/>
                                    </p:animScale>
                                    <p:animScale>
                                      <p:cBhvr>
                                        <p:cTn id="37" dur="26">
                                          <p:stCondLst>
                                            <p:cond delay="1808"/>
                                          </p:stCondLst>
                                        </p:cTn>
                                        <p:tgtEl>
                                          <p:spTgt spid="24578"/>
                                        </p:tgtEl>
                                      </p:cBhvr>
                                      <p:to x="100000" y="95000"/>
                                    </p:animScale>
                                    <p:animScale>
                                      <p:cBhvr>
                                        <p:cTn id="38" dur="166" decel="50000">
                                          <p:stCondLst>
                                            <p:cond delay="1834"/>
                                          </p:stCondLst>
                                        </p:cTn>
                                        <p:tgtEl>
                                          <p:spTgt spid="245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67544" y="0"/>
            <a:ext cx="813690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Calibri" pitchFamily="34" charset="0"/>
                <a:cs typeface="90Fru-Bold" charset="0"/>
              </a:rPr>
              <a:t>Arbre des causes établi</a:t>
            </a:r>
            <a:r>
              <a:rPr kumimoji="0" lang="fr-FR" sz="2400" b="1" i="0" u="none" strike="noStrike" cap="none" normalizeH="0" dirty="0">
                <a:ln>
                  <a:noFill/>
                </a:ln>
                <a:solidFill>
                  <a:srgbClr val="FFFF00"/>
                </a:solidFill>
                <a:effectLst/>
                <a:latin typeface="Calibri" pitchFamily="34" charset="0"/>
                <a:ea typeface="Calibri" pitchFamily="34" charset="0"/>
                <a:cs typeface="90Fru-Bold" charset="0"/>
              </a:rPr>
              <a:t> par l’entreprise :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e 40"/>
          <p:cNvGrpSpPr/>
          <p:nvPr/>
        </p:nvGrpSpPr>
        <p:grpSpPr>
          <a:xfrm>
            <a:off x="1043608" y="908720"/>
            <a:ext cx="6768752" cy="5066545"/>
            <a:chOff x="2123728" y="810727"/>
            <a:chExt cx="6768752" cy="5066545"/>
          </a:xfrm>
        </p:grpSpPr>
        <p:sp>
          <p:nvSpPr>
            <p:cNvPr id="8204" name="AutoShape 12"/>
            <p:cNvSpPr>
              <a:spLocks noChangeArrowheads="1"/>
            </p:cNvSpPr>
            <p:nvPr/>
          </p:nvSpPr>
          <p:spPr bwMode="auto">
            <a:xfrm>
              <a:off x="6557781" y="2297149"/>
              <a:ext cx="1008112" cy="8413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205" name="Text Box 13"/>
            <p:cNvSpPr txBox="1">
              <a:spLocks noChangeArrowheads="1"/>
            </p:cNvSpPr>
            <p:nvPr/>
          </p:nvSpPr>
          <p:spPr bwMode="auto">
            <a:xfrm>
              <a:off x="6587908" y="2465603"/>
              <a:ext cx="859253" cy="577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Produit </a:t>
              </a:r>
            </a:p>
            <a:p>
              <a:pPr marL="0" marR="0" lvl="0" indent="0" algn="ctr" defTabSz="914400" rtl="0" eaLnBrk="1" fontAlgn="base" latinLnBrk="0" hangingPunct="1">
                <a:lnSpc>
                  <a:spcPct val="100000"/>
                </a:lnSpc>
                <a:spcBef>
                  <a:spcPct val="0"/>
                </a:spcBef>
                <a:spcAft>
                  <a:spcPts val="1000"/>
                </a:spcAft>
                <a:buClrTx/>
                <a:buSzTx/>
                <a:buFontTx/>
                <a:buNone/>
                <a:tabLst/>
              </a:pPr>
              <a:r>
                <a:rPr lang="fr-FR" sz="1100" dirty="0">
                  <a:latin typeface="Arial" pitchFamily="34" charset="0"/>
                  <a:cs typeface="Arial" pitchFamily="34" charset="0"/>
                </a:rPr>
                <a:t>Irritant</a:t>
              </a: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sp>
          <p:nvSpPr>
            <p:cNvPr id="8206" name="AutoShape 14"/>
            <p:cNvSpPr>
              <a:spLocks noChangeArrowheads="1"/>
            </p:cNvSpPr>
            <p:nvPr/>
          </p:nvSpPr>
          <p:spPr bwMode="auto">
            <a:xfrm>
              <a:off x="6576831" y="3840199"/>
              <a:ext cx="1008112" cy="8413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207" name="Text Box 15"/>
            <p:cNvSpPr txBox="1">
              <a:spLocks noChangeArrowheads="1"/>
            </p:cNvSpPr>
            <p:nvPr/>
          </p:nvSpPr>
          <p:spPr bwMode="auto">
            <a:xfrm>
              <a:off x="6606958" y="4008653"/>
              <a:ext cx="859253" cy="577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Contact </a:t>
              </a:r>
            </a:p>
            <a:p>
              <a:pPr marL="0" marR="0" lvl="0" indent="0" algn="ctr" defTabSz="914400" rtl="0" eaLnBrk="1" fontAlgn="base" latinLnBrk="0" hangingPunct="1">
                <a:lnSpc>
                  <a:spcPct val="100000"/>
                </a:lnSpc>
                <a:spcBef>
                  <a:spcPct val="0"/>
                </a:spcBef>
                <a:spcAft>
                  <a:spcPts val="0"/>
                </a:spcAft>
                <a:buClrTx/>
                <a:buSzTx/>
                <a:buFontTx/>
                <a:buNone/>
                <a:tabLst/>
              </a:pPr>
              <a:r>
                <a:rPr lang="fr-FR" sz="1100" dirty="0">
                  <a:latin typeface="Arial" pitchFamily="34" charset="0"/>
                  <a:cs typeface="Arial" pitchFamily="34" charset="0"/>
                </a:rPr>
                <a:t>Oculaire</a:t>
              </a:r>
            </a:p>
            <a:p>
              <a:pPr marL="0" marR="0" lvl="0" indent="0" algn="ctr" defTabSz="914400" rtl="0" eaLnBrk="1" fontAlgn="base" latinLnBrk="0" hangingPunct="1">
                <a:lnSpc>
                  <a:spcPct val="100000"/>
                </a:lnSpc>
                <a:spcBef>
                  <a:spcPct val="0"/>
                </a:spcBef>
                <a:spcAft>
                  <a:spcPts val="0"/>
                </a:spcAft>
                <a:buClrTx/>
                <a:buSzTx/>
                <a:buFontTx/>
                <a:buNone/>
                <a:tabLst/>
              </a:pPr>
              <a:r>
                <a:rPr lang="fr-FR" sz="1600" b="1" dirty="0">
                  <a:latin typeface="Arial" pitchFamily="34" charset="0"/>
                  <a:cs typeface="Arial" pitchFamily="34" charset="0"/>
                </a:rPr>
                <a:t>4</a:t>
              </a:r>
              <a:r>
                <a:rPr lang="fr-FR" sz="1100" dirty="0">
                  <a:latin typeface="Arial" pitchFamily="34" charset="0"/>
                  <a:cs typeface="Arial" pitchFamily="34" charset="0"/>
                </a:rPr>
                <a:t> </a:t>
              </a: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sp>
          <p:nvSpPr>
            <p:cNvPr id="8208" name="AutoShape 16"/>
            <p:cNvSpPr>
              <a:spLocks/>
            </p:cNvSpPr>
            <p:nvPr/>
          </p:nvSpPr>
          <p:spPr bwMode="auto">
            <a:xfrm>
              <a:off x="7569900" y="2701461"/>
              <a:ext cx="386476" cy="1591635"/>
            </a:xfrm>
            <a:prstGeom prst="rightBrace">
              <a:avLst>
                <a:gd name="adj1" fmla="val 19097"/>
                <a:gd name="adj2" fmla="val 50000"/>
              </a:avLst>
            </a:prstGeom>
            <a:noFill/>
            <a:ln w="9525">
              <a:solidFill>
                <a:srgbClr val="FFFF00"/>
              </a:solidFill>
              <a:round/>
              <a:headEnd/>
              <a:tailEnd/>
            </a:ln>
            <a:scene3d>
              <a:camera prst="orthographicFront"/>
              <a:lightRig rig="threePt" dir="t"/>
            </a:scene3d>
            <a:sp3d extrusionH="76200">
              <a:extrusionClr>
                <a:srgbClr val="FFFF00"/>
              </a:extrusionClr>
            </a:sp3d>
          </p:spPr>
          <p:txBody>
            <a:bodyPr vert="horz" wrap="square" lIns="91440" tIns="45720" rIns="91440" bIns="45720" numCol="1" anchor="t" anchorCtr="0" compatLnSpc="1">
              <a:prstTxWarp prst="textNoShape">
                <a:avLst/>
              </a:prstTxWarp>
            </a:bodyPr>
            <a:lstStyle/>
            <a:p>
              <a:endParaRPr lang="fr-FR" sz="1100"/>
            </a:p>
          </p:txBody>
        </p:sp>
        <p:sp>
          <p:nvSpPr>
            <p:cNvPr id="8209" name="AutoShape 17"/>
            <p:cNvSpPr>
              <a:spLocks noChangeArrowheads="1"/>
            </p:cNvSpPr>
            <p:nvPr/>
          </p:nvSpPr>
          <p:spPr bwMode="auto">
            <a:xfrm>
              <a:off x="7884368" y="2914825"/>
              <a:ext cx="1008112" cy="86645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8210" name="Text Box 18"/>
            <p:cNvSpPr txBox="1">
              <a:spLocks noChangeArrowheads="1"/>
            </p:cNvSpPr>
            <p:nvPr/>
          </p:nvSpPr>
          <p:spPr bwMode="auto">
            <a:xfrm>
              <a:off x="7914495" y="3087463"/>
              <a:ext cx="859253" cy="5985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Lésion </a:t>
              </a:r>
            </a:p>
            <a:p>
              <a:pPr marL="0" marR="0" lvl="0" indent="0" algn="ctr" defTabSz="914400" rtl="0" eaLnBrk="1" fontAlgn="base" latinLnBrk="0" hangingPunct="1">
                <a:lnSpc>
                  <a:spcPct val="100000"/>
                </a:lnSpc>
                <a:spcBef>
                  <a:spcPct val="0"/>
                </a:spcBef>
                <a:spcAft>
                  <a:spcPct val="0"/>
                </a:spcAft>
                <a:buClrTx/>
                <a:buSzTx/>
                <a:buFontTx/>
                <a:buNone/>
                <a:tabLst/>
              </a:pPr>
              <a:r>
                <a:rPr lang="fr-FR" sz="1100" dirty="0">
                  <a:latin typeface="Arial" pitchFamily="34" charset="0"/>
                  <a:cs typeface="Arial" pitchFamily="34" charset="0"/>
                </a:rPr>
                <a:t>Oculaire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pitchFamily="34" charset="0"/>
                  <a:cs typeface="Arial" pitchFamily="34" charset="0"/>
                </a:rPr>
                <a:t>5</a:t>
              </a:r>
            </a:p>
          </p:txBody>
        </p:sp>
        <p:cxnSp>
          <p:nvCxnSpPr>
            <p:cNvPr id="28" name="Forme 27"/>
            <p:cNvCxnSpPr>
              <a:stCxn id="8204" idx="0"/>
              <a:endCxn id="29" idx="3"/>
            </p:cNvCxnSpPr>
            <p:nvPr/>
          </p:nvCxnSpPr>
          <p:spPr>
            <a:xfrm rot="16200000" flipV="1">
              <a:off x="5047139" y="282451"/>
              <a:ext cx="1077385" cy="29520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AutoShape 2"/>
            <p:cNvSpPr>
              <a:spLocks noChangeArrowheads="1"/>
            </p:cNvSpPr>
            <p:nvPr/>
          </p:nvSpPr>
          <p:spPr bwMode="auto">
            <a:xfrm>
              <a:off x="2699792" y="810727"/>
              <a:ext cx="1410033" cy="81807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30" name="Text Box 6"/>
            <p:cNvSpPr txBox="1">
              <a:spLocks noChangeArrowheads="1"/>
            </p:cNvSpPr>
            <p:nvPr/>
          </p:nvSpPr>
          <p:spPr bwMode="auto">
            <a:xfrm>
              <a:off x="2843808" y="908720"/>
              <a:ext cx="1147285" cy="7661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Produit hydrolysable avec formation</a:t>
              </a:r>
              <a:r>
                <a:rPr kumimoji="0" lang="fr-FR" sz="1100" b="0" i="0" u="none" strike="noStrike" cap="none" normalizeH="0" dirty="0">
                  <a:ln>
                    <a:noFill/>
                  </a:ln>
                  <a:solidFill>
                    <a:schemeClr val="tx1"/>
                  </a:solidFill>
                  <a:effectLst/>
                  <a:latin typeface="Arial" pitchFamily="34" charset="0"/>
                  <a:cs typeface="Arial" pitchFamily="34" charset="0"/>
                </a:rPr>
                <a:t> de gaz</a:t>
              </a: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sp>
          <p:nvSpPr>
            <p:cNvPr id="31" name="AutoShape 2"/>
            <p:cNvSpPr>
              <a:spLocks noChangeArrowheads="1"/>
            </p:cNvSpPr>
            <p:nvPr/>
          </p:nvSpPr>
          <p:spPr bwMode="auto">
            <a:xfrm>
              <a:off x="5508104" y="931478"/>
              <a:ext cx="1008112" cy="8413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32" name="Text Box 6"/>
            <p:cNvSpPr txBox="1">
              <a:spLocks noChangeArrowheads="1"/>
            </p:cNvSpPr>
            <p:nvPr/>
          </p:nvSpPr>
          <p:spPr bwMode="auto">
            <a:xfrm>
              <a:off x="5580112" y="1075494"/>
              <a:ext cx="859253" cy="577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Mode opératoire</a:t>
              </a:r>
            </a:p>
          </p:txBody>
        </p:sp>
        <p:sp>
          <p:nvSpPr>
            <p:cNvPr id="33" name="AutoShape 2"/>
            <p:cNvSpPr>
              <a:spLocks noChangeArrowheads="1"/>
            </p:cNvSpPr>
            <p:nvPr/>
          </p:nvSpPr>
          <p:spPr bwMode="auto">
            <a:xfrm>
              <a:off x="5463806" y="2924944"/>
              <a:ext cx="864096" cy="72008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34" name="Text Box 6"/>
            <p:cNvSpPr txBox="1">
              <a:spLocks noChangeArrowheads="1"/>
            </p:cNvSpPr>
            <p:nvPr/>
          </p:nvSpPr>
          <p:spPr bwMode="auto">
            <a:xfrm>
              <a:off x="5472667" y="3055392"/>
              <a:ext cx="827525" cy="5896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Projection de produit</a:t>
              </a:r>
            </a:p>
            <a:p>
              <a:pPr marL="0" marR="0" lvl="0" indent="0" algn="ctr" defTabSz="914400" rtl="0" eaLnBrk="1" fontAlgn="base" latinLnBrk="0" hangingPunct="1">
                <a:lnSpc>
                  <a:spcPct val="100000"/>
                </a:lnSpc>
                <a:spcBef>
                  <a:spcPct val="0"/>
                </a:spcBef>
                <a:spcAft>
                  <a:spcPts val="0"/>
                </a:spcAft>
                <a:buClrTx/>
                <a:buSzTx/>
                <a:buFontTx/>
                <a:buNone/>
                <a:tabLst/>
              </a:pPr>
              <a:r>
                <a:rPr lang="fr-FR" sz="1600" b="1" dirty="0">
                  <a:latin typeface="Arial" pitchFamily="34" charset="0"/>
                  <a:cs typeface="Arial" pitchFamily="34" charset="0"/>
                </a:rPr>
                <a:t>3</a:t>
              </a:r>
              <a:endParaRPr kumimoji="0" lang="fr-FR" sz="16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sp>
          <p:nvSpPr>
            <p:cNvPr id="35" name="AutoShape 2"/>
            <p:cNvSpPr>
              <a:spLocks noChangeArrowheads="1"/>
            </p:cNvSpPr>
            <p:nvPr/>
          </p:nvSpPr>
          <p:spPr bwMode="auto">
            <a:xfrm>
              <a:off x="5469536" y="5085184"/>
              <a:ext cx="864096" cy="72008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36" name="Text Box 6"/>
            <p:cNvSpPr txBox="1">
              <a:spLocks noChangeArrowheads="1"/>
            </p:cNvSpPr>
            <p:nvPr/>
          </p:nvSpPr>
          <p:spPr bwMode="auto">
            <a:xfrm>
              <a:off x="5478397" y="5215632"/>
              <a:ext cx="736503" cy="49438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100" dirty="0">
                  <a:latin typeface="Calibri" pitchFamily="34" charset="0"/>
                  <a:cs typeface="Arial" pitchFamily="34" charset="0"/>
                </a:rPr>
                <a:t>Yeux a proximité</a:t>
              </a: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cxnSp>
          <p:nvCxnSpPr>
            <p:cNvPr id="38" name="Connecteur droit 37"/>
            <p:cNvCxnSpPr>
              <a:stCxn id="33" idx="2"/>
              <a:endCxn id="35" idx="0"/>
            </p:cNvCxnSpPr>
            <p:nvPr/>
          </p:nvCxnSpPr>
          <p:spPr>
            <a:xfrm>
              <a:off x="5895854" y="3645025"/>
              <a:ext cx="5730" cy="1440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5981887" y="4293098"/>
              <a:ext cx="6340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AutoShape 2"/>
            <p:cNvSpPr>
              <a:spLocks noChangeArrowheads="1"/>
            </p:cNvSpPr>
            <p:nvPr/>
          </p:nvSpPr>
          <p:spPr bwMode="auto">
            <a:xfrm>
              <a:off x="4427984" y="1412776"/>
              <a:ext cx="1008112" cy="8413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45" name="Text Box 6"/>
            <p:cNvSpPr txBox="1">
              <a:spLocks noChangeArrowheads="1"/>
            </p:cNvSpPr>
            <p:nvPr/>
          </p:nvSpPr>
          <p:spPr bwMode="auto">
            <a:xfrm>
              <a:off x="4458111" y="1581230"/>
              <a:ext cx="859253" cy="577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100" dirty="0">
                  <a:latin typeface="Calibri" pitchFamily="34" charset="0"/>
                  <a:cs typeface="Arial" pitchFamily="34" charset="0"/>
                </a:rPr>
                <a:t>Pression Interne</a:t>
              </a: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sp>
          <p:nvSpPr>
            <p:cNvPr id="46" name="AutoShape 2"/>
            <p:cNvSpPr>
              <a:spLocks noChangeArrowheads="1"/>
            </p:cNvSpPr>
            <p:nvPr/>
          </p:nvSpPr>
          <p:spPr bwMode="auto">
            <a:xfrm>
              <a:off x="4427984" y="3895720"/>
              <a:ext cx="1008112" cy="8413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47" name="Text Box 6"/>
            <p:cNvSpPr txBox="1">
              <a:spLocks noChangeArrowheads="1"/>
            </p:cNvSpPr>
            <p:nvPr/>
          </p:nvSpPr>
          <p:spPr bwMode="auto">
            <a:xfrm>
              <a:off x="4458111" y="4064174"/>
              <a:ext cx="859253" cy="577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100" dirty="0">
                  <a:latin typeface="Calibri" pitchFamily="34" charset="0"/>
                  <a:cs typeface="Arial" pitchFamily="34" charset="0"/>
                </a:rPr>
                <a:t>Ouverture rapide du Flacon</a:t>
              </a: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cxnSp>
          <p:nvCxnSpPr>
            <p:cNvPr id="48" name="Connecteur droit 47"/>
            <p:cNvCxnSpPr/>
            <p:nvPr/>
          </p:nvCxnSpPr>
          <p:spPr>
            <a:xfrm flipH="1">
              <a:off x="4677147" y="2276872"/>
              <a:ext cx="38869" cy="1630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4696375" y="3296898"/>
              <a:ext cx="7397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AutoShape 2"/>
            <p:cNvSpPr>
              <a:spLocks noChangeArrowheads="1"/>
            </p:cNvSpPr>
            <p:nvPr/>
          </p:nvSpPr>
          <p:spPr bwMode="auto">
            <a:xfrm>
              <a:off x="3923928" y="5035934"/>
              <a:ext cx="1008112" cy="8413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51" name="Text Box 6"/>
            <p:cNvSpPr txBox="1">
              <a:spLocks noChangeArrowheads="1"/>
            </p:cNvSpPr>
            <p:nvPr/>
          </p:nvSpPr>
          <p:spPr bwMode="auto">
            <a:xfrm>
              <a:off x="3954055" y="5204388"/>
              <a:ext cx="859253" cy="577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100" dirty="0">
                  <a:latin typeface="Calibri" pitchFamily="34" charset="0"/>
                  <a:cs typeface="Arial" pitchFamily="34" charset="0"/>
                </a:rPr>
                <a:t>Travail manuel </a:t>
              </a:r>
              <a:r>
                <a:rPr lang="fr-FR" sz="1100" dirty="0" err="1">
                  <a:latin typeface="Calibri" pitchFamily="34" charset="0"/>
                  <a:cs typeface="Arial" pitchFamily="34" charset="0"/>
                </a:rPr>
                <a:t>delicat</a:t>
              </a: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cxnSp>
          <p:nvCxnSpPr>
            <p:cNvPr id="52" name="Connecteur droit avec flèche 51"/>
            <p:cNvCxnSpPr>
              <a:stCxn id="50" idx="3"/>
            </p:cNvCxnSpPr>
            <p:nvPr/>
          </p:nvCxnSpPr>
          <p:spPr>
            <a:xfrm flipV="1">
              <a:off x="4932040" y="5445224"/>
              <a:ext cx="576064" cy="11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AutoShape 12"/>
            <p:cNvSpPr>
              <a:spLocks noChangeArrowheads="1"/>
            </p:cNvSpPr>
            <p:nvPr/>
          </p:nvSpPr>
          <p:spPr bwMode="auto">
            <a:xfrm>
              <a:off x="2699792" y="3204852"/>
              <a:ext cx="1008112" cy="8413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65" name="Text Box 13"/>
            <p:cNvSpPr txBox="1">
              <a:spLocks noChangeArrowheads="1"/>
            </p:cNvSpPr>
            <p:nvPr/>
          </p:nvSpPr>
          <p:spPr bwMode="auto">
            <a:xfrm>
              <a:off x="2729919" y="3373306"/>
              <a:ext cx="859253" cy="577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Besoin pour la réaction </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sp>
          <p:nvSpPr>
            <p:cNvPr id="66" name="AutoShape 14"/>
            <p:cNvSpPr>
              <a:spLocks noChangeArrowheads="1"/>
            </p:cNvSpPr>
            <p:nvPr/>
          </p:nvSpPr>
          <p:spPr bwMode="auto">
            <a:xfrm>
              <a:off x="2718842" y="4747902"/>
              <a:ext cx="1008112" cy="8413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67" name="Text Box 15"/>
            <p:cNvSpPr txBox="1">
              <a:spLocks noChangeArrowheads="1"/>
            </p:cNvSpPr>
            <p:nvPr/>
          </p:nvSpPr>
          <p:spPr bwMode="auto">
            <a:xfrm>
              <a:off x="2748969" y="4916356"/>
              <a:ext cx="859253" cy="577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Flacon bouché et </a:t>
              </a:r>
              <a:r>
                <a:rPr kumimoji="0" lang="fr-FR" sz="1100" b="0" i="0" u="none" strike="noStrike" cap="none" normalizeH="0" baseline="0" dirty="0" err="1">
                  <a:ln>
                    <a:noFill/>
                  </a:ln>
                  <a:solidFill>
                    <a:schemeClr val="tx1"/>
                  </a:solidFill>
                  <a:effectLst/>
                  <a:latin typeface="Arial" pitchFamily="34" charset="0"/>
                  <a:cs typeface="Arial" pitchFamily="34" charset="0"/>
                </a:rPr>
                <a:t>etiqueté</a:t>
              </a:r>
              <a:endParaRPr kumimoji="0" lang="fr-FR" sz="1100" b="0" i="0" u="none" strike="noStrike" cap="none" normalizeH="0" baseline="0" dirty="0">
                <a:ln>
                  <a:noFill/>
                </a:ln>
                <a:solidFill>
                  <a:schemeClr val="tx1"/>
                </a:solidFill>
                <a:effectLst/>
                <a:latin typeface="Arial" pitchFamily="34" charset="0"/>
                <a:cs typeface="Arial" pitchFamily="34" charset="0"/>
              </a:endParaRPr>
            </a:p>
          </p:txBody>
        </p:sp>
        <p:sp>
          <p:nvSpPr>
            <p:cNvPr id="68" name="AutoShape 16"/>
            <p:cNvSpPr>
              <a:spLocks/>
            </p:cNvSpPr>
            <p:nvPr/>
          </p:nvSpPr>
          <p:spPr bwMode="auto">
            <a:xfrm>
              <a:off x="3681468" y="3493549"/>
              <a:ext cx="746516" cy="1591635"/>
            </a:xfrm>
            <a:prstGeom prst="rightBrace">
              <a:avLst>
                <a:gd name="adj1" fmla="val 19097"/>
                <a:gd name="adj2" fmla="val 49130"/>
              </a:avLst>
            </a:prstGeom>
            <a:noFill/>
            <a:ln w="9525">
              <a:solidFill>
                <a:srgbClr val="FFFF00"/>
              </a:solidFill>
              <a:round/>
              <a:headEnd/>
              <a:tailEnd/>
            </a:ln>
            <a:scene3d>
              <a:camera prst="orthographicFront"/>
              <a:lightRig rig="threePt" dir="t"/>
            </a:scene3d>
            <a:sp3d extrusionH="76200">
              <a:extrusionClr>
                <a:srgbClr val="FFFF00"/>
              </a:extrusionClr>
            </a:sp3d>
          </p:spPr>
          <p:txBody>
            <a:bodyPr vert="horz" wrap="square" lIns="91440" tIns="45720" rIns="91440" bIns="45720" numCol="1" anchor="t" anchorCtr="0" compatLnSpc="1">
              <a:prstTxWarp prst="textNoShape">
                <a:avLst/>
              </a:prstTxWarp>
            </a:bodyPr>
            <a:lstStyle/>
            <a:p>
              <a:endParaRPr lang="fr-FR" sz="1100"/>
            </a:p>
          </p:txBody>
        </p:sp>
        <p:sp>
          <p:nvSpPr>
            <p:cNvPr id="75" name="AutoShape 2"/>
            <p:cNvSpPr>
              <a:spLocks noChangeArrowheads="1"/>
            </p:cNvSpPr>
            <p:nvPr/>
          </p:nvSpPr>
          <p:spPr bwMode="auto">
            <a:xfrm>
              <a:off x="2123728" y="1700808"/>
              <a:ext cx="1986097" cy="43361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76" name="Text Box 6"/>
            <p:cNvSpPr txBox="1">
              <a:spLocks noChangeArrowheads="1"/>
            </p:cNvSpPr>
            <p:nvPr/>
          </p:nvSpPr>
          <p:spPr bwMode="auto">
            <a:xfrm>
              <a:off x="2195736" y="1772817"/>
              <a:ext cx="1795358" cy="2880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Prise d’humidité </a:t>
              </a:r>
              <a:r>
                <a:rPr kumimoji="0" lang="fr-FR" sz="1600" b="1" i="0" u="none" strike="noStrike" cap="none" normalizeH="0" baseline="0" dirty="0">
                  <a:ln>
                    <a:noFill/>
                  </a:ln>
                  <a:solidFill>
                    <a:schemeClr val="tx1"/>
                  </a:solidFill>
                  <a:effectLst/>
                  <a:latin typeface="Arial" pitchFamily="34" charset="0"/>
                  <a:cs typeface="Arial" pitchFamily="34" charset="0"/>
                </a:rPr>
                <a:t>1</a:t>
              </a:r>
            </a:p>
          </p:txBody>
        </p:sp>
        <p:sp>
          <p:nvSpPr>
            <p:cNvPr id="77" name="AutoShape 2"/>
            <p:cNvSpPr>
              <a:spLocks noChangeArrowheads="1"/>
            </p:cNvSpPr>
            <p:nvPr/>
          </p:nvSpPr>
          <p:spPr bwMode="auto">
            <a:xfrm>
              <a:off x="2123728" y="2275310"/>
              <a:ext cx="1986097" cy="43361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100"/>
            </a:p>
          </p:txBody>
        </p:sp>
        <p:sp>
          <p:nvSpPr>
            <p:cNvPr id="78" name="Text Box 6"/>
            <p:cNvSpPr txBox="1">
              <a:spLocks noChangeArrowheads="1"/>
            </p:cNvSpPr>
            <p:nvPr/>
          </p:nvSpPr>
          <p:spPr bwMode="auto">
            <a:xfrm>
              <a:off x="2195736" y="2347319"/>
              <a:ext cx="1795358" cy="2880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100" dirty="0">
                  <a:latin typeface="Arial" pitchFamily="34" charset="0"/>
                  <a:cs typeface="Arial" pitchFamily="34" charset="0"/>
                </a:rPr>
                <a:t>3 ans de </a:t>
              </a:r>
              <a:r>
                <a:rPr lang="fr-FR" sz="1100" dirty="0" err="1">
                  <a:latin typeface="Arial" pitchFamily="34" charset="0"/>
                  <a:cs typeface="Arial" pitchFamily="34" charset="0"/>
                </a:rPr>
                <a:t>stokage</a:t>
              </a:r>
              <a:r>
                <a:rPr lang="fr-FR" sz="1100" dirty="0">
                  <a:latin typeface="Arial" pitchFamily="34" charset="0"/>
                  <a:cs typeface="Arial" pitchFamily="34" charset="0"/>
                </a:rPr>
                <a:t>  </a:t>
              </a:r>
              <a:r>
                <a:rPr lang="fr-FR" sz="1600" b="1" dirty="0">
                  <a:latin typeface="Arial" pitchFamily="34" charset="0"/>
                  <a:cs typeface="Arial" pitchFamily="34" charset="0"/>
                </a:rPr>
                <a:t>2</a:t>
              </a:r>
              <a:endParaRPr kumimoji="0" lang="fr-FR" sz="1600" b="1" i="0" u="none" strike="noStrike" cap="none" normalizeH="0" baseline="0" dirty="0">
                <a:ln>
                  <a:noFill/>
                </a:ln>
                <a:solidFill>
                  <a:schemeClr val="tx1"/>
                </a:solidFill>
                <a:effectLst/>
                <a:latin typeface="Arial" pitchFamily="34" charset="0"/>
                <a:cs typeface="Arial" pitchFamily="34" charset="0"/>
              </a:endParaRPr>
            </a:p>
          </p:txBody>
        </p:sp>
        <p:sp>
          <p:nvSpPr>
            <p:cNvPr id="79" name="AutoShape 16"/>
            <p:cNvSpPr>
              <a:spLocks/>
            </p:cNvSpPr>
            <p:nvPr/>
          </p:nvSpPr>
          <p:spPr bwMode="auto">
            <a:xfrm>
              <a:off x="4139952" y="1052737"/>
              <a:ext cx="386476" cy="1656183"/>
            </a:xfrm>
            <a:prstGeom prst="rightBrace">
              <a:avLst>
                <a:gd name="adj1" fmla="val 19097"/>
                <a:gd name="adj2" fmla="val 49130"/>
              </a:avLst>
            </a:prstGeom>
            <a:noFill/>
            <a:ln w="9525">
              <a:solidFill>
                <a:srgbClr val="FFFF00"/>
              </a:solidFill>
              <a:round/>
              <a:headEnd/>
              <a:tailEnd/>
            </a:ln>
            <a:scene3d>
              <a:camera prst="orthographicFront"/>
              <a:lightRig rig="threePt" dir="t"/>
            </a:scene3d>
            <a:sp3d extrusionH="76200">
              <a:extrusionClr>
                <a:srgbClr val="FFFF00"/>
              </a:extrusionClr>
            </a:sp3d>
          </p:spPr>
          <p:txBody>
            <a:bodyPr vert="horz" wrap="square" lIns="91440" tIns="45720" rIns="91440" bIns="45720" numCol="1" anchor="t" anchorCtr="0" compatLnSpc="1">
              <a:prstTxWarp prst="textNoShape">
                <a:avLst/>
              </a:prstTxWarp>
            </a:bodyPr>
            <a:lstStyle/>
            <a:p>
              <a:endParaRPr lang="fr-FR" sz="11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wipe(down)">
                                      <p:cBhvr>
                                        <p:cTn id="7" dur="580">
                                          <p:stCondLst>
                                            <p:cond delay="0"/>
                                          </p:stCondLst>
                                        </p:cTn>
                                        <p:tgtEl>
                                          <p:spTgt spid="8193"/>
                                        </p:tgtEl>
                                      </p:cBhvr>
                                    </p:animEffect>
                                    <p:anim calcmode="lin" valueType="num">
                                      <p:cBhvr>
                                        <p:cTn id="8" dur="1822" tmFilter="0,0; 0.14,0.36; 0.43,0.73; 0.71,0.91; 1.0,1.0">
                                          <p:stCondLst>
                                            <p:cond delay="0"/>
                                          </p:stCondLst>
                                        </p:cTn>
                                        <p:tgtEl>
                                          <p:spTgt spid="819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3"/>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3"/>
                                        </p:tgtEl>
                                      </p:cBhvr>
                                      <p:to x="100000" y="60000"/>
                                    </p:animScale>
                                    <p:animScale>
                                      <p:cBhvr>
                                        <p:cTn id="14" dur="166" decel="50000">
                                          <p:stCondLst>
                                            <p:cond delay="676"/>
                                          </p:stCondLst>
                                        </p:cTn>
                                        <p:tgtEl>
                                          <p:spTgt spid="8193"/>
                                        </p:tgtEl>
                                      </p:cBhvr>
                                      <p:to x="100000" y="100000"/>
                                    </p:animScale>
                                    <p:animScale>
                                      <p:cBhvr>
                                        <p:cTn id="15" dur="26">
                                          <p:stCondLst>
                                            <p:cond delay="1312"/>
                                          </p:stCondLst>
                                        </p:cTn>
                                        <p:tgtEl>
                                          <p:spTgt spid="8193"/>
                                        </p:tgtEl>
                                      </p:cBhvr>
                                      <p:to x="100000" y="80000"/>
                                    </p:animScale>
                                    <p:animScale>
                                      <p:cBhvr>
                                        <p:cTn id="16" dur="166" decel="50000">
                                          <p:stCondLst>
                                            <p:cond delay="1338"/>
                                          </p:stCondLst>
                                        </p:cTn>
                                        <p:tgtEl>
                                          <p:spTgt spid="8193"/>
                                        </p:tgtEl>
                                      </p:cBhvr>
                                      <p:to x="100000" y="100000"/>
                                    </p:animScale>
                                    <p:animScale>
                                      <p:cBhvr>
                                        <p:cTn id="17" dur="26">
                                          <p:stCondLst>
                                            <p:cond delay="1642"/>
                                          </p:stCondLst>
                                        </p:cTn>
                                        <p:tgtEl>
                                          <p:spTgt spid="8193"/>
                                        </p:tgtEl>
                                      </p:cBhvr>
                                      <p:to x="100000" y="90000"/>
                                    </p:animScale>
                                    <p:animScale>
                                      <p:cBhvr>
                                        <p:cTn id="18" dur="166" decel="50000">
                                          <p:stCondLst>
                                            <p:cond delay="1668"/>
                                          </p:stCondLst>
                                        </p:cTn>
                                        <p:tgtEl>
                                          <p:spTgt spid="8193"/>
                                        </p:tgtEl>
                                      </p:cBhvr>
                                      <p:to x="100000" y="100000"/>
                                    </p:animScale>
                                    <p:animScale>
                                      <p:cBhvr>
                                        <p:cTn id="19" dur="26">
                                          <p:stCondLst>
                                            <p:cond delay="1808"/>
                                          </p:stCondLst>
                                        </p:cTn>
                                        <p:tgtEl>
                                          <p:spTgt spid="8193"/>
                                        </p:tgtEl>
                                      </p:cBhvr>
                                      <p:to x="100000" y="95000"/>
                                    </p:animScale>
                                    <p:animScale>
                                      <p:cBhvr>
                                        <p:cTn id="20" dur="166" decel="50000">
                                          <p:stCondLst>
                                            <p:cond delay="1834"/>
                                          </p:stCondLst>
                                        </p:cTn>
                                        <p:tgtEl>
                                          <p:spTgt spid="81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AutoShape 3" descr="Résultat de recherche d'images pour &quot;point d'interrogation rouge san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2483768" y="476672"/>
            <a:ext cx="4083169" cy="369332"/>
          </a:xfrm>
          <a:prstGeom prst="rect">
            <a:avLst/>
          </a:prstGeom>
        </p:spPr>
        <p:txBody>
          <a:bodyPr wrap="none">
            <a:spAutoFit/>
          </a:bodyPr>
          <a:lstStyle/>
          <a:p>
            <a:r>
              <a:rPr lang="fr-FR" b="1" dirty="0">
                <a:solidFill>
                  <a:srgbClr val="FFFF00"/>
                </a:solidFill>
              </a:rPr>
              <a:t>Remarques sur l’arbre des causes :</a:t>
            </a:r>
            <a:endParaRPr lang="fr-FR" dirty="0">
              <a:solidFill>
                <a:srgbClr val="FFFF00"/>
              </a:solidFill>
            </a:endParaRPr>
          </a:p>
        </p:txBody>
      </p:sp>
      <p:sp>
        <p:nvSpPr>
          <p:cNvPr id="6" name="Rectangle 5"/>
          <p:cNvSpPr/>
          <p:nvPr/>
        </p:nvSpPr>
        <p:spPr>
          <a:xfrm>
            <a:off x="467544" y="1268760"/>
            <a:ext cx="8136904" cy="584775"/>
          </a:xfrm>
          <a:prstGeom prst="rect">
            <a:avLst/>
          </a:prstGeom>
        </p:spPr>
        <p:txBody>
          <a:bodyPr wrap="square">
            <a:spAutoFit/>
          </a:bodyPr>
          <a:lstStyle/>
          <a:p>
            <a:r>
              <a:rPr lang="fr-FR" sz="1600" dirty="0">
                <a:solidFill>
                  <a:schemeClr val="bg1"/>
                </a:solidFill>
              </a:rPr>
              <a:t>– Ni l’étiquette ni la FDS, consultée après coup, ne mettent en garde contre le risque</a:t>
            </a:r>
          </a:p>
          <a:p>
            <a:r>
              <a:rPr lang="fr-FR" sz="1600" dirty="0">
                <a:solidFill>
                  <a:schemeClr val="bg1"/>
                </a:solidFill>
              </a:rPr>
              <a:t>d’hydrolyse. Seule la bibliographie et la formation peuvent amener à l’imaginer.</a:t>
            </a:r>
          </a:p>
        </p:txBody>
      </p:sp>
      <p:sp>
        <p:nvSpPr>
          <p:cNvPr id="7" name="Rectangle 6"/>
          <p:cNvSpPr/>
          <p:nvPr/>
        </p:nvSpPr>
        <p:spPr>
          <a:xfrm>
            <a:off x="467544" y="2132856"/>
            <a:ext cx="7848872" cy="584775"/>
          </a:xfrm>
          <a:prstGeom prst="rect">
            <a:avLst/>
          </a:prstGeom>
        </p:spPr>
        <p:txBody>
          <a:bodyPr wrap="square">
            <a:spAutoFit/>
          </a:bodyPr>
          <a:lstStyle/>
          <a:p>
            <a:r>
              <a:rPr lang="fr-FR" sz="1600" dirty="0">
                <a:solidFill>
                  <a:schemeClr val="bg1"/>
                </a:solidFill>
              </a:rPr>
              <a:t>– Les causes numérotées de 1 à 5 sont celles qui sont retenues pour une mesure de</a:t>
            </a:r>
          </a:p>
          <a:p>
            <a:r>
              <a:rPr lang="fr-FR" sz="1600" dirty="0">
                <a:solidFill>
                  <a:schemeClr val="bg1"/>
                </a:solidFill>
              </a:rPr>
              <a:t>prévention.</a:t>
            </a:r>
          </a:p>
        </p:txBody>
      </p:sp>
      <p:sp>
        <p:nvSpPr>
          <p:cNvPr id="8" name="Rectangle 7"/>
          <p:cNvSpPr/>
          <p:nvPr/>
        </p:nvSpPr>
        <p:spPr>
          <a:xfrm>
            <a:off x="467544" y="2852936"/>
            <a:ext cx="7992888" cy="830997"/>
          </a:xfrm>
          <a:prstGeom prst="rect">
            <a:avLst/>
          </a:prstGeom>
        </p:spPr>
        <p:txBody>
          <a:bodyPr wrap="square">
            <a:spAutoFit/>
          </a:bodyPr>
          <a:lstStyle/>
          <a:p>
            <a:r>
              <a:rPr lang="fr-FR" sz="1600" dirty="0">
                <a:solidFill>
                  <a:schemeClr val="bg1"/>
                </a:solidFill>
              </a:rPr>
              <a:t>– La cause « ne portait pas de lunettes de protection » ne figure pas, comme convenu,</a:t>
            </a:r>
          </a:p>
          <a:p>
            <a:r>
              <a:rPr lang="fr-FR" sz="1600" dirty="0">
                <a:solidFill>
                  <a:schemeClr val="bg1"/>
                </a:solidFill>
              </a:rPr>
              <a:t>malgré son apparence évidente. Cela n’empêche pas la mesure d’être indiquée</a:t>
            </a:r>
          </a:p>
          <a:p>
            <a:r>
              <a:rPr lang="fr-FR" sz="1600" dirty="0">
                <a:solidFill>
                  <a:schemeClr val="bg1"/>
                </a:solidFill>
              </a:rPr>
              <a:t>pour la cause n°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04664"/>
            <a:ext cx="8352928" cy="1477328"/>
          </a:xfrm>
          <a:prstGeom prst="rect">
            <a:avLst/>
          </a:prstGeom>
          <a:solidFill>
            <a:schemeClr val="accent6">
              <a:lumMod val="50000"/>
            </a:schemeClr>
          </a:solidFill>
        </p:spPr>
        <p:txBody>
          <a:bodyPr wrap="square">
            <a:spAutoFit/>
          </a:bodyPr>
          <a:lstStyle/>
          <a:p>
            <a:pPr algn="just"/>
            <a:r>
              <a:rPr lang="fr-FR" b="1" dirty="0">
                <a:solidFill>
                  <a:srgbClr val="FFFF00"/>
                </a:solidFill>
              </a:rPr>
              <a:t>Conclusion</a:t>
            </a:r>
          </a:p>
          <a:p>
            <a:pPr algn="just"/>
            <a:r>
              <a:rPr lang="fr-FR" dirty="0">
                <a:solidFill>
                  <a:srgbClr val="FFFF00"/>
                </a:solidFill>
              </a:rPr>
              <a:t>- Chaque arbre est issu du travail collectif d’un groupe particulier. - Tout autre groupe aurait abouti à un arbre différent. - Mais la logique de la méthode fait que l’on arrive toujours aux mêmes conclusions et aux mêmes choix de principe des mesures de prévention, du moins si on l’applique avec rigueur.</a:t>
            </a:r>
          </a:p>
        </p:txBody>
      </p:sp>
      <p:sp>
        <p:nvSpPr>
          <p:cNvPr id="3" name="Rectangle 2"/>
          <p:cNvSpPr/>
          <p:nvPr/>
        </p:nvSpPr>
        <p:spPr>
          <a:xfrm>
            <a:off x="683568" y="3501008"/>
            <a:ext cx="8208912" cy="2031325"/>
          </a:xfrm>
          <a:prstGeom prst="rect">
            <a:avLst/>
          </a:prstGeom>
          <a:solidFill>
            <a:schemeClr val="accent1">
              <a:lumMod val="25000"/>
            </a:schemeClr>
          </a:solidFill>
        </p:spPr>
        <p:txBody>
          <a:bodyPr wrap="square">
            <a:spAutoFit/>
          </a:bodyPr>
          <a:lstStyle/>
          <a:p>
            <a:pPr algn="just"/>
            <a:r>
              <a:rPr lang="fr-FR" dirty="0">
                <a:solidFill>
                  <a:srgbClr val="FFFF00"/>
                </a:solidFill>
              </a:rPr>
              <a:t>Ces exemples montrent bien la multiplicité des causes de tout accident ou incident, ce qui ouvre un choix de mesures de prévention beaucoup plus large que celui qui résulte de la seule intuition. Dès que l’on remonte un peu dans la hiérarchie des causes, elles deviennent principalement du type organisationnel. En final, c’est le management qui est en cause. Ce point est fondamental et le nier condamne à terme toute démarche de prévention à l’échec.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merci pour votre attention&quot;"/>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339752" y="260648"/>
            <a:ext cx="435362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Calibri" pitchFamily="34" charset="0"/>
                <a:cs typeface="90Fru-Bold"/>
              </a:rPr>
              <a:t>L’importance du risque chimique</a:t>
            </a:r>
            <a:endParaRPr kumimoji="0" lang="fr-FR" sz="2400" b="0" i="0" u="none" strike="noStrike" cap="none" normalizeH="0" baseline="0" dirty="0">
              <a:ln>
                <a:noFill/>
              </a:ln>
              <a:solidFill>
                <a:srgbClr val="FFFF00"/>
              </a:solidFill>
              <a:effectLst/>
              <a:latin typeface="Arial" pitchFamily="34" charset="0"/>
              <a:cs typeface="Arial" pitchFamily="34" charset="0"/>
            </a:endParaRPr>
          </a:p>
        </p:txBody>
      </p:sp>
      <p:sp>
        <p:nvSpPr>
          <p:cNvPr id="22530" name="Rectangle 2"/>
          <p:cNvSpPr>
            <a:spLocks noChangeArrowheads="1"/>
          </p:cNvSpPr>
          <p:nvPr/>
        </p:nvSpPr>
        <p:spPr bwMode="auto">
          <a:xfrm>
            <a:off x="323528" y="1628800"/>
            <a:ext cx="3635896" cy="4154984"/>
          </a:xfrm>
          <a:prstGeom prst="rect">
            <a:avLst/>
          </a:prstGeom>
          <a:solidFill>
            <a:schemeClr val="accent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a:rPr>
              <a:t>Le risque chimique est présent dans de nombreux domaines de la vie et ses conséquences néfastes peuvent être facilement constatées.  Les accidents de nature chimique sont assez mal définis puisqu’il faut les chercher dans trois groupes d’éléments matériels ainsi libellés </a:t>
            </a:r>
            <a:r>
              <a:rPr kumimoji="0" lang="fr-FR" sz="2400" b="0" i="0" u="none" strike="noStrike" cap="none" normalizeH="0" baseline="0" dirty="0">
                <a:ln>
                  <a:noFill/>
                </a:ln>
                <a:solidFill>
                  <a:srgbClr val="2E2E2D"/>
                </a:solidFill>
                <a:effectLst/>
                <a:latin typeface="Calibri" pitchFamily="34" charset="0"/>
                <a:ea typeface="Calibri" pitchFamily="34" charset="0"/>
                <a:cs typeface="AGaramond-Regular"/>
              </a:rPr>
              <a:t>:</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22533" name="AutoShape 5" descr="Image associé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535" name="AutoShape 7" descr="Image associé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2537" name="Picture 9" descr="les gants protègent lopérateur contre les risques mécaniques abrasion coupure écrasement sectionnement déchirure perforation piqûre"/>
          <p:cNvPicPr>
            <a:picLocks noChangeAspect="1" noChangeArrowheads="1"/>
          </p:cNvPicPr>
          <p:nvPr/>
        </p:nvPicPr>
        <p:blipFill>
          <a:blip r:embed="rId2" cstate="print"/>
          <a:srcRect/>
          <a:stretch>
            <a:fillRect/>
          </a:stretch>
        </p:blipFill>
        <p:spPr bwMode="auto">
          <a:xfrm>
            <a:off x="4427984" y="1052736"/>
            <a:ext cx="3952875" cy="2790825"/>
          </a:xfrm>
          <a:prstGeom prst="rect">
            <a:avLst/>
          </a:prstGeom>
          <a:noFill/>
        </p:spPr>
      </p:pic>
      <p:pic>
        <p:nvPicPr>
          <p:cNvPr id="22539" name="Picture 11" descr="les gants protègent lopérateur contre les risques chimiques"/>
          <p:cNvPicPr>
            <a:picLocks noChangeAspect="1" noChangeArrowheads="1"/>
          </p:cNvPicPr>
          <p:nvPr/>
        </p:nvPicPr>
        <p:blipFill>
          <a:blip r:embed="rId3" cstate="print"/>
          <a:srcRect/>
          <a:stretch>
            <a:fillRect/>
          </a:stretch>
        </p:blipFill>
        <p:spPr bwMode="auto">
          <a:xfrm>
            <a:off x="4427984" y="3861048"/>
            <a:ext cx="3952875" cy="2790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wipe(down)">
                                      <p:cBhvr>
                                        <p:cTn id="7" dur="580">
                                          <p:stCondLst>
                                            <p:cond delay="0"/>
                                          </p:stCondLst>
                                        </p:cTn>
                                        <p:tgtEl>
                                          <p:spTgt spid="22529"/>
                                        </p:tgtEl>
                                      </p:cBhvr>
                                    </p:animEffect>
                                    <p:anim calcmode="lin" valueType="num">
                                      <p:cBhvr>
                                        <p:cTn id="8" dur="1822" tmFilter="0,0; 0.14,0.36; 0.43,0.73; 0.71,0.91; 1.0,1.0">
                                          <p:stCondLst>
                                            <p:cond delay="0"/>
                                          </p:stCondLst>
                                        </p:cTn>
                                        <p:tgtEl>
                                          <p:spTgt spid="225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29"/>
                                        </p:tgtEl>
                                      </p:cBhvr>
                                      <p:to x="100000" y="60000"/>
                                    </p:animScale>
                                    <p:animScale>
                                      <p:cBhvr>
                                        <p:cTn id="14" dur="166" decel="50000">
                                          <p:stCondLst>
                                            <p:cond delay="676"/>
                                          </p:stCondLst>
                                        </p:cTn>
                                        <p:tgtEl>
                                          <p:spTgt spid="22529"/>
                                        </p:tgtEl>
                                      </p:cBhvr>
                                      <p:to x="100000" y="100000"/>
                                    </p:animScale>
                                    <p:animScale>
                                      <p:cBhvr>
                                        <p:cTn id="15" dur="26">
                                          <p:stCondLst>
                                            <p:cond delay="1312"/>
                                          </p:stCondLst>
                                        </p:cTn>
                                        <p:tgtEl>
                                          <p:spTgt spid="22529"/>
                                        </p:tgtEl>
                                      </p:cBhvr>
                                      <p:to x="100000" y="80000"/>
                                    </p:animScale>
                                    <p:animScale>
                                      <p:cBhvr>
                                        <p:cTn id="16" dur="166" decel="50000">
                                          <p:stCondLst>
                                            <p:cond delay="1338"/>
                                          </p:stCondLst>
                                        </p:cTn>
                                        <p:tgtEl>
                                          <p:spTgt spid="22529"/>
                                        </p:tgtEl>
                                      </p:cBhvr>
                                      <p:to x="100000" y="100000"/>
                                    </p:animScale>
                                    <p:animScale>
                                      <p:cBhvr>
                                        <p:cTn id="17" dur="26">
                                          <p:stCondLst>
                                            <p:cond delay="1642"/>
                                          </p:stCondLst>
                                        </p:cTn>
                                        <p:tgtEl>
                                          <p:spTgt spid="22529"/>
                                        </p:tgtEl>
                                      </p:cBhvr>
                                      <p:to x="100000" y="90000"/>
                                    </p:animScale>
                                    <p:animScale>
                                      <p:cBhvr>
                                        <p:cTn id="18" dur="166" decel="50000">
                                          <p:stCondLst>
                                            <p:cond delay="1668"/>
                                          </p:stCondLst>
                                        </p:cTn>
                                        <p:tgtEl>
                                          <p:spTgt spid="22529"/>
                                        </p:tgtEl>
                                      </p:cBhvr>
                                      <p:to x="100000" y="100000"/>
                                    </p:animScale>
                                    <p:animScale>
                                      <p:cBhvr>
                                        <p:cTn id="19" dur="26">
                                          <p:stCondLst>
                                            <p:cond delay="1808"/>
                                          </p:stCondLst>
                                        </p:cTn>
                                        <p:tgtEl>
                                          <p:spTgt spid="22529"/>
                                        </p:tgtEl>
                                      </p:cBhvr>
                                      <p:to x="100000" y="95000"/>
                                    </p:animScale>
                                    <p:animScale>
                                      <p:cBhvr>
                                        <p:cTn id="20" dur="166" decel="50000">
                                          <p:stCondLst>
                                            <p:cond delay="1834"/>
                                          </p:stCondLst>
                                        </p:cTn>
                                        <p:tgtEl>
                                          <p:spTgt spid="225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2530"/>
                                        </p:tgtEl>
                                        <p:attrNameLst>
                                          <p:attrName>style.visibility</p:attrName>
                                        </p:attrNameLst>
                                      </p:cBhvr>
                                      <p:to>
                                        <p:strVal val="visible"/>
                                      </p:to>
                                    </p:set>
                                    <p:animEffect transition="in" filter="wipe(down)">
                                      <p:cBhvr>
                                        <p:cTn id="25" dur="580">
                                          <p:stCondLst>
                                            <p:cond delay="0"/>
                                          </p:stCondLst>
                                        </p:cTn>
                                        <p:tgtEl>
                                          <p:spTgt spid="22530"/>
                                        </p:tgtEl>
                                      </p:cBhvr>
                                    </p:animEffect>
                                    <p:anim calcmode="lin" valueType="num">
                                      <p:cBhvr>
                                        <p:cTn id="26" dur="1822"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53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53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530"/>
                                        </p:tgtEl>
                                        <p:attrNameLst>
                                          <p:attrName>ppt_y</p:attrName>
                                        </p:attrNameLst>
                                      </p:cBhvr>
                                      <p:tavLst>
                                        <p:tav tm="0" fmla="#ppt_y-sin(pi*$)/81">
                                          <p:val>
                                            <p:fltVal val="0"/>
                                          </p:val>
                                        </p:tav>
                                        <p:tav tm="100000">
                                          <p:val>
                                            <p:fltVal val="1"/>
                                          </p:val>
                                        </p:tav>
                                      </p:tavLst>
                                    </p:anim>
                                    <p:animScale>
                                      <p:cBhvr>
                                        <p:cTn id="31" dur="26">
                                          <p:stCondLst>
                                            <p:cond delay="650"/>
                                          </p:stCondLst>
                                        </p:cTn>
                                        <p:tgtEl>
                                          <p:spTgt spid="22530"/>
                                        </p:tgtEl>
                                      </p:cBhvr>
                                      <p:to x="100000" y="60000"/>
                                    </p:animScale>
                                    <p:animScale>
                                      <p:cBhvr>
                                        <p:cTn id="32" dur="166" decel="50000">
                                          <p:stCondLst>
                                            <p:cond delay="676"/>
                                          </p:stCondLst>
                                        </p:cTn>
                                        <p:tgtEl>
                                          <p:spTgt spid="22530"/>
                                        </p:tgtEl>
                                      </p:cBhvr>
                                      <p:to x="100000" y="100000"/>
                                    </p:animScale>
                                    <p:animScale>
                                      <p:cBhvr>
                                        <p:cTn id="33" dur="26">
                                          <p:stCondLst>
                                            <p:cond delay="1312"/>
                                          </p:stCondLst>
                                        </p:cTn>
                                        <p:tgtEl>
                                          <p:spTgt spid="22530"/>
                                        </p:tgtEl>
                                      </p:cBhvr>
                                      <p:to x="100000" y="80000"/>
                                    </p:animScale>
                                    <p:animScale>
                                      <p:cBhvr>
                                        <p:cTn id="34" dur="166" decel="50000">
                                          <p:stCondLst>
                                            <p:cond delay="1338"/>
                                          </p:stCondLst>
                                        </p:cTn>
                                        <p:tgtEl>
                                          <p:spTgt spid="22530"/>
                                        </p:tgtEl>
                                      </p:cBhvr>
                                      <p:to x="100000" y="100000"/>
                                    </p:animScale>
                                    <p:animScale>
                                      <p:cBhvr>
                                        <p:cTn id="35" dur="26">
                                          <p:stCondLst>
                                            <p:cond delay="1642"/>
                                          </p:stCondLst>
                                        </p:cTn>
                                        <p:tgtEl>
                                          <p:spTgt spid="22530"/>
                                        </p:tgtEl>
                                      </p:cBhvr>
                                      <p:to x="100000" y="90000"/>
                                    </p:animScale>
                                    <p:animScale>
                                      <p:cBhvr>
                                        <p:cTn id="36" dur="166" decel="50000">
                                          <p:stCondLst>
                                            <p:cond delay="1668"/>
                                          </p:stCondLst>
                                        </p:cTn>
                                        <p:tgtEl>
                                          <p:spTgt spid="22530"/>
                                        </p:tgtEl>
                                      </p:cBhvr>
                                      <p:to x="100000" y="100000"/>
                                    </p:animScale>
                                    <p:animScale>
                                      <p:cBhvr>
                                        <p:cTn id="37" dur="26">
                                          <p:stCondLst>
                                            <p:cond delay="1808"/>
                                          </p:stCondLst>
                                        </p:cTn>
                                        <p:tgtEl>
                                          <p:spTgt spid="22530"/>
                                        </p:tgtEl>
                                      </p:cBhvr>
                                      <p:to x="100000" y="95000"/>
                                    </p:animScale>
                                    <p:animScale>
                                      <p:cBhvr>
                                        <p:cTn id="38" dur="166" decel="50000">
                                          <p:stCondLst>
                                            <p:cond delay="1834"/>
                                          </p:stCondLst>
                                        </p:cTn>
                                        <p:tgtEl>
                                          <p:spTgt spid="2253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2537"/>
                                        </p:tgtEl>
                                        <p:attrNameLst>
                                          <p:attrName>style.visibility</p:attrName>
                                        </p:attrNameLst>
                                      </p:cBhvr>
                                      <p:to>
                                        <p:strVal val="visible"/>
                                      </p:to>
                                    </p:set>
                                    <p:animEffect transition="in" filter="wipe(down)">
                                      <p:cBhvr>
                                        <p:cTn id="43" dur="580">
                                          <p:stCondLst>
                                            <p:cond delay="0"/>
                                          </p:stCondLst>
                                        </p:cTn>
                                        <p:tgtEl>
                                          <p:spTgt spid="22537"/>
                                        </p:tgtEl>
                                      </p:cBhvr>
                                    </p:animEffect>
                                    <p:anim calcmode="lin" valueType="num">
                                      <p:cBhvr>
                                        <p:cTn id="44" dur="1822" tmFilter="0,0; 0.14,0.36; 0.43,0.73; 0.71,0.91; 1.0,1.0">
                                          <p:stCondLst>
                                            <p:cond delay="0"/>
                                          </p:stCondLst>
                                        </p:cTn>
                                        <p:tgtEl>
                                          <p:spTgt spid="2253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53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53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53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537"/>
                                        </p:tgtEl>
                                        <p:attrNameLst>
                                          <p:attrName>ppt_y</p:attrName>
                                        </p:attrNameLst>
                                      </p:cBhvr>
                                      <p:tavLst>
                                        <p:tav tm="0" fmla="#ppt_y-sin(pi*$)/81">
                                          <p:val>
                                            <p:fltVal val="0"/>
                                          </p:val>
                                        </p:tav>
                                        <p:tav tm="100000">
                                          <p:val>
                                            <p:fltVal val="1"/>
                                          </p:val>
                                        </p:tav>
                                      </p:tavLst>
                                    </p:anim>
                                    <p:animScale>
                                      <p:cBhvr>
                                        <p:cTn id="49" dur="26">
                                          <p:stCondLst>
                                            <p:cond delay="650"/>
                                          </p:stCondLst>
                                        </p:cTn>
                                        <p:tgtEl>
                                          <p:spTgt spid="22537"/>
                                        </p:tgtEl>
                                      </p:cBhvr>
                                      <p:to x="100000" y="60000"/>
                                    </p:animScale>
                                    <p:animScale>
                                      <p:cBhvr>
                                        <p:cTn id="50" dur="166" decel="50000">
                                          <p:stCondLst>
                                            <p:cond delay="676"/>
                                          </p:stCondLst>
                                        </p:cTn>
                                        <p:tgtEl>
                                          <p:spTgt spid="22537"/>
                                        </p:tgtEl>
                                      </p:cBhvr>
                                      <p:to x="100000" y="100000"/>
                                    </p:animScale>
                                    <p:animScale>
                                      <p:cBhvr>
                                        <p:cTn id="51" dur="26">
                                          <p:stCondLst>
                                            <p:cond delay="1312"/>
                                          </p:stCondLst>
                                        </p:cTn>
                                        <p:tgtEl>
                                          <p:spTgt spid="22537"/>
                                        </p:tgtEl>
                                      </p:cBhvr>
                                      <p:to x="100000" y="80000"/>
                                    </p:animScale>
                                    <p:animScale>
                                      <p:cBhvr>
                                        <p:cTn id="52" dur="166" decel="50000">
                                          <p:stCondLst>
                                            <p:cond delay="1338"/>
                                          </p:stCondLst>
                                        </p:cTn>
                                        <p:tgtEl>
                                          <p:spTgt spid="22537"/>
                                        </p:tgtEl>
                                      </p:cBhvr>
                                      <p:to x="100000" y="100000"/>
                                    </p:animScale>
                                    <p:animScale>
                                      <p:cBhvr>
                                        <p:cTn id="53" dur="26">
                                          <p:stCondLst>
                                            <p:cond delay="1642"/>
                                          </p:stCondLst>
                                        </p:cTn>
                                        <p:tgtEl>
                                          <p:spTgt spid="22537"/>
                                        </p:tgtEl>
                                      </p:cBhvr>
                                      <p:to x="100000" y="90000"/>
                                    </p:animScale>
                                    <p:animScale>
                                      <p:cBhvr>
                                        <p:cTn id="54" dur="166" decel="50000">
                                          <p:stCondLst>
                                            <p:cond delay="1668"/>
                                          </p:stCondLst>
                                        </p:cTn>
                                        <p:tgtEl>
                                          <p:spTgt spid="22537"/>
                                        </p:tgtEl>
                                      </p:cBhvr>
                                      <p:to x="100000" y="100000"/>
                                    </p:animScale>
                                    <p:animScale>
                                      <p:cBhvr>
                                        <p:cTn id="55" dur="26">
                                          <p:stCondLst>
                                            <p:cond delay="1808"/>
                                          </p:stCondLst>
                                        </p:cTn>
                                        <p:tgtEl>
                                          <p:spTgt spid="22537"/>
                                        </p:tgtEl>
                                      </p:cBhvr>
                                      <p:to x="100000" y="95000"/>
                                    </p:animScale>
                                    <p:animScale>
                                      <p:cBhvr>
                                        <p:cTn id="56" dur="166" decel="50000">
                                          <p:stCondLst>
                                            <p:cond delay="1834"/>
                                          </p:stCondLst>
                                        </p:cTn>
                                        <p:tgtEl>
                                          <p:spTgt spid="2253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2539"/>
                                        </p:tgtEl>
                                        <p:attrNameLst>
                                          <p:attrName>style.visibility</p:attrName>
                                        </p:attrNameLst>
                                      </p:cBhvr>
                                      <p:to>
                                        <p:strVal val="visible"/>
                                      </p:to>
                                    </p:set>
                                    <p:animEffect transition="in" filter="wipe(down)">
                                      <p:cBhvr>
                                        <p:cTn id="61" dur="580">
                                          <p:stCondLst>
                                            <p:cond delay="0"/>
                                          </p:stCondLst>
                                        </p:cTn>
                                        <p:tgtEl>
                                          <p:spTgt spid="22539"/>
                                        </p:tgtEl>
                                      </p:cBhvr>
                                    </p:animEffect>
                                    <p:anim calcmode="lin" valueType="num">
                                      <p:cBhvr>
                                        <p:cTn id="62" dur="1822" tmFilter="0,0; 0.14,0.36; 0.43,0.73; 0.71,0.91; 1.0,1.0">
                                          <p:stCondLst>
                                            <p:cond delay="0"/>
                                          </p:stCondLst>
                                        </p:cTn>
                                        <p:tgtEl>
                                          <p:spTgt spid="2253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253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253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253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2539"/>
                                        </p:tgtEl>
                                        <p:attrNameLst>
                                          <p:attrName>ppt_y</p:attrName>
                                        </p:attrNameLst>
                                      </p:cBhvr>
                                      <p:tavLst>
                                        <p:tav tm="0" fmla="#ppt_y-sin(pi*$)/81">
                                          <p:val>
                                            <p:fltVal val="0"/>
                                          </p:val>
                                        </p:tav>
                                        <p:tav tm="100000">
                                          <p:val>
                                            <p:fltVal val="1"/>
                                          </p:val>
                                        </p:tav>
                                      </p:tavLst>
                                    </p:anim>
                                    <p:animScale>
                                      <p:cBhvr>
                                        <p:cTn id="67" dur="26">
                                          <p:stCondLst>
                                            <p:cond delay="650"/>
                                          </p:stCondLst>
                                        </p:cTn>
                                        <p:tgtEl>
                                          <p:spTgt spid="22539"/>
                                        </p:tgtEl>
                                      </p:cBhvr>
                                      <p:to x="100000" y="60000"/>
                                    </p:animScale>
                                    <p:animScale>
                                      <p:cBhvr>
                                        <p:cTn id="68" dur="166" decel="50000">
                                          <p:stCondLst>
                                            <p:cond delay="676"/>
                                          </p:stCondLst>
                                        </p:cTn>
                                        <p:tgtEl>
                                          <p:spTgt spid="22539"/>
                                        </p:tgtEl>
                                      </p:cBhvr>
                                      <p:to x="100000" y="100000"/>
                                    </p:animScale>
                                    <p:animScale>
                                      <p:cBhvr>
                                        <p:cTn id="69" dur="26">
                                          <p:stCondLst>
                                            <p:cond delay="1312"/>
                                          </p:stCondLst>
                                        </p:cTn>
                                        <p:tgtEl>
                                          <p:spTgt spid="22539"/>
                                        </p:tgtEl>
                                      </p:cBhvr>
                                      <p:to x="100000" y="80000"/>
                                    </p:animScale>
                                    <p:animScale>
                                      <p:cBhvr>
                                        <p:cTn id="70" dur="166" decel="50000">
                                          <p:stCondLst>
                                            <p:cond delay="1338"/>
                                          </p:stCondLst>
                                        </p:cTn>
                                        <p:tgtEl>
                                          <p:spTgt spid="22539"/>
                                        </p:tgtEl>
                                      </p:cBhvr>
                                      <p:to x="100000" y="100000"/>
                                    </p:animScale>
                                    <p:animScale>
                                      <p:cBhvr>
                                        <p:cTn id="71" dur="26">
                                          <p:stCondLst>
                                            <p:cond delay="1642"/>
                                          </p:stCondLst>
                                        </p:cTn>
                                        <p:tgtEl>
                                          <p:spTgt spid="22539"/>
                                        </p:tgtEl>
                                      </p:cBhvr>
                                      <p:to x="100000" y="90000"/>
                                    </p:animScale>
                                    <p:animScale>
                                      <p:cBhvr>
                                        <p:cTn id="72" dur="166" decel="50000">
                                          <p:stCondLst>
                                            <p:cond delay="1668"/>
                                          </p:stCondLst>
                                        </p:cTn>
                                        <p:tgtEl>
                                          <p:spTgt spid="22539"/>
                                        </p:tgtEl>
                                      </p:cBhvr>
                                      <p:to x="100000" y="100000"/>
                                    </p:animScale>
                                    <p:animScale>
                                      <p:cBhvr>
                                        <p:cTn id="73" dur="26">
                                          <p:stCondLst>
                                            <p:cond delay="1808"/>
                                          </p:stCondLst>
                                        </p:cTn>
                                        <p:tgtEl>
                                          <p:spTgt spid="22539"/>
                                        </p:tgtEl>
                                      </p:cBhvr>
                                      <p:to x="100000" y="95000"/>
                                    </p:animScale>
                                    <p:animScale>
                                      <p:cBhvr>
                                        <p:cTn id="74" dur="166" decel="50000">
                                          <p:stCondLst>
                                            <p:cond delay="1834"/>
                                          </p:stCondLst>
                                        </p:cTn>
                                        <p:tgtEl>
                                          <p:spTgt spid="225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71600" y="312912"/>
            <a:ext cx="6696744" cy="2677656"/>
          </a:xfrm>
          <a:prstGeom prst="rect">
            <a:avLst/>
          </a:prstGeom>
          <a:solidFill>
            <a:schemeClr val="accent6">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 appareils ou ustensiles mettant en œuvre des produits chauds, fours, étuves,</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appareils de cuisson, etc.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 appareils ou ustensiles mettant en </a:t>
            </a:r>
            <a:r>
              <a:rPr kumimoji="0" lang="fr-FR" sz="2400" b="0" i="0" u="none" strike="noStrike" cap="none" normalizeH="0" baseline="0" dirty="0" err="1">
                <a:ln>
                  <a:noFill/>
                </a:ln>
                <a:solidFill>
                  <a:srgbClr val="FFFF00"/>
                </a:solidFill>
                <a:effectLst/>
                <a:latin typeface="Calibri" pitchFamily="34" charset="0"/>
                <a:ea typeface="Calibri" pitchFamily="34" charset="0"/>
                <a:cs typeface="AGaramond-Regular" charset="0"/>
              </a:rPr>
              <a:t>oeuvre</a:t>
            </a: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 des produits caustiques, corrosifs,</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toxiques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 vapeurs, gaz et poussières délétères.</a:t>
            </a:r>
            <a:endParaRPr kumimoji="0" lang="fr-FR" sz="2400" b="0" i="0" u="none" strike="noStrike" cap="none" normalizeH="0" baseline="0" dirty="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908720"/>
            <a:ext cx="3419872" cy="4893647"/>
          </a:xfrm>
          <a:prstGeom prst="rect">
            <a:avLst/>
          </a:prstGeom>
          <a:solidFill>
            <a:schemeClr val="bg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Calibri" pitchFamily="34" charset="0"/>
                <a:cs typeface="90Fru-Bold" charset="0"/>
              </a:rPr>
              <a:t>Cas du risque chimique</a:t>
            </a:r>
            <a:endParaRPr kumimoji="0" lang="fr-FR" sz="2400" b="1"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Le </a:t>
            </a:r>
            <a:r>
              <a:rPr kumimoji="0" lang="fr-FR" sz="2400" b="1" i="0" u="none" strike="noStrike" cap="none" normalizeH="0" baseline="0" dirty="0">
                <a:ln>
                  <a:noFill/>
                </a:ln>
                <a:solidFill>
                  <a:srgbClr val="FFFF00"/>
                </a:solidFill>
                <a:effectLst/>
                <a:latin typeface="Calibri" pitchFamily="34" charset="0"/>
                <a:ea typeface="Calibri" pitchFamily="34" charset="0"/>
                <a:cs typeface="AGaramond-Bold"/>
              </a:rPr>
              <a:t>danger </a:t>
            </a: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d’un agent chimique est défini par le type de dommage qu’il peut causer.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Calibri" pitchFamily="34" charset="0"/>
                <a:cs typeface="AGaramond-Regular" charset="0"/>
              </a:rPr>
              <a:t>Les dommages possibles sont très variés ; </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La classification, et en particulier l’étiquetage réglementaire, ne vise principalement qu’à informer sur les dangers des produits chimiques.</a:t>
            </a:r>
            <a:endParaRPr kumimoji="0" lang="fr-FR" sz="2400" b="0" i="0" u="none" strike="noStrike" cap="none" normalizeH="0" baseline="0" dirty="0">
              <a:ln>
                <a:noFill/>
              </a:ln>
              <a:solidFill>
                <a:srgbClr val="FFFF00"/>
              </a:solidFill>
              <a:effectLst/>
              <a:latin typeface="Arial" pitchFamily="34" charset="0"/>
              <a:cs typeface="Arial" pitchFamily="34" charset="0"/>
            </a:endParaRPr>
          </a:p>
        </p:txBody>
      </p:sp>
      <p:pic>
        <p:nvPicPr>
          <p:cNvPr id="1028" name="Picture 4" descr="les gants protègent lopérateur contre les risques de brûlure"/>
          <p:cNvPicPr>
            <a:picLocks noChangeAspect="1" noChangeArrowheads="1"/>
          </p:cNvPicPr>
          <p:nvPr/>
        </p:nvPicPr>
        <p:blipFill>
          <a:blip r:embed="rId2" cstate="print"/>
          <a:srcRect/>
          <a:stretch>
            <a:fillRect/>
          </a:stretch>
        </p:blipFill>
        <p:spPr bwMode="auto">
          <a:xfrm>
            <a:off x="3923928" y="620688"/>
            <a:ext cx="5220072" cy="547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down)">
                                      <p:cBhvr>
                                        <p:cTn id="7" dur="580">
                                          <p:stCondLst>
                                            <p:cond delay="0"/>
                                          </p:stCondLst>
                                        </p:cTn>
                                        <p:tgtEl>
                                          <p:spTgt spid="1025"/>
                                        </p:tgtEl>
                                      </p:cBhvr>
                                    </p:animEffect>
                                    <p:anim calcmode="lin" valueType="num">
                                      <p:cBhvr>
                                        <p:cTn id="8"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5"/>
                                        </p:tgtEl>
                                      </p:cBhvr>
                                      <p:to x="100000" y="60000"/>
                                    </p:animScale>
                                    <p:animScale>
                                      <p:cBhvr>
                                        <p:cTn id="14" dur="166" decel="50000">
                                          <p:stCondLst>
                                            <p:cond delay="676"/>
                                          </p:stCondLst>
                                        </p:cTn>
                                        <p:tgtEl>
                                          <p:spTgt spid="1025"/>
                                        </p:tgtEl>
                                      </p:cBhvr>
                                      <p:to x="100000" y="100000"/>
                                    </p:animScale>
                                    <p:animScale>
                                      <p:cBhvr>
                                        <p:cTn id="15" dur="26">
                                          <p:stCondLst>
                                            <p:cond delay="1312"/>
                                          </p:stCondLst>
                                        </p:cTn>
                                        <p:tgtEl>
                                          <p:spTgt spid="1025"/>
                                        </p:tgtEl>
                                      </p:cBhvr>
                                      <p:to x="100000" y="80000"/>
                                    </p:animScale>
                                    <p:animScale>
                                      <p:cBhvr>
                                        <p:cTn id="16" dur="166" decel="50000">
                                          <p:stCondLst>
                                            <p:cond delay="1338"/>
                                          </p:stCondLst>
                                        </p:cTn>
                                        <p:tgtEl>
                                          <p:spTgt spid="1025"/>
                                        </p:tgtEl>
                                      </p:cBhvr>
                                      <p:to x="100000" y="100000"/>
                                    </p:animScale>
                                    <p:animScale>
                                      <p:cBhvr>
                                        <p:cTn id="17" dur="26">
                                          <p:stCondLst>
                                            <p:cond delay="1642"/>
                                          </p:stCondLst>
                                        </p:cTn>
                                        <p:tgtEl>
                                          <p:spTgt spid="1025"/>
                                        </p:tgtEl>
                                      </p:cBhvr>
                                      <p:to x="100000" y="90000"/>
                                    </p:animScale>
                                    <p:animScale>
                                      <p:cBhvr>
                                        <p:cTn id="18" dur="166" decel="50000">
                                          <p:stCondLst>
                                            <p:cond delay="1668"/>
                                          </p:stCondLst>
                                        </p:cTn>
                                        <p:tgtEl>
                                          <p:spTgt spid="1025"/>
                                        </p:tgtEl>
                                      </p:cBhvr>
                                      <p:to x="100000" y="100000"/>
                                    </p:animScale>
                                    <p:animScale>
                                      <p:cBhvr>
                                        <p:cTn id="19" dur="26">
                                          <p:stCondLst>
                                            <p:cond delay="1808"/>
                                          </p:stCondLst>
                                        </p:cTn>
                                        <p:tgtEl>
                                          <p:spTgt spid="1025"/>
                                        </p:tgtEl>
                                      </p:cBhvr>
                                      <p:to x="100000" y="95000"/>
                                    </p:animScale>
                                    <p:animScale>
                                      <p:cBhvr>
                                        <p:cTn id="20" dur="166" decel="50000">
                                          <p:stCondLst>
                                            <p:cond delay="1834"/>
                                          </p:stCondLst>
                                        </p:cTn>
                                        <p:tgtEl>
                                          <p:spTgt spid="10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wipe(down)">
                                      <p:cBhvr>
                                        <p:cTn id="25" dur="580">
                                          <p:stCondLst>
                                            <p:cond delay="0"/>
                                          </p:stCondLst>
                                        </p:cTn>
                                        <p:tgtEl>
                                          <p:spTgt spid="1028"/>
                                        </p:tgtEl>
                                      </p:cBhvr>
                                    </p:animEffect>
                                    <p:anim calcmode="lin" valueType="num">
                                      <p:cBhvr>
                                        <p:cTn id="26"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8"/>
                                        </p:tgtEl>
                                      </p:cBhvr>
                                      <p:to x="100000" y="60000"/>
                                    </p:animScale>
                                    <p:animScale>
                                      <p:cBhvr>
                                        <p:cTn id="32" dur="166" decel="50000">
                                          <p:stCondLst>
                                            <p:cond delay="676"/>
                                          </p:stCondLst>
                                        </p:cTn>
                                        <p:tgtEl>
                                          <p:spTgt spid="1028"/>
                                        </p:tgtEl>
                                      </p:cBhvr>
                                      <p:to x="100000" y="100000"/>
                                    </p:animScale>
                                    <p:animScale>
                                      <p:cBhvr>
                                        <p:cTn id="33" dur="26">
                                          <p:stCondLst>
                                            <p:cond delay="1312"/>
                                          </p:stCondLst>
                                        </p:cTn>
                                        <p:tgtEl>
                                          <p:spTgt spid="1028"/>
                                        </p:tgtEl>
                                      </p:cBhvr>
                                      <p:to x="100000" y="80000"/>
                                    </p:animScale>
                                    <p:animScale>
                                      <p:cBhvr>
                                        <p:cTn id="34" dur="166" decel="50000">
                                          <p:stCondLst>
                                            <p:cond delay="1338"/>
                                          </p:stCondLst>
                                        </p:cTn>
                                        <p:tgtEl>
                                          <p:spTgt spid="1028"/>
                                        </p:tgtEl>
                                      </p:cBhvr>
                                      <p:to x="100000" y="100000"/>
                                    </p:animScale>
                                    <p:animScale>
                                      <p:cBhvr>
                                        <p:cTn id="35" dur="26">
                                          <p:stCondLst>
                                            <p:cond delay="1642"/>
                                          </p:stCondLst>
                                        </p:cTn>
                                        <p:tgtEl>
                                          <p:spTgt spid="1028"/>
                                        </p:tgtEl>
                                      </p:cBhvr>
                                      <p:to x="100000" y="90000"/>
                                    </p:animScale>
                                    <p:animScale>
                                      <p:cBhvr>
                                        <p:cTn id="36" dur="166" decel="50000">
                                          <p:stCondLst>
                                            <p:cond delay="1668"/>
                                          </p:stCondLst>
                                        </p:cTn>
                                        <p:tgtEl>
                                          <p:spTgt spid="1028"/>
                                        </p:tgtEl>
                                      </p:cBhvr>
                                      <p:to x="100000" y="100000"/>
                                    </p:animScale>
                                    <p:animScale>
                                      <p:cBhvr>
                                        <p:cTn id="37" dur="26">
                                          <p:stCondLst>
                                            <p:cond delay="1808"/>
                                          </p:stCondLst>
                                        </p:cTn>
                                        <p:tgtEl>
                                          <p:spTgt spid="1028"/>
                                        </p:tgtEl>
                                      </p:cBhvr>
                                      <p:to x="100000" y="95000"/>
                                    </p:animScale>
                                    <p:animScale>
                                      <p:cBhvr>
                                        <p:cTn id="38"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332656"/>
            <a:ext cx="3275856" cy="6001643"/>
          </a:xfrm>
          <a:prstGeom prst="rect">
            <a:avLst/>
          </a:prstGeom>
          <a:solidFill>
            <a:schemeClr val="accent5">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Le </a:t>
            </a:r>
            <a:r>
              <a:rPr kumimoji="0" lang="fr-FR" sz="2400" b="1" i="0" u="none" strike="noStrike" cap="none" normalizeH="0" baseline="0" dirty="0">
                <a:ln>
                  <a:noFill/>
                </a:ln>
                <a:solidFill>
                  <a:srgbClr val="FFFF00"/>
                </a:solidFill>
                <a:effectLst/>
                <a:latin typeface="Calibri" pitchFamily="34" charset="0"/>
                <a:ea typeface="Calibri" pitchFamily="34" charset="0"/>
                <a:cs typeface="AGaramond-Bold" charset="0"/>
              </a:rPr>
              <a:t>risque chimique </a:t>
            </a: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est celui qu’engendre l’utilisation ou le contact avec un ou plusieurs produits chimiques.  Nous avons vu que ce risque peut prendre une forme progressive ou accidentelle.</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La première regroupe les atteintes lentes à la santé (irritation, cancer…), la seconde les effets soudains et rapides, (inflammabilité, explosivité…). </a:t>
            </a:r>
            <a:endParaRPr kumimoji="0" lang="fr-FR" sz="2400" b="0" i="0" u="none" strike="noStrike" cap="none" normalizeH="0" baseline="0" dirty="0">
              <a:ln>
                <a:noFill/>
              </a:ln>
              <a:solidFill>
                <a:srgbClr val="FFFF00"/>
              </a:solidFill>
              <a:effectLst/>
              <a:latin typeface="Arial" pitchFamily="34" charset="0"/>
              <a:cs typeface="Arial" pitchFamily="34" charset="0"/>
            </a:endParaRPr>
          </a:p>
        </p:txBody>
      </p:sp>
      <p:pic>
        <p:nvPicPr>
          <p:cNvPr id="5" name="Picture 6" descr="les gants protègent lopérateur contre les risques de coupure"/>
          <p:cNvPicPr>
            <a:picLocks noChangeAspect="1" noChangeArrowheads="1"/>
          </p:cNvPicPr>
          <p:nvPr/>
        </p:nvPicPr>
        <p:blipFill>
          <a:blip r:embed="rId2" cstate="print"/>
          <a:srcRect/>
          <a:stretch>
            <a:fillRect/>
          </a:stretch>
        </p:blipFill>
        <p:spPr bwMode="auto">
          <a:xfrm>
            <a:off x="3707904" y="404664"/>
            <a:ext cx="5081602" cy="59046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412776"/>
            <a:ext cx="3275856" cy="4154984"/>
          </a:xfrm>
          <a:prstGeom prst="rect">
            <a:avLst/>
          </a:prstGeom>
          <a:solidFill>
            <a:schemeClr val="accent4">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00"/>
                </a:solidFill>
                <a:effectLst/>
                <a:latin typeface="Calibri" pitchFamily="34" charset="0"/>
                <a:ea typeface="Calibri" pitchFamily="34" charset="0"/>
                <a:cs typeface="90Fru-Bold"/>
              </a:rPr>
              <a:t>Le danger chimique</a:t>
            </a:r>
            <a:endParaRPr kumimoji="0" lang="fr-FR" sz="24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FFFF00"/>
                </a:solidFill>
                <a:effectLst/>
                <a:latin typeface="Calibri" pitchFamily="34" charset="0"/>
                <a:ea typeface="Calibri" pitchFamily="34" charset="0"/>
                <a:cs typeface="AGaramond-Regular" charset="0"/>
              </a:rPr>
              <a:t>Depuis longtemps, le danger présenté par les agents chimiques est un paramètre qui a été beaucoup étudié. Il constitue l’un des objets de la toxicologie et le point d’appui essentiel des réglementations du risque chimique</a:t>
            </a:r>
            <a:r>
              <a:rPr kumimoji="0" lang="fr-FR" sz="1600" b="0" i="0" u="none" strike="noStrike" cap="none" normalizeH="0" baseline="0" dirty="0">
                <a:ln>
                  <a:noFill/>
                </a:ln>
                <a:solidFill>
                  <a:srgbClr val="FFFF00"/>
                </a:solidFill>
                <a:effectLst/>
                <a:latin typeface="Calibri" pitchFamily="34" charset="0"/>
                <a:ea typeface="Calibri" pitchFamily="34" charset="0"/>
                <a:cs typeface="AGaramond-Regular" charset="0"/>
              </a:rPr>
              <a:t>. </a:t>
            </a:r>
            <a:endParaRPr kumimoji="0" lang="fr-FR" sz="1600" b="0" i="0" u="none" strike="noStrike" cap="none" normalizeH="0" baseline="0" dirty="0">
              <a:ln>
                <a:noFill/>
              </a:ln>
              <a:solidFill>
                <a:srgbClr val="FFFF00"/>
              </a:solidFill>
              <a:effectLst/>
              <a:latin typeface="Arial" pitchFamily="34" charset="0"/>
              <a:cs typeface="Arial" pitchFamily="34" charset="0"/>
            </a:endParaRPr>
          </a:p>
        </p:txBody>
      </p:sp>
      <p:pic>
        <p:nvPicPr>
          <p:cNvPr id="2052" name="Picture 4" descr="Image associée"/>
          <p:cNvPicPr>
            <a:picLocks noChangeAspect="1" noChangeArrowheads="1"/>
          </p:cNvPicPr>
          <p:nvPr/>
        </p:nvPicPr>
        <p:blipFill>
          <a:blip r:embed="rId2" cstate="print"/>
          <a:srcRect/>
          <a:stretch>
            <a:fillRect/>
          </a:stretch>
        </p:blipFill>
        <p:spPr bwMode="auto">
          <a:xfrm>
            <a:off x="3347864" y="0"/>
            <a:ext cx="5796136"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down)">
                                      <p:cBhvr>
                                        <p:cTn id="7" dur="580">
                                          <p:stCondLst>
                                            <p:cond delay="0"/>
                                          </p:stCondLst>
                                        </p:cTn>
                                        <p:tgtEl>
                                          <p:spTgt spid="2049"/>
                                        </p:tgtEl>
                                      </p:cBhvr>
                                    </p:animEffect>
                                    <p:anim calcmode="lin" valueType="num">
                                      <p:cBhvr>
                                        <p:cTn id="8" dur="1822" tmFilter="0,0; 0.14,0.36; 0.43,0.73; 0.71,0.91; 1.0,1.0">
                                          <p:stCondLst>
                                            <p:cond delay="0"/>
                                          </p:stCondLst>
                                        </p:cTn>
                                        <p:tgtEl>
                                          <p:spTgt spid="20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9"/>
                                        </p:tgtEl>
                                      </p:cBhvr>
                                      <p:to x="100000" y="60000"/>
                                    </p:animScale>
                                    <p:animScale>
                                      <p:cBhvr>
                                        <p:cTn id="14" dur="166" decel="50000">
                                          <p:stCondLst>
                                            <p:cond delay="676"/>
                                          </p:stCondLst>
                                        </p:cTn>
                                        <p:tgtEl>
                                          <p:spTgt spid="2049"/>
                                        </p:tgtEl>
                                      </p:cBhvr>
                                      <p:to x="100000" y="100000"/>
                                    </p:animScale>
                                    <p:animScale>
                                      <p:cBhvr>
                                        <p:cTn id="15" dur="26">
                                          <p:stCondLst>
                                            <p:cond delay="1312"/>
                                          </p:stCondLst>
                                        </p:cTn>
                                        <p:tgtEl>
                                          <p:spTgt spid="2049"/>
                                        </p:tgtEl>
                                      </p:cBhvr>
                                      <p:to x="100000" y="80000"/>
                                    </p:animScale>
                                    <p:animScale>
                                      <p:cBhvr>
                                        <p:cTn id="16" dur="166" decel="50000">
                                          <p:stCondLst>
                                            <p:cond delay="1338"/>
                                          </p:stCondLst>
                                        </p:cTn>
                                        <p:tgtEl>
                                          <p:spTgt spid="2049"/>
                                        </p:tgtEl>
                                      </p:cBhvr>
                                      <p:to x="100000" y="100000"/>
                                    </p:animScale>
                                    <p:animScale>
                                      <p:cBhvr>
                                        <p:cTn id="17" dur="26">
                                          <p:stCondLst>
                                            <p:cond delay="1642"/>
                                          </p:stCondLst>
                                        </p:cTn>
                                        <p:tgtEl>
                                          <p:spTgt spid="2049"/>
                                        </p:tgtEl>
                                      </p:cBhvr>
                                      <p:to x="100000" y="90000"/>
                                    </p:animScale>
                                    <p:animScale>
                                      <p:cBhvr>
                                        <p:cTn id="18" dur="166" decel="50000">
                                          <p:stCondLst>
                                            <p:cond delay="1668"/>
                                          </p:stCondLst>
                                        </p:cTn>
                                        <p:tgtEl>
                                          <p:spTgt spid="2049"/>
                                        </p:tgtEl>
                                      </p:cBhvr>
                                      <p:to x="100000" y="100000"/>
                                    </p:animScale>
                                    <p:animScale>
                                      <p:cBhvr>
                                        <p:cTn id="19" dur="26">
                                          <p:stCondLst>
                                            <p:cond delay="1808"/>
                                          </p:stCondLst>
                                        </p:cTn>
                                        <p:tgtEl>
                                          <p:spTgt spid="2049"/>
                                        </p:tgtEl>
                                      </p:cBhvr>
                                      <p:to x="100000" y="95000"/>
                                    </p:animScale>
                                    <p:animScale>
                                      <p:cBhvr>
                                        <p:cTn id="20" dur="166" decel="50000">
                                          <p:stCondLst>
                                            <p:cond delay="1834"/>
                                          </p:stCondLst>
                                        </p:cTn>
                                        <p:tgtEl>
                                          <p:spTgt spid="20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wipe(down)">
                                      <p:cBhvr>
                                        <p:cTn id="25" dur="580">
                                          <p:stCondLst>
                                            <p:cond delay="0"/>
                                          </p:stCondLst>
                                        </p:cTn>
                                        <p:tgtEl>
                                          <p:spTgt spid="2052"/>
                                        </p:tgtEl>
                                      </p:cBhvr>
                                    </p:animEffect>
                                    <p:anim calcmode="lin" valueType="num">
                                      <p:cBhvr>
                                        <p:cTn id="26"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2"/>
                                        </p:tgtEl>
                                      </p:cBhvr>
                                      <p:to x="100000" y="60000"/>
                                    </p:animScale>
                                    <p:animScale>
                                      <p:cBhvr>
                                        <p:cTn id="32" dur="166" decel="50000">
                                          <p:stCondLst>
                                            <p:cond delay="676"/>
                                          </p:stCondLst>
                                        </p:cTn>
                                        <p:tgtEl>
                                          <p:spTgt spid="2052"/>
                                        </p:tgtEl>
                                      </p:cBhvr>
                                      <p:to x="100000" y="100000"/>
                                    </p:animScale>
                                    <p:animScale>
                                      <p:cBhvr>
                                        <p:cTn id="33" dur="26">
                                          <p:stCondLst>
                                            <p:cond delay="1312"/>
                                          </p:stCondLst>
                                        </p:cTn>
                                        <p:tgtEl>
                                          <p:spTgt spid="2052"/>
                                        </p:tgtEl>
                                      </p:cBhvr>
                                      <p:to x="100000" y="80000"/>
                                    </p:animScale>
                                    <p:animScale>
                                      <p:cBhvr>
                                        <p:cTn id="34" dur="166" decel="50000">
                                          <p:stCondLst>
                                            <p:cond delay="1338"/>
                                          </p:stCondLst>
                                        </p:cTn>
                                        <p:tgtEl>
                                          <p:spTgt spid="2052"/>
                                        </p:tgtEl>
                                      </p:cBhvr>
                                      <p:to x="100000" y="100000"/>
                                    </p:animScale>
                                    <p:animScale>
                                      <p:cBhvr>
                                        <p:cTn id="35" dur="26">
                                          <p:stCondLst>
                                            <p:cond delay="1642"/>
                                          </p:stCondLst>
                                        </p:cTn>
                                        <p:tgtEl>
                                          <p:spTgt spid="2052"/>
                                        </p:tgtEl>
                                      </p:cBhvr>
                                      <p:to x="100000" y="90000"/>
                                    </p:animScale>
                                    <p:animScale>
                                      <p:cBhvr>
                                        <p:cTn id="36" dur="166" decel="50000">
                                          <p:stCondLst>
                                            <p:cond delay="1668"/>
                                          </p:stCondLst>
                                        </p:cTn>
                                        <p:tgtEl>
                                          <p:spTgt spid="2052"/>
                                        </p:tgtEl>
                                      </p:cBhvr>
                                      <p:to x="100000" y="100000"/>
                                    </p:animScale>
                                    <p:animScale>
                                      <p:cBhvr>
                                        <p:cTn id="37" dur="26">
                                          <p:stCondLst>
                                            <p:cond delay="1808"/>
                                          </p:stCondLst>
                                        </p:cTn>
                                        <p:tgtEl>
                                          <p:spTgt spid="2052"/>
                                        </p:tgtEl>
                                      </p:cBhvr>
                                      <p:to x="100000" y="95000"/>
                                    </p:animScale>
                                    <p:animScale>
                                      <p:cBhvr>
                                        <p:cTn id="38"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1340768"/>
            <a:ext cx="3203848" cy="4401205"/>
          </a:xfrm>
          <a:prstGeom prst="rect">
            <a:avLst/>
          </a:prstGeom>
          <a:solidFill>
            <a:schemeClr val="accent1">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FFFF00"/>
                </a:solidFill>
                <a:effectLst/>
                <a:latin typeface="Calibri" pitchFamily="34" charset="0"/>
                <a:ea typeface="Calibri" pitchFamily="34" charset="0"/>
                <a:cs typeface="90Fru-Bold" charset="0"/>
              </a:rPr>
              <a:t>L’étiquetage</a:t>
            </a:r>
            <a:endParaRPr kumimoji="0" lang="fr-FR" sz="20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L’</a:t>
            </a:r>
            <a:r>
              <a:rPr kumimoji="0" lang="fr-FR" sz="2000" b="0" i="0" u="none" strike="noStrike" cap="none" normalizeH="0" baseline="0" dirty="0">
                <a:ln>
                  <a:noFill/>
                </a:ln>
                <a:solidFill>
                  <a:srgbClr val="FFFF00"/>
                </a:solidFill>
                <a:effectLst/>
                <a:latin typeface="Calibri" pitchFamily="34" charset="0"/>
                <a:ea typeface="Calibri" pitchFamily="34" charset="0"/>
                <a:cs typeface="AGaramond-Bold"/>
              </a:rPr>
              <a:t>étiquette </a:t>
            </a: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réglementaire1 contient obligatoirement les phrases de risque, du moins lorsque le produit est </a:t>
            </a:r>
            <a:r>
              <a:rPr kumimoji="0" lang="fr-FR" sz="2000" b="0" i="0" u="none" strike="noStrike" cap="none" normalizeH="0" baseline="0" dirty="0" err="1">
                <a:ln>
                  <a:noFill/>
                </a:ln>
                <a:solidFill>
                  <a:srgbClr val="FFFF00"/>
                </a:solidFill>
                <a:effectLst/>
                <a:latin typeface="Calibri" pitchFamily="34" charset="0"/>
                <a:ea typeface="Calibri" pitchFamily="34" charset="0"/>
                <a:cs typeface="AGaramond-Regular" charset="0"/>
              </a:rPr>
              <a:t>étiquetable</a:t>
            </a:r>
            <a:r>
              <a:rPr kumimoji="0" lang="fr-FR" sz="2000" b="0" i="0" u="none" strike="noStrike" cap="none" normalizeH="0" baseline="0" dirty="0">
                <a:ln>
                  <a:noFill/>
                </a:ln>
                <a:solidFill>
                  <a:srgbClr val="FFFF00"/>
                </a:solidFill>
                <a:effectLst/>
                <a:latin typeface="Calibri" pitchFamily="34" charset="0"/>
                <a:ea typeface="Calibri" pitchFamily="34" charset="0"/>
                <a:cs typeface="AGaramond-Regular" charset="0"/>
              </a:rPr>
              <a:t>. Un agent chimique peut présenter plusieurs dangers et son étiquette doit indiquer toutes les phrases de risque correspondantes. Mais elle fournit d’autres informations, comme le résume le schéma suivant.</a:t>
            </a:r>
            <a:endParaRPr kumimoji="0" lang="fr-FR" sz="2000" b="0" i="0" u="none" strike="noStrike" cap="none" normalizeH="0" baseline="0" dirty="0">
              <a:ln>
                <a:noFill/>
              </a:ln>
              <a:solidFill>
                <a:srgbClr val="FFFF00"/>
              </a:solidFill>
              <a:effectLst/>
              <a:latin typeface="Arial" pitchFamily="34" charset="0"/>
              <a:cs typeface="Arial" pitchFamily="34" charset="0"/>
            </a:endParaRPr>
          </a:p>
        </p:txBody>
      </p:sp>
      <p:pic>
        <p:nvPicPr>
          <p:cNvPr id="5" name="Picture 6" descr="Image associée"/>
          <p:cNvPicPr>
            <a:picLocks noChangeAspect="1" noChangeArrowheads="1"/>
          </p:cNvPicPr>
          <p:nvPr/>
        </p:nvPicPr>
        <p:blipFill>
          <a:blip r:embed="rId2" cstate="print"/>
          <a:srcRect/>
          <a:stretch>
            <a:fillRect/>
          </a:stretch>
        </p:blipFill>
        <p:spPr bwMode="auto">
          <a:xfrm>
            <a:off x="3771129" y="0"/>
            <a:ext cx="5372871"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 associée"/>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3488</TotalTime>
  <Words>1446</Words>
  <Application>Microsoft Office PowerPoint</Application>
  <PresentationFormat>Affichage à l'écran (4:3)</PresentationFormat>
  <Paragraphs>118</Paragraphs>
  <Slides>23</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Algerian</vt:lpstr>
      <vt:lpstr>Apple Garamond</vt:lpstr>
      <vt:lpstr>Arial</vt:lpstr>
      <vt:lpstr>Calibri</vt:lpstr>
      <vt:lpstr>Constantia</vt:lpstr>
      <vt:lpstr>Verdana</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Flames</dc:title>
  <dc:creator>www.powerpointstyles.com</dc:creator>
  <dc:description>Image credit to FreeDigitalPhotos.net</dc:description>
  <cp:lastModifiedBy>miloud</cp:lastModifiedBy>
  <cp:revision>184</cp:revision>
  <dcterms:created xsi:type="dcterms:W3CDTF">2009-03-23T15:23:24Z</dcterms:created>
  <dcterms:modified xsi:type="dcterms:W3CDTF">2026-04-19T14:10:21Z</dcterms:modified>
</cp:coreProperties>
</file>