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9"/>
  </p:notesMasterIdLst>
  <p:sldIdLst>
    <p:sldId id="256" r:id="rId2"/>
    <p:sldId id="342" r:id="rId3"/>
    <p:sldId id="346" r:id="rId4"/>
    <p:sldId id="347" r:id="rId5"/>
    <p:sldId id="348" r:id="rId6"/>
    <p:sldId id="349" r:id="rId7"/>
    <p:sldId id="350" r:id="rId8"/>
    <p:sldId id="351" r:id="rId9"/>
    <p:sldId id="352" r:id="rId10"/>
    <p:sldId id="353" r:id="rId11"/>
    <p:sldId id="356" r:id="rId12"/>
    <p:sldId id="354" r:id="rId13"/>
    <p:sldId id="357" r:id="rId14"/>
    <p:sldId id="359" r:id="rId15"/>
    <p:sldId id="355" r:id="rId16"/>
    <p:sldId id="429" r:id="rId17"/>
    <p:sldId id="335" r:id="rId18"/>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DD330"/>
    <a:srgbClr val="00CC00"/>
    <a:srgbClr val="0C7CD2"/>
    <a:srgbClr val="1F7EE7"/>
    <a:srgbClr val="AE1517"/>
    <a:srgbClr val="CC0000"/>
    <a:srgbClr val="758C3A"/>
    <a:srgbClr val="A3B6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69" autoAdjust="0"/>
    <p:restoredTop sz="94660"/>
  </p:normalViewPr>
  <p:slideViewPr>
    <p:cSldViewPr>
      <p:cViewPr varScale="1">
        <p:scale>
          <a:sx n="49" d="100"/>
          <a:sy n="49" d="100"/>
        </p:scale>
        <p:origin x="422"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1986" y="-11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loud" userId="746845292902c628" providerId="LiveId" clId="{74346723-BB04-4B68-B8ED-8E056F90C951}"/>
    <pc:docChg chg="undo custSel addSld delSld modSld sldOrd">
      <pc:chgData name="miloud" userId="746845292902c628" providerId="LiveId" clId="{74346723-BB04-4B68-B8ED-8E056F90C951}" dt="2026-05-03T10:50:30.046" v="10"/>
      <pc:docMkLst>
        <pc:docMk/>
      </pc:docMkLst>
      <pc:sldChg chg="modSp add del ord">
        <pc:chgData name="miloud" userId="746845292902c628" providerId="LiveId" clId="{74346723-BB04-4B68-B8ED-8E056F90C951}" dt="2026-05-03T10:50:30.046" v="10"/>
        <pc:sldMkLst>
          <pc:docMk/>
          <pc:sldMk cId="0" sldId="256"/>
        </pc:sldMkLst>
        <pc:spChg chg="mod">
          <ac:chgData name="miloud" userId="746845292902c628" providerId="LiveId" clId="{74346723-BB04-4B68-B8ED-8E056F90C951}" dt="2026-04-19T14:21:44.970" v="2" actId="20577"/>
          <ac:spMkLst>
            <pc:docMk/>
            <pc:sldMk cId="0" sldId="256"/>
            <ac:spMk id="9" creationId="{325325B0-A5BE-4062-9FEE-2F0AEA6A6E9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fr-FR"/>
          </a:p>
        </p:txBody>
      </p:sp>
      <p:sp>
        <p:nvSpPr>
          <p:cNvPr id="153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fr-FR"/>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53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fr-FR"/>
          </a:p>
        </p:txBody>
      </p:sp>
      <p:sp>
        <p:nvSpPr>
          <p:cNvPr id="153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C914A11-0E19-4DFF-9245-EB3BB8F1FC5C}" type="slidenum">
              <a:rPr lang="fr-FR"/>
              <a:pPr/>
              <a:t>‹N°›</a:t>
            </a:fld>
            <a:endParaRPr lang="fr-FR"/>
          </a:p>
        </p:txBody>
      </p:sp>
    </p:spTree>
    <p:extLst>
      <p:ext uri="{BB962C8B-B14F-4D97-AF65-F5344CB8AC3E}">
        <p14:creationId xmlns:p14="http://schemas.microsoft.com/office/powerpoint/2010/main" val="194326223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43B2A2-FD21-4D0F-85DB-FD9561379C8F}" type="slidenum">
              <a:rPr lang="fr-FR"/>
              <a:pPr/>
              <a:t>1</a:t>
            </a:fld>
            <a:endParaRPr lang="fr-F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43B2A2-FD21-4D0F-85DB-FD9561379C8F}" type="slidenum">
              <a:rPr lang="fr-FR"/>
              <a:pPr/>
              <a:t>2</a:t>
            </a:fld>
            <a:endParaRPr lang="fr-FR" dirty="0"/>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7CB97365-EBCA-4027-87D5-99FC1D4DF0BB}" type="datetimeFigureOut">
              <a:rPr lang="en-US" smtClean="0"/>
              <a:pPr/>
              <a:t>5/3/2026</a:t>
            </a:fld>
            <a:endParaRPr lang="en-US"/>
          </a:p>
        </p:txBody>
      </p:sp>
      <p:sp>
        <p:nvSpPr>
          <p:cNvPr id="19" name="Espace réservé du pied de page 18"/>
          <p:cNvSpPr>
            <a:spLocks noGrp="1"/>
          </p:cNvSpPr>
          <p:nvPr>
            <p:ph type="ftr" sz="quarter" idx="11"/>
          </p:nvPr>
        </p:nvSpPr>
        <p:spPr/>
        <p:txBody>
          <a:bodyPr/>
          <a:lstStyle/>
          <a:p>
            <a:endParaRPr kumimoji="0" lang="en-US"/>
          </a:p>
        </p:txBody>
      </p:sp>
      <p:sp>
        <p:nvSpPr>
          <p:cNvPr id="27" name="Espace réservé du numéro de diapositive 26"/>
          <p:cNvSpPr>
            <a:spLocks noGrp="1"/>
          </p:cNvSpPr>
          <p:nvPr>
            <p:ph type="sldNum" sz="quarter" idx="12"/>
          </p:nvPr>
        </p:nvSpPr>
        <p:spPr/>
        <p:txBody>
          <a:bodyPr/>
          <a:lstStyle/>
          <a:p>
            <a:fld id="{69E29E33-B620-47F9-BB04-8846C2A5AFCC}" type="slidenum">
              <a:rPr kumimoji="0" lang="en-US" smtClean="0"/>
              <a:pPr/>
              <a:t>‹N°›</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7CB97365-EBCA-4027-87D5-99FC1D4DF0BB}" type="datetimeFigureOut">
              <a:rPr lang="en-US" smtClean="0"/>
              <a:pPr/>
              <a:t>5/3/2026</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69E29E33-B620-47F9-BB04-8846C2A5AFCC}" type="slidenum">
              <a:rPr kumimoji="0" lang="en-US" smtClean="0"/>
              <a:pPr/>
              <a:t>‹N°›</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7CB97365-EBCA-4027-87D5-99FC1D4DF0BB}" type="datetimeFigureOut">
              <a:rPr lang="en-US" smtClean="0"/>
              <a:pPr/>
              <a:t>5/3/2026</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69E29E33-B620-47F9-BB04-8846C2A5AFCC}" type="slidenum">
              <a:rPr kumimoji="0" lang="en-US" smtClean="0"/>
              <a:pPr/>
              <a:t>‹N°›</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7CB97365-EBCA-4027-87D5-99FC1D4DF0BB}" type="datetimeFigureOut">
              <a:rPr lang="en-US" smtClean="0"/>
              <a:pPr/>
              <a:t>5/3/2026</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69E29E33-B620-47F9-BB04-8846C2A5AFCC}" type="slidenum">
              <a:rPr kumimoji="0" lang="en-US" smtClean="0"/>
              <a:pPr/>
              <a:t>‹N°›</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7CB97365-EBCA-4027-87D5-99FC1D4DF0BB}" type="datetimeFigureOut">
              <a:rPr lang="en-US" smtClean="0"/>
              <a:pPr/>
              <a:t>5/3/2026</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69E29E33-B620-47F9-BB04-8846C2A5AFCC}" type="slidenum">
              <a:rPr kumimoji="0" lang="en-US" smtClean="0"/>
              <a:pPr/>
              <a:t>‹N°›</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7CB97365-EBCA-4027-87D5-99FC1D4DF0BB}" type="datetimeFigureOut">
              <a:rPr lang="en-US" smtClean="0"/>
              <a:pPr/>
              <a:t>5/3/2026</a:t>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p:txBody>
          <a:bodyPr/>
          <a:lstStyle/>
          <a:p>
            <a:fld id="{69E29E33-B620-47F9-BB04-8846C2A5AFCC}" type="slidenum">
              <a:rPr kumimoji="0" lang="en-US" smtClean="0"/>
              <a:pPr/>
              <a:t>‹N°›</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7CB97365-EBCA-4027-87D5-99FC1D4DF0BB}" type="datetimeFigureOut">
              <a:rPr lang="en-US" smtClean="0"/>
              <a:pPr/>
              <a:t>5/3/2026</a:t>
            </a:fld>
            <a:endParaRPr lang="en-US"/>
          </a:p>
        </p:txBody>
      </p:sp>
      <p:sp>
        <p:nvSpPr>
          <p:cNvPr id="8" name="Espace réservé du pied de page 7"/>
          <p:cNvSpPr>
            <a:spLocks noGrp="1"/>
          </p:cNvSpPr>
          <p:nvPr>
            <p:ph type="ftr" sz="quarter" idx="11"/>
          </p:nvPr>
        </p:nvSpPr>
        <p:spPr/>
        <p:txBody>
          <a:bodyPr/>
          <a:lstStyle/>
          <a:p>
            <a:endParaRPr kumimoji="0" lang="en-US"/>
          </a:p>
        </p:txBody>
      </p:sp>
      <p:sp>
        <p:nvSpPr>
          <p:cNvPr id="9" name="Espace réservé du numéro de diapositive 8"/>
          <p:cNvSpPr>
            <a:spLocks noGrp="1"/>
          </p:cNvSpPr>
          <p:nvPr>
            <p:ph type="sldNum" sz="quarter" idx="12"/>
          </p:nvPr>
        </p:nvSpPr>
        <p:spPr/>
        <p:txBody>
          <a:bodyPr/>
          <a:lstStyle/>
          <a:p>
            <a:fld id="{69E29E33-B620-47F9-BB04-8846C2A5AFCC}" type="slidenum">
              <a:rPr kumimoji="0" lang="en-US" smtClean="0"/>
              <a:pPr/>
              <a:t>‹N°›</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7CB97365-EBCA-4027-87D5-99FC1D4DF0BB}" type="datetimeFigureOut">
              <a:rPr lang="en-US" smtClean="0"/>
              <a:pPr/>
              <a:t>5/3/2026</a:t>
            </a:fld>
            <a:endParaRPr lang="en-US"/>
          </a:p>
        </p:txBody>
      </p:sp>
      <p:sp>
        <p:nvSpPr>
          <p:cNvPr id="4" name="Espace réservé du pied de page 3"/>
          <p:cNvSpPr>
            <a:spLocks noGrp="1"/>
          </p:cNvSpPr>
          <p:nvPr>
            <p:ph type="ftr" sz="quarter" idx="11"/>
          </p:nvPr>
        </p:nvSpPr>
        <p:spPr/>
        <p:txBody>
          <a:bodyPr/>
          <a:lstStyle/>
          <a:p>
            <a:endParaRPr kumimoji="0" lang="en-US"/>
          </a:p>
        </p:txBody>
      </p:sp>
      <p:sp>
        <p:nvSpPr>
          <p:cNvPr id="5" name="Espace réservé du numéro de diapositive 4"/>
          <p:cNvSpPr>
            <a:spLocks noGrp="1"/>
          </p:cNvSpPr>
          <p:nvPr>
            <p:ph type="sldNum" sz="quarter" idx="12"/>
          </p:nvPr>
        </p:nvSpPr>
        <p:spPr/>
        <p:txBody>
          <a:bodyPr/>
          <a:lstStyle/>
          <a:p>
            <a:fld id="{69E29E33-B620-47F9-BB04-8846C2A5AFCC}" type="slidenum">
              <a:rPr kumimoji="0" lang="en-US" smtClean="0"/>
              <a:pPr/>
              <a:t>‹N°›</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CB97365-EBCA-4027-87D5-99FC1D4DF0BB}" type="datetimeFigureOut">
              <a:rPr lang="en-US" smtClean="0"/>
              <a:pPr/>
              <a:t>5/3/2026</a:t>
            </a:fld>
            <a:endParaRPr lang="en-US"/>
          </a:p>
        </p:txBody>
      </p:sp>
      <p:sp>
        <p:nvSpPr>
          <p:cNvPr id="3" name="Espace réservé du pied de page 2"/>
          <p:cNvSpPr>
            <a:spLocks noGrp="1"/>
          </p:cNvSpPr>
          <p:nvPr>
            <p:ph type="ftr" sz="quarter" idx="11"/>
          </p:nvPr>
        </p:nvSpPr>
        <p:spPr/>
        <p:txBody>
          <a:bodyPr/>
          <a:lstStyle/>
          <a:p>
            <a:endParaRPr kumimoji="0" lang="en-US"/>
          </a:p>
        </p:txBody>
      </p:sp>
      <p:sp>
        <p:nvSpPr>
          <p:cNvPr id="4" name="Espace réservé du numéro de diapositive 3"/>
          <p:cNvSpPr>
            <a:spLocks noGrp="1"/>
          </p:cNvSpPr>
          <p:nvPr>
            <p:ph type="sldNum" sz="quarter" idx="12"/>
          </p:nvPr>
        </p:nvSpPr>
        <p:spPr/>
        <p:txBody>
          <a:bodyPr/>
          <a:lstStyle/>
          <a:p>
            <a:fld id="{69E29E33-B620-47F9-BB04-8846C2A5AFCC}" type="slidenum">
              <a:rPr kumimoji="0" lang="en-US" smtClean="0"/>
              <a:pPr/>
              <a:t>‹N°›</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7CB97365-EBCA-4027-87D5-99FC1D4DF0BB}" type="datetimeFigureOut">
              <a:rPr lang="en-US" smtClean="0"/>
              <a:pPr/>
              <a:t>5/3/2026</a:t>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p:txBody>
          <a:bodyPr/>
          <a:lstStyle/>
          <a:p>
            <a:fld id="{69E29E33-B620-47F9-BB04-8846C2A5AFCC}" type="slidenum">
              <a:rPr kumimoji="0" lang="en-US" smtClean="0"/>
              <a:pPr/>
              <a:t>‹N°›</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7CB97365-EBCA-4027-87D5-99FC1D4DF0BB}" type="datetimeFigureOut">
              <a:rPr lang="en-US" smtClean="0"/>
              <a:pPr/>
              <a:t>5/3/2026</a:t>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a:xfrm>
            <a:off x="8077200" y="6356350"/>
            <a:ext cx="609600" cy="365125"/>
          </a:xfrm>
        </p:spPr>
        <p:txBody>
          <a:bodyPr/>
          <a:lstStyle/>
          <a:p>
            <a:fld id="{69E29E33-B620-47F9-BB04-8846C2A5AFCC}" type="slidenum">
              <a:rPr kumimoji="0" lang="en-US" smtClean="0"/>
              <a:pPr/>
              <a:t>‹N°›</a:t>
            </a:fld>
            <a:endParaRPr kumimoji="0" lang="en-US"/>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CB97365-EBCA-4027-87D5-99FC1D4DF0BB}" type="datetimeFigureOut">
              <a:rPr lang="en-US" smtClean="0"/>
              <a:pPr/>
              <a:t>5/3/2026</a:t>
            </a:fld>
            <a:endParaRPr lang="en-US">
              <a:solidFill>
                <a:schemeClr val="tx1">
                  <a:shade val="50000"/>
                </a:schemeClr>
              </a:solidFill>
            </a:endParaRP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kumimoji="0" lang="en-US">
              <a:solidFill>
                <a:schemeClr val="tx1">
                  <a:shade val="50000"/>
                </a:schemeClr>
              </a:solidFill>
            </a:endParaRP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9E29E33-B620-47F9-BB04-8846C2A5AFCC}" type="slidenum">
              <a:rPr kumimoji="0" lang="en-US" smtClean="0"/>
              <a:pPr/>
              <a:t>‹N°›</a:t>
            </a:fld>
            <a:endParaRPr kumimoji="0" lang="en-US" dirty="0">
              <a:solidFill>
                <a:schemeClr val="tx1">
                  <a:shade val="50000"/>
                </a:schemeClr>
              </a:solidFill>
            </a:endParaRP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pic>
        <p:nvPicPr>
          <p:cNvPr id="14" name="Picture 21" descr="gd gdf gerte"/>
          <p:cNvPicPr>
            <a:picLocks noChangeAspect="1" noChangeArrowheads="1"/>
          </p:cNvPicPr>
          <p:nvPr/>
        </p:nvPicPr>
        <p:blipFill>
          <a:blip r:embed="rId13" cstate="print"/>
          <a:srcRect/>
          <a:stretch>
            <a:fillRect/>
          </a:stretch>
        </p:blipFill>
        <p:spPr bwMode="auto">
          <a:xfrm>
            <a:off x="0" y="0"/>
            <a:ext cx="9144000" cy="6858000"/>
          </a:xfrm>
          <a:prstGeom prst="rect">
            <a:avLst/>
          </a:prstGeom>
          <a:noFill/>
        </p:spPr>
      </p:pic>
      <p:sp>
        <p:nvSpPr>
          <p:cNvPr id="15" name="Text Box 8"/>
          <p:cNvSpPr txBox="1">
            <a:spLocks noChangeArrowheads="1"/>
          </p:cNvSpPr>
          <p:nvPr/>
        </p:nvSpPr>
        <p:spPr bwMode="auto">
          <a:xfrm>
            <a:off x="7962900" y="6375400"/>
            <a:ext cx="1073150" cy="366713"/>
          </a:xfrm>
          <a:prstGeom prst="rect">
            <a:avLst/>
          </a:prstGeom>
          <a:noFill/>
          <a:ln w="9525">
            <a:noFill/>
            <a:miter lim="800000"/>
            <a:headEnd/>
            <a:tailEnd/>
          </a:ln>
          <a:effectLst/>
        </p:spPr>
        <p:txBody>
          <a:bodyPr wrap="none">
            <a:spAutoFit/>
          </a:bodyPr>
          <a:lstStyle/>
          <a:p>
            <a:r>
              <a:rPr lang="fr-FR" b="1">
                <a:solidFill>
                  <a:schemeClr val="bg1"/>
                </a:solidFill>
              </a:rPr>
              <a:t>Page </a:t>
            </a:r>
            <a:fld id="{F6656A9C-CB45-4941-8797-832509DB3AB6}" type="slidenum">
              <a:rPr lang="fr-FR" b="1">
                <a:solidFill>
                  <a:schemeClr val="bg1"/>
                </a:solidFill>
              </a:rPr>
              <a:pPr/>
              <a:t>‹N°›</a:t>
            </a:fld>
            <a:endParaRPr lang="fr-FR" b="1">
              <a:solidFill>
                <a:schemeClr val="bg1"/>
              </a:solidFill>
            </a:endParaRP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ilocis.org/fr/documents/ilo030.ht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64" name="Picture 16" descr="bhfg fdgfdgdfg"/>
          <p:cNvPicPr>
            <a:picLocks noChangeAspect="1" noChangeArrowheads="1"/>
          </p:cNvPicPr>
          <p:nvPr/>
        </p:nvPicPr>
        <p:blipFill>
          <a:blip r:embed="rId3" cstate="print"/>
          <a:srcRect/>
          <a:stretch>
            <a:fillRect/>
          </a:stretch>
        </p:blipFill>
        <p:spPr bwMode="auto">
          <a:xfrm>
            <a:off x="-457201" y="-342900"/>
            <a:ext cx="10058401" cy="7543800"/>
          </a:xfrm>
          <a:prstGeom prst="rect">
            <a:avLst/>
          </a:prstGeom>
          <a:noFill/>
        </p:spPr>
      </p:pic>
      <p:sp>
        <p:nvSpPr>
          <p:cNvPr id="2054" name="Text Box 6"/>
          <p:cNvSpPr txBox="1">
            <a:spLocks noChangeArrowheads="1"/>
          </p:cNvSpPr>
          <p:nvPr/>
        </p:nvSpPr>
        <p:spPr bwMode="auto">
          <a:xfrm>
            <a:off x="544202" y="692696"/>
            <a:ext cx="8222123" cy="1200329"/>
          </a:xfrm>
          <a:prstGeom prst="rect">
            <a:avLst/>
          </a:prstGeom>
          <a:noFill/>
          <a:ln w="9525">
            <a:noFill/>
            <a:miter lim="800000"/>
            <a:headEnd/>
            <a:tailEnd/>
          </a:ln>
          <a:effectLst/>
        </p:spPr>
        <p:txBody>
          <a:bodyPr wrap="none">
            <a:spAutoFit/>
          </a:bodyPr>
          <a:lstStyle/>
          <a:p>
            <a:pPr algn="ctr"/>
            <a:r>
              <a:rPr lang="fr-FR" sz="2400" b="1" i="1" dirty="0">
                <a:solidFill>
                  <a:schemeClr val="bg1"/>
                </a:solidFill>
                <a:latin typeface="Verdana" pitchFamily="34" charset="0"/>
              </a:rPr>
              <a:t>Module : Hygiène , Sécurité et Environnement </a:t>
            </a:r>
          </a:p>
          <a:p>
            <a:pPr algn="ctr"/>
            <a:r>
              <a:rPr lang="fr-FR" sz="2400" b="1" i="1" dirty="0">
                <a:solidFill>
                  <a:schemeClr val="bg1"/>
                </a:solidFill>
                <a:latin typeface="Verdana" pitchFamily="34" charset="0"/>
              </a:rPr>
              <a:t>des installations industrielles </a:t>
            </a:r>
          </a:p>
          <a:p>
            <a:pPr algn="ctr"/>
            <a:endParaRPr lang="fr-FR" sz="2400" i="1" dirty="0">
              <a:solidFill>
                <a:schemeClr val="bg1"/>
              </a:solidFill>
            </a:endParaRPr>
          </a:p>
        </p:txBody>
      </p:sp>
      <p:sp>
        <p:nvSpPr>
          <p:cNvPr id="6" name="Rectangle 5"/>
          <p:cNvSpPr/>
          <p:nvPr/>
        </p:nvSpPr>
        <p:spPr>
          <a:xfrm>
            <a:off x="6372200" y="3140968"/>
            <a:ext cx="1813317" cy="369332"/>
          </a:xfrm>
          <a:prstGeom prst="rect">
            <a:avLst/>
          </a:prstGeom>
        </p:spPr>
        <p:txBody>
          <a:bodyPr wrap="none">
            <a:spAutoFit/>
          </a:bodyPr>
          <a:lstStyle/>
          <a:p>
            <a:r>
              <a:rPr lang="fr-FR" b="1" dirty="0">
                <a:solidFill>
                  <a:schemeClr val="bg1"/>
                </a:solidFill>
              </a:rPr>
              <a:t>Albert Einstein</a:t>
            </a:r>
          </a:p>
        </p:txBody>
      </p:sp>
      <p:sp>
        <p:nvSpPr>
          <p:cNvPr id="7" name="Rectangle 6"/>
          <p:cNvSpPr/>
          <p:nvPr/>
        </p:nvSpPr>
        <p:spPr>
          <a:xfrm>
            <a:off x="1907704" y="548680"/>
            <a:ext cx="5742892" cy="954107"/>
          </a:xfrm>
          <a:prstGeom prst="rect">
            <a:avLst/>
          </a:prstGeom>
        </p:spPr>
        <p:txBody>
          <a:bodyPr wrap="square">
            <a:spAutoFit/>
          </a:bodyPr>
          <a:lstStyle/>
          <a:p>
            <a:pPr algn="ctr"/>
            <a:r>
              <a:rPr lang="fr-FR" sz="2800" dirty="0">
                <a:latin typeface="Algerian" panose="04020705040A02060702" pitchFamily="82" charset="0"/>
              </a:rPr>
              <a:t>Cours Hygiène, Sécurité </a:t>
            </a:r>
          </a:p>
          <a:p>
            <a:pPr algn="ctr"/>
            <a:r>
              <a:rPr lang="fr-FR" sz="2800" dirty="0">
                <a:latin typeface="Algerian" panose="04020705040A02060702" pitchFamily="82" charset="0"/>
              </a:rPr>
              <a:t>et Environnement</a:t>
            </a:r>
          </a:p>
        </p:txBody>
      </p:sp>
      <p:sp>
        <p:nvSpPr>
          <p:cNvPr id="8" name="Rectangle 7">
            <a:extLst>
              <a:ext uri="{FF2B5EF4-FFF2-40B4-BE49-F238E27FC236}">
                <a16:creationId xmlns:a16="http://schemas.microsoft.com/office/drawing/2014/main" id="{7400DF34-2EE5-4A96-A5FC-9D7222D06E12}"/>
              </a:ext>
            </a:extLst>
          </p:cNvPr>
          <p:cNvSpPr/>
          <p:nvPr/>
        </p:nvSpPr>
        <p:spPr>
          <a:xfrm>
            <a:off x="5796136" y="5837202"/>
            <a:ext cx="3456384" cy="400110"/>
          </a:xfrm>
          <a:prstGeom prst="rect">
            <a:avLst/>
          </a:prstGeom>
        </p:spPr>
        <p:txBody>
          <a:bodyPr wrap="square">
            <a:spAutoFit/>
          </a:bodyPr>
          <a:lstStyle/>
          <a:p>
            <a:pPr algn="just"/>
            <a:r>
              <a:rPr lang="fr-FR" sz="2000" dirty="0"/>
              <a:t>Présenté par : M. AISSAT</a:t>
            </a:r>
          </a:p>
        </p:txBody>
      </p:sp>
      <p:sp>
        <p:nvSpPr>
          <p:cNvPr id="9" name="Rectangle 8">
            <a:extLst>
              <a:ext uri="{FF2B5EF4-FFF2-40B4-BE49-F238E27FC236}">
                <a16:creationId xmlns:a16="http://schemas.microsoft.com/office/drawing/2014/main" id="{325325B0-A5BE-4062-9FEE-2F0AEA6A6E99}"/>
              </a:ext>
            </a:extLst>
          </p:cNvPr>
          <p:cNvSpPr/>
          <p:nvPr/>
        </p:nvSpPr>
        <p:spPr>
          <a:xfrm>
            <a:off x="3898166" y="1628800"/>
            <a:ext cx="1742594" cy="461665"/>
          </a:xfrm>
          <a:prstGeom prst="rect">
            <a:avLst/>
          </a:prstGeom>
        </p:spPr>
        <p:txBody>
          <a:bodyPr wrap="square">
            <a:spAutoFit/>
          </a:bodyPr>
          <a:lstStyle/>
          <a:p>
            <a:pPr algn="just"/>
            <a:r>
              <a:rPr lang="fr-FR" sz="2400" dirty="0">
                <a:latin typeface="Apple Garamond" panose="02000506080000020004" pitchFamily="2" charset="0"/>
              </a:rPr>
              <a:t>Cours N</a:t>
            </a:r>
            <a:r>
              <a:rPr lang="ar-DZ" sz="2400" dirty="0">
                <a:latin typeface="Apple Garamond" panose="02000506080000020004" pitchFamily="2" charset="0"/>
              </a:rPr>
              <a:t>°</a:t>
            </a:r>
            <a:r>
              <a:rPr lang="en-US" sz="2400" dirty="0">
                <a:latin typeface="Apple Garamond" panose="02000506080000020004" pitchFamily="2" charset="0"/>
              </a:rPr>
              <a:t> 05</a:t>
            </a:r>
            <a:endParaRPr lang="fr-FR" sz="2400" dirty="0">
              <a:latin typeface="Apple Garamond" panose="02000506080000020004" pitchFamily="2" charset="0"/>
            </a:endParaRPr>
          </a:p>
        </p:txBody>
      </p:sp>
      <p:sp>
        <p:nvSpPr>
          <p:cNvPr id="10" name="Rectangle 9">
            <a:extLst>
              <a:ext uri="{FF2B5EF4-FFF2-40B4-BE49-F238E27FC236}">
                <a16:creationId xmlns:a16="http://schemas.microsoft.com/office/drawing/2014/main" id="{57469E32-AC2A-4CD9-91B3-18FCFCA1EB1C}"/>
              </a:ext>
            </a:extLst>
          </p:cNvPr>
          <p:cNvSpPr/>
          <p:nvPr/>
        </p:nvSpPr>
        <p:spPr>
          <a:xfrm>
            <a:off x="3491880" y="6557282"/>
            <a:ext cx="2520280" cy="400110"/>
          </a:xfrm>
          <a:prstGeom prst="rect">
            <a:avLst/>
          </a:prstGeom>
        </p:spPr>
        <p:txBody>
          <a:bodyPr wrap="square">
            <a:spAutoFit/>
          </a:bodyPr>
          <a:lstStyle/>
          <a:p>
            <a:pPr algn="just"/>
            <a:r>
              <a:rPr lang="fr-FR" sz="2000" dirty="0"/>
              <a:t>Année : 2025/2026</a:t>
            </a:r>
          </a:p>
        </p:txBody>
      </p:sp>
      <p:pic>
        <p:nvPicPr>
          <p:cNvPr id="1026" name="Picture 2" descr="What is HSE Compliance? | Health Safety &amp; Environment">
            <a:extLst>
              <a:ext uri="{FF2B5EF4-FFF2-40B4-BE49-F238E27FC236}">
                <a16:creationId xmlns:a16="http://schemas.microsoft.com/office/drawing/2014/main" id="{8929FA1D-E028-476D-8BF5-D1B5C2EAC37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1499" y="2132856"/>
            <a:ext cx="3534717" cy="348687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80">
                                          <p:stCondLst>
                                            <p:cond delay="0"/>
                                          </p:stCondLst>
                                        </p:cTn>
                                        <p:tgtEl>
                                          <p:spTgt spid="7"/>
                                        </p:tgtEl>
                                      </p:cBhvr>
                                    </p:animEffect>
                                    <p:anim calcmode="lin" valueType="num">
                                      <p:cBhvr>
                                        <p:cTn id="26"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1" dur="26">
                                          <p:stCondLst>
                                            <p:cond delay="650"/>
                                          </p:stCondLst>
                                        </p:cTn>
                                        <p:tgtEl>
                                          <p:spTgt spid="7"/>
                                        </p:tgtEl>
                                      </p:cBhvr>
                                      <p:to x="100000" y="60000"/>
                                    </p:animScale>
                                    <p:animScale>
                                      <p:cBhvr>
                                        <p:cTn id="32" dur="166" decel="50000">
                                          <p:stCondLst>
                                            <p:cond delay="676"/>
                                          </p:stCondLst>
                                        </p:cTn>
                                        <p:tgtEl>
                                          <p:spTgt spid="7"/>
                                        </p:tgtEl>
                                      </p:cBhvr>
                                      <p:to x="100000" y="100000"/>
                                    </p:animScale>
                                    <p:animScale>
                                      <p:cBhvr>
                                        <p:cTn id="33" dur="26">
                                          <p:stCondLst>
                                            <p:cond delay="1312"/>
                                          </p:stCondLst>
                                        </p:cTn>
                                        <p:tgtEl>
                                          <p:spTgt spid="7"/>
                                        </p:tgtEl>
                                      </p:cBhvr>
                                      <p:to x="100000" y="80000"/>
                                    </p:animScale>
                                    <p:animScale>
                                      <p:cBhvr>
                                        <p:cTn id="34" dur="166" decel="50000">
                                          <p:stCondLst>
                                            <p:cond delay="1338"/>
                                          </p:stCondLst>
                                        </p:cTn>
                                        <p:tgtEl>
                                          <p:spTgt spid="7"/>
                                        </p:tgtEl>
                                      </p:cBhvr>
                                      <p:to x="100000" y="100000"/>
                                    </p:animScale>
                                    <p:animScale>
                                      <p:cBhvr>
                                        <p:cTn id="35" dur="26">
                                          <p:stCondLst>
                                            <p:cond delay="1642"/>
                                          </p:stCondLst>
                                        </p:cTn>
                                        <p:tgtEl>
                                          <p:spTgt spid="7"/>
                                        </p:tgtEl>
                                      </p:cBhvr>
                                      <p:to x="100000" y="90000"/>
                                    </p:animScale>
                                    <p:animScale>
                                      <p:cBhvr>
                                        <p:cTn id="36" dur="166" decel="50000">
                                          <p:stCondLst>
                                            <p:cond delay="1668"/>
                                          </p:stCondLst>
                                        </p:cTn>
                                        <p:tgtEl>
                                          <p:spTgt spid="7"/>
                                        </p:tgtEl>
                                      </p:cBhvr>
                                      <p:to x="100000" y="100000"/>
                                    </p:animScale>
                                    <p:animScale>
                                      <p:cBhvr>
                                        <p:cTn id="37" dur="26">
                                          <p:stCondLst>
                                            <p:cond delay="1808"/>
                                          </p:stCondLst>
                                        </p:cTn>
                                        <p:tgtEl>
                                          <p:spTgt spid="7"/>
                                        </p:tgtEl>
                                      </p:cBhvr>
                                      <p:to x="100000" y="95000"/>
                                    </p:animScale>
                                    <p:animScale>
                                      <p:cBhvr>
                                        <p:cTn id="38" dur="166" decel="50000">
                                          <p:stCondLst>
                                            <p:cond delay="1834"/>
                                          </p:stCondLst>
                                        </p:cTn>
                                        <p:tgtEl>
                                          <p:spTgt spid="7"/>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wipe(down)">
                                      <p:cBhvr>
                                        <p:cTn id="43" dur="580">
                                          <p:stCondLst>
                                            <p:cond delay="0"/>
                                          </p:stCondLst>
                                        </p:cTn>
                                        <p:tgtEl>
                                          <p:spTgt spid="8"/>
                                        </p:tgtEl>
                                      </p:cBhvr>
                                    </p:animEffect>
                                    <p:anim calcmode="lin" valueType="num">
                                      <p:cBhvr>
                                        <p:cTn id="44"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49" dur="26">
                                          <p:stCondLst>
                                            <p:cond delay="650"/>
                                          </p:stCondLst>
                                        </p:cTn>
                                        <p:tgtEl>
                                          <p:spTgt spid="8"/>
                                        </p:tgtEl>
                                      </p:cBhvr>
                                      <p:to x="100000" y="60000"/>
                                    </p:animScale>
                                    <p:animScale>
                                      <p:cBhvr>
                                        <p:cTn id="50" dur="166" decel="50000">
                                          <p:stCondLst>
                                            <p:cond delay="676"/>
                                          </p:stCondLst>
                                        </p:cTn>
                                        <p:tgtEl>
                                          <p:spTgt spid="8"/>
                                        </p:tgtEl>
                                      </p:cBhvr>
                                      <p:to x="100000" y="100000"/>
                                    </p:animScale>
                                    <p:animScale>
                                      <p:cBhvr>
                                        <p:cTn id="51" dur="26">
                                          <p:stCondLst>
                                            <p:cond delay="1312"/>
                                          </p:stCondLst>
                                        </p:cTn>
                                        <p:tgtEl>
                                          <p:spTgt spid="8"/>
                                        </p:tgtEl>
                                      </p:cBhvr>
                                      <p:to x="100000" y="80000"/>
                                    </p:animScale>
                                    <p:animScale>
                                      <p:cBhvr>
                                        <p:cTn id="52" dur="166" decel="50000">
                                          <p:stCondLst>
                                            <p:cond delay="1338"/>
                                          </p:stCondLst>
                                        </p:cTn>
                                        <p:tgtEl>
                                          <p:spTgt spid="8"/>
                                        </p:tgtEl>
                                      </p:cBhvr>
                                      <p:to x="100000" y="100000"/>
                                    </p:animScale>
                                    <p:animScale>
                                      <p:cBhvr>
                                        <p:cTn id="53" dur="26">
                                          <p:stCondLst>
                                            <p:cond delay="1642"/>
                                          </p:stCondLst>
                                        </p:cTn>
                                        <p:tgtEl>
                                          <p:spTgt spid="8"/>
                                        </p:tgtEl>
                                      </p:cBhvr>
                                      <p:to x="100000" y="90000"/>
                                    </p:animScale>
                                    <p:animScale>
                                      <p:cBhvr>
                                        <p:cTn id="54" dur="166" decel="50000">
                                          <p:stCondLst>
                                            <p:cond delay="1668"/>
                                          </p:stCondLst>
                                        </p:cTn>
                                        <p:tgtEl>
                                          <p:spTgt spid="8"/>
                                        </p:tgtEl>
                                      </p:cBhvr>
                                      <p:to x="100000" y="100000"/>
                                    </p:animScale>
                                    <p:animScale>
                                      <p:cBhvr>
                                        <p:cTn id="55" dur="26">
                                          <p:stCondLst>
                                            <p:cond delay="1808"/>
                                          </p:stCondLst>
                                        </p:cTn>
                                        <p:tgtEl>
                                          <p:spTgt spid="8"/>
                                        </p:tgtEl>
                                      </p:cBhvr>
                                      <p:to x="100000" y="95000"/>
                                    </p:animScale>
                                    <p:animScale>
                                      <p:cBhvr>
                                        <p:cTn id="56" dur="166" decel="50000">
                                          <p:stCondLst>
                                            <p:cond delay="1834"/>
                                          </p:stCondLst>
                                        </p:cTn>
                                        <p:tgtEl>
                                          <p:spTgt spid="8"/>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9"/>
                                        </p:tgtEl>
                                        <p:attrNameLst>
                                          <p:attrName>style.visibility</p:attrName>
                                        </p:attrNameLst>
                                      </p:cBhvr>
                                      <p:to>
                                        <p:strVal val="visible"/>
                                      </p:to>
                                    </p:set>
                                    <p:animEffect transition="in" filter="wipe(down)">
                                      <p:cBhvr>
                                        <p:cTn id="61" dur="580">
                                          <p:stCondLst>
                                            <p:cond delay="0"/>
                                          </p:stCondLst>
                                        </p:cTn>
                                        <p:tgtEl>
                                          <p:spTgt spid="9"/>
                                        </p:tgtEl>
                                      </p:cBhvr>
                                    </p:animEffect>
                                    <p:anim calcmode="lin" valueType="num">
                                      <p:cBhvr>
                                        <p:cTn id="62"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67" dur="26">
                                          <p:stCondLst>
                                            <p:cond delay="650"/>
                                          </p:stCondLst>
                                        </p:cTn>
                                        <p:tgtEl>
                                          <p:spTgt spid="9"/>
                                        </p:tgtEl>
                                      </p:cBhvr>
                                      <p:to x="100000" y="60000"/>
                                    </p:animScale>
                                    <p:animScale>
                                      <p:cBhvr>
                                        <p:cTn id="68" dur="166" decel="50000">
                                          <p:stCondLst>
                                            <p:cond delay="676"/>
                                          </p:stCondLst>
                                        </p:cTn>
                                        <p:tgtEl>
                                          <p:spTgt spid="9"/>
                                        </p:tgtEl>
                                      </p:cBhvr>
                                      <p:to x="100000" y="100000"/>
                                    </p:animScale>
                                    <p:animScale>
                                      <p:cBhvr>
                                        <p:cTn id="69" dur="26">
                                          <p:stCondLst>
                                            <p:cond delay="1312"/>
                                          </p:stCondLst>
                                        </p:cTn>
                                        <p:tgtEl>
                                          <p:spTgt spid="9"/>
                                        </p:tgtEl>
                                      </p:cBhvr>
                                      <p:to x="100000" y="80000"/>
                                    </p:animScale>
                                    <p:animScale>
                                      <p:cBhvr>
                                        <p:cTn id="70" dur="166" decel="50000">
                                          <p:stCondLst>
                                            <p:cond delay="1338"/>
                                          </p:stCondLst>
                                        </p:cTn>
                                        <p:tgtEl>
                                          <p:spTgt spid="9"/>
                                        </p:tgtEl>
                                      </p:cBhvr>
                                      <p:to x="100000" y="100000"/>
                                    </p:animScale>
                                    <p:animScale>
                                      <p:cBhvr>
                                        <p:cTn id="71" dur="26">
                                          <p:stCondLst>
                                            <p:cond delay="1642"/>
                                          </p:stCondLst>
                                        </p:cTn>
                                        <p:tgtEl>
                                          <p:spTgt spid="9"/>
                                        </p:tgtEl>
                                      </p:cBhvr>
                                      <p:to x="100000" y="90000"/>
                                    </p:animScale>
                                    <p:animScale>
                                      <p:cBhvr>
                                        <p:cTn id="72" dur="166" decel="50000">
                                          <p:stCondLst>
                                            <p:cond delay="1668"/>
                                          </p:stCondLst>
                                        </p:cTn>
                                        <p:tgtEl>
                                          <p:spTgt spid="9"/>
                                        </p:tgtEl>
                                      </p:cBhvr>
                                      <p:to x="100000" y="100000"/>
                                    </p:animScale>
                                    <p:animScale>
                                      <p:cBhvr>
                                        <p:cTn id="73" dur="26">
                                          <p:stCondLst>
                                            <p:cond delay="1808"/>
                                          </p:stCondLst>
                                        </p:cTn>
                                        <p:tgtEl>
                                          <p:spTgt spid="9"/>
                                        </p:tgtEl>
                                      </p:cBhvr>
                                      <p:to x="100000" y="95000"/>
                                    </p:animScale>
                                    <p:animScale>
                                      <p:cBhvr>
                                        <p:cTn id="74" dur="166" decel="50000">
                                          <p:stCondLst>
                                            <p:cond delay="1834"/>
                                          </p:stCondLst>
                                        </p:cTn>
                                        <p:tgtEl>
                                          <p:spTgt spid="9"/>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10"/>
                                        </p:tgtEl>
                                        <p:attrNameLst>
                                          <p:attrName>style.visibility</p:attrName>
                                        </p:attrNameLst>
                                      </p:cBhvr>
                                      <p:to>
                                        <p:strVal val="visible"/>
                                      </p:to>
                                    </p:set>
                                    <p:animEffect transition="in" filter="wipe(down)">
                                      <p:cBhvr>
                                        <p:cTn id="79" dur="580">
                                          <p:stCondLst>
                                            <p:cond delay="0"/>
                                          </p:stCondLst>
                                        </p:cTn>
                                        <p:tgtEl>
                                          <p:spTgt spid="10"/>
                                        </p:tgtEl>
                                      </p:cBhvr>
                                    </p:animEffect>
                                    <p:anim calcmode="lin" valueType="num">
                                      <p:cBhvr>
                                        <p:cTn id="80"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85" dur="26">
                                          <p:stCondLst>
                                            <p:cond delay="650"/>
                                          </p:stCondLst>
                                        </p:cTn>
                                        <p:tgtEl>
                                          <p:spTgt spid="10"/>
                                        </p:tgtEl>
                                      </p:cBhvr>
                                      <p:to x="100000" y="60000"/>
                                    </p:animScale>
                                    <p:animScale>
                                      <p:cBhvr>
                                        <p:cTn id="86" dur="166" decel="50000">
                                          <p:stCondLst>
                                            <p:cond delay="676"/>
                                          </p:stCondLst>
                                        </p:cTn>
                                        <p:tgtEl>
                                          <p:spTgt spid="10"/>
                                        </p:tgtEl>
                                      </p:cBhvr>
                                      <p:to x="100000" y="100000"/>
                                    </p:animScale>
                                    <p:animScale>
                                      <p:cBhvr>
                                        <p:cTn id="87" dur="26">
                                          <p:stCondLst>
                                            <p:cond delay="1312"/>
                                          </p:stCondLst>
                                        </p:cTn>
                                        <p:tgtEl>
                                          <p:spTgt spid="10"/>
                                        </p:tgtEl>
                                      </p:cBhvr>
                                      <p:to x="100000" y="80000"/>
                                    </p:animScale>
                                    <p:animScale>
                                      <p:cBhvr>
                                        <p:cTn id="88" dur="166" decel="50000">
                                          <p:stCondLst>
                                            <p:cond delay="1338"/>
                                          </p:stCondLst>
                                        </p:cTn>
                                        <p:tgtEl>
                                          <p:spTgt spid="10"/>
                                        </p:tgtEl>
                                      </p:cBhvr>
                                      <p:to x="100000" y="100000"/>
                                    </p:animScale>
                                    <p:animScale>
                                      <p:cBhvr>
                                        <p:cTn id="89" dur="26">
                                          <p:stCondLst>
                                            <p:cond delay="1642"/>
                                          </p:stCondLst>
                                        </p:cTn>
                                        <p:tgtEl>
                                          <p:spTgt spid="10"/>
                                        </p:tgtEl>
                                      </p:cBhvr>
                                      <p:to x="100000" y="90000"/>
                                    </p:animScale>
                                    <p:animScale>
                                      <p:cBhvr>
                                        <p:cTn id="90" dur="166" decel="50000">
                                          <p:stCondLst>
                                            <p:cond delay="1668"/>
                                          </p:stCondLst>
                                        </p:cTn>
                                        <p:tgtEl>
                                          <p:spTgt spid="10"/>
                                        </p:tgtEl>
                                      </p:cBhvr>
                                      <p:to x="100000" y="100000"/>
                                    </p:animScale>
                                    <p:animScale>
                                      <p:cBhvr>
                                        <p:cTn id="91" dur="26">
                                          <p:stCondLst>
                                            <p:cond delay="1808"/>
                                          </p:stCondLst>
                                        </p:cTn>
                                        <p:tgtEl>
                                          <p:spTgt spid="10"/>
                                        </p:tgtEl>
                                      </p:cBhvr>
                                      <p:to x="100000" y="95000"/>
                                    </p:animScale>
                                    <p:animScale>
                                      <p:cBhvr>
                                        <p:cTn id="92" dur="166" decel="50000">
                                          <p:stCondLst>
                                            <p:cond delay="1834"/>
                                          </p:stCondLst>
                                        </p:cTn>
                                        <p:tgtEl>
                                          <p:spTgt spid="1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323528" y="1594560"/>
            <a:ext cx="8388424" cy="2898189"/>
          </a:xfrm>
          <a:prstGeom prst="rect">
            <a:avLst/>
          </a:prstGeom>
          <a:solidFill>
            <a:schemeClr val="bg2">
              <a:lumMod val="25000"/>
            </a:schemeClr>
          </a:solidFill>
          <a:ln w="9525">
            <a:noFill/>
            <a:miter lim="800000"/>
            <a:headEnd/>
            <a:tailEnd/>
          </a:ln>
          <a:effectLst/>
        </p:spPr>
        <p:txBody>
          <a:bodyPr vert="horz" wrap="square" lIns="91440" tIns="126960" rIns="91440" bIns="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fr-FR" sz="2400" b="0" i="0" u="none" strike="noStrike" cap="none" normalizeH="0" baseline="0" dirty="0">
                <a:ln>
                  <a:noFill/>
                </a:ln>
                <a:solidFill>
                  <a:srgbClr val="FFFF00"/>
                </a:solidFill>
                <a:effectLst/>
                <a:latin typeface="Arial" pitchFamily="34" charset="0"/>
                <a:ea typeface="Times New Roman" pitchFamily="18" charset="0"/>
                <a:cs typeface="Arial" pitchFamily="34" charset="0"/>
              </a:rPr>
              <a:t>Un risque professionnel peut être défini comme une situation susceptible d’avoir des effets néfastes sur le bien-être et la santé des personnes exposées.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400" b="0" i="0" u="none" strike="noStrike" cap="none" normalizeH="0" baseline="0" dirty="0">
                <a:ln>
                  <a:noFill/>
                </a:ln>
                <a:solidFill>
                  <a:srgbClr val="FFFF00"/>
                </a:solidFill>
                <a:effectLst/>
                <a:latin typeface="Arial" pitchFamily="34" charset="0"/>
                <a:ea typeface="Times New Roman" pitchFamily="18" charset="0"/>
                <a:cs typeface="Arial" pitchFamily="34" charset="0"/>
              </a:rPr>
              <a:t>Ces agents peuvent être chimiques, biologiques ou physiques ( voir tableau ) </a:t>
            </a:r>
            <a:r>
              <a:rPr kumimoji="0" lang="fr-FR" sz="1600" b="0" i="0" u="none" strike="noStrike" cap="none" normalizeH="0" baseline="0" dirty="0">
                <a:ln>
                  <a:noFill/>
                </a:ln>
                <a:solidFill>
                  <a:srgbClr val="FFFF00"/>
                </a:solidFill>
                <a:effectLst/>
                <a:latin typeface="Arial" pitchFamily="34" charset="0"/>
                <a:ea typeface="Times New Roman" pitchFamily="18" charset="0"/>
                <a:cs typeface="Arial" pitchFamily="34" charset="0"/>
              </a:rPr>
              <a:t> </a:t>
            </a:r>
            <a:endParaRPr kumimoji="0" lang="fr-FR" sz="1600" b="0" i="0" u="none" strike="noStrike" cap="none" normalizeH="0" baseline="0" dirty="0">
              <a:ln>
                <a:noFill/>
              </a:ln>
              <a:solidFill>
                <a:srgbClr val="FFFF00"/>
              </a:solidFill>
              <a:effectLst/>
              <a:latin typeface="Arial" pitchFamily="34" charset="0"/>
              <a:cs typeface="Arial" pitchFamily="34" charset="0"/>
            </a:endParaRPr>
          </a:p>
        </p:txBody>
      </p:sp>
      <p:sp>
        <p:nvSpPr>
          <p:cNvPr id="717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a:ln>
                <a:noFill/>
              </a:ln>
              <a:solidFill>
                <a:schemeClr val="tx1"/>
              </a:solidFill>
              <a:effectLst/>
              <a:latin typeface="Arial" pitchFamily="34" charset="0"/>
              <a:cs typeface="Arial" pitchFamily="34" charset="0"/>
            </a:endParaRPr>
          </a:p>
        </p:txBody>
      </p:sp>
      <p:sp>
        <p:nvSpPr>
          <p:cNvPr id="6" name="Rectangle 5"/>
          <p:cNvSpPr/>
          <p:nvPr/>
        </p:nvSpPr>
        <p:spPr>
          <a:xfrm>
            <a:off x="1907704" y="404664"/>
            <a:ext cx="5424883" cy="658706"/>
          </a:xfrm>
          <a:prstGeom prst="rect">
            <a:avLst/>
          </a:prstGeom>
        </p:spPr>
        <p:txBody>
          <a:bodyPr wrap="none">
            <a:spAutoFit/>
          </a:bodyPr>
          <a:lstStyle/>
          <a:p>
            <a:pPr lvl="0">
              <a:lnSpc>
                <a:spcPct val="150000"/>
              </a:lnSpc>
            </a:pPr>
            <a:r>
              <a:rPr lang="fr-FR" sz="2800" b="1" dirty="0">
                <a:solidFill>
                  <a:srgbClr val="FFFF00"/>
                </a:solidFill>
                <a:latin typeface="Cambria" pitchFamily="18" charset="0"/>
                <a:ea typeface="Times New Roman" pitchFamily="18" charset="0"/>
                <a:cs typeface="Times New Roman" pitchFamily="18" charset="0"/>
              </a:rPr>
              <a:t>L’IDENTIFICATION DES RISQUES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nvGraphicFramePr>
        <p:xfrm>
          <a:off x="467544" y="332656"/>
          <a:ext cx="8352928" cy="6120884"/>
        </p:xfrm>
        <a:graphic>
          <a:graphicData uri="http://schemas.openxmlformats.org/drawingml/2006/table">
            <a:tbl>
              <a:tblPr/>
              <a:tblGrid>
                <a:gridCol w="1587058">
                  <a:extLst>
                    <a:ext uri="{9D8B030D-6E8A-4147-A177-3AD203B41FA5}">
                      <a16:colId xmlns:a16="http://schemas.microsoft.com/office/drawing/2014/main" val="20000"/>
                    </a:ext>
                  </a:extLst>
                </a:gridCol>
                <a:gridCol w="4009405">
                  <a:extLst>
                    <a:ext uri="{9D8B030D-6E8A-4147-A177-3AD203B41FA5}">
                      <a16:colId xmlns:a16="http://schemas.microsoft.com/office/drawing/2014/main" val="20001"/>
                    </a:ext>
                  </a:extLst>
                </a:gridCol>
                <a:gridCol w="2756465">
                  <a:extLst>
                    <a:ext uri="{9D8B030D-6E8A-4147-A177-3AD203B41FA5}">
                      <a16:colId xmlns:a16="http://schemas.microsoft.com/office/drawing/2014/main" val="20002"/>
                    </a:ext>
                  </a:extLst>
                </a:gridCol>
              </a:tblGrid>
              <a:tr h="319034">
                <a:tc>
                  <a:txBody>
                    <a:bodyPr/>
                    <a:lstStyle/>
                    <a:p>
                      <a:pPr algn="ctr"/>
                      <a:r>
                        <a:rPr lang="fr-FR" sz="1800" b="1" dirty="0">
                          <a:solidFill>
                            <a:srgbClr val="FFFF00"/>
                          </a:solidFill>
                        </a:rPr>
                        <a:t>Risque chimique</a:t>
                      </a:r>
                      <a:endParaRPr lang="fr-FR" sz="1800" dirty="0">
                        <a:solidFill>
                          <a:srgbClr val="FFFF00"/>
                        </a:solidFill>
                      </a:endParaRPr>
                    </a:p>
                  </a:txBody>
                  <a:tcPr marL="41897" marR="41897" marT="20948" marB="20948">
                    <a:lnL>
                      <a:noFill/>
                    </a:lnL>
                    <a:lnR>
                      <a:noFill/>
                    </a:lnR>
                    <a:lnT>
                      <a:noFill/>
                    </a:lnT>
                    <a:lnB>
                      <a:noFill/>
                    </a:lnB>
                    <a:solidFill>
                      <a:schemeClr val="bg2">
                        <a:lumMod val="25000"/>
                      </a:schemeClr>
                    </a:solidFill>
                  </a:tcPr>
                </a:tc>
                <a:tc>
                  <a:txBody>
                    <a:bodyPr/>
                    <a:lstStyle/>
                    <a:p>
                      <a:pPr algn="ctr"/>
                      <a:r>
                        <a:rPr lang="fr-FR" sz="1800" b="1">
                          <a:solidFill>
                            <a:srgbClr val="FFFF00"/>
                          </a:solidFill>
                        </a:rPr>
                        <a:t>Description</a:t>
                      </a:r>
                      <a:endParaRPr lang="fr-FR" sz="1800">
                        <a:solidFill>
                          <a:srgbClr val="FFFF00"/>
                        </a:solidFill>
                      </a:endParaRPr>
                    </a:p>
                  </a:txBody>
                  <a:tcPr marL="41897" marR="41897" marT="20948" marB="20948">
                    <a:lnL>
                      <a:noFill/>
                    </a:lnL>
                    <a:lnR>
                      <a:noFill/>
                    </a:lnR>
                    <a:lnT>
                      <a:noFill/>
                    </a:lnT>
                    <a:lnB>
                      <a:noFill/>
                    </a:lnB>
                    <a:solidFill>
                      <a:schemeClr val="bg2">
                        <a:lumMod val="25000"/>
                      </a:schemeClr>
                    </a:solidFill>
                  </a:tcPr>
                </a:tc>
                <a:tc>
                  <a:txBody>
                    <a:bodyPr/>
                    <a:lstStyle/>
                    <a:p>
                      <a:pPr algn="ctr"/>
                      <a:r>
                        <a:rPr lang="fr-FR" sz="1800" b="1" dirty="0">
                          <a:solidFill>
                            <a:srgbClr val="FFFF00"/>
                          </a:solidFill>
                        </a:rPr>
                        <a:t>Exemples</a:t>
                      </a:r>
                      <a:endParaRPr lang="fr-FR" sz="1800" dirty="0">
                        <a:solidFill>
                          <a:srgbClr val="FFFF00"/>
                        </a:solidFill>
                      </a:endParaRPr>
                    </a:p>
                  </a:txBody>
                  <a:tcPr marL="41897" marR="41897" marT="20948" marB="20948">
                    <a:lnL>
                      <a:noFill/>
                    </a:lnL>
                    <a:lnR>
                      <a:noFill/>
                    </a:lnR>
                    <a:lnT>
                      <a:noFill/>
                    </a:lnT>
                    <a:lnB>
                      <a:noFill/>
                    </a:lnB>
                    <a:solidFill>
                      <a:schemeClr val="bg2">
                        <a:lumMod val="25000"/>
                      </a:schemeClr>
                    </a:solidFill>
                  </a:tcPr>
                </a:tc>
                <a:extLst>
                  <a:ext uri="{0D108BD9-81ED-4DB2-BD59-A6C34878D82A}">
                    <a16:rowId xmlns:a16="http://schemas.microsoft.com/office/drawing/2014/main" val="10000"/>
                  </a:ext>
                </a:extLst>
              </a:tr>
              <a:tr h="1486653">
                <a:tc>
                  <a:txBody>
                    <a:bodyPr/>
                    <a:lstStyle/>
                    <a:p>
                      <a:pPr algn="ctr"/>
                      <a:endParaRPr lang="fr-FR" sz="1800" dirty="0">
                        <a:solidFill>
                          <a:srgbClr val="FFFF00"/>
                        </a:solidFill>
                      </a:endParaRPr>
                    </a:p>
                    <a:p>
                      <a:pPr algn="ctr"/>
                      <a:endParaRPr lang="fr-FR" sz="1800" dirty="0">
                        <a:solidFill>
                          <a:srgbClr val="FFFF00"/>
                        </a:solidFill>
                      </a:endParaRPr>
                    </a:p>
                    <a:p>
                      <a:pPr algn="ctr"/>
                      <a:r>
                        <a:rPr lang="fr-FR" sz="1800" dirty="0">
                          <a:solidFill>
                            <a:srgbClr val="FFFF00"/>
                          </a:solidFill>
                        </a:rPr>
                        <a:t>RISQUES CHIMIQUES</a:t>
                      </a:r>
                    </a:p>
                  </a:txBody>
                  <a:tcPr marL="41897" marR="41897" marT="20948" marB="20948">
                    <a:lnL>
                      <a:noFill/>
                    </a:lnL>
                    <a:lnR>
                      <a:noFill/>
                    </a:lnR>
                    <a:lnT>
                      <a:noFill/>
                    </a:lnT>
                    <a:lnB>
                      <a:noFill/>
                    </a:lnB>
                    <a:solidFill>
                      <a:schemeClr val="bg2">
                        <a:lumMod val="25000"/>
                      </a:schemeClr>
                    </a:solidFill>
                  </a:tcPr>
                </a:tc>
                <a:tc>
                  <a:txBody>
                    <a:bodyPr/>
                    <a:lstStyle/>
                    <a:p>
                      <a:pPr algn="ctr"/>
                      <a:r>
                        <a:rPr lang="fr-FR" sz="1800" dirty="0">
                          <a:solidFill>
                            <a:srgbClr val="FFFF00"/>
                          </a:solidFill>
                        </a:rPr>
                        <a:t>Les produits chimiques entrent dans l’organisme principalement par inhalation, absorption cutanée et ingestion. L’effet toxique provoqué peut être aigu, chronique, voire les deux.</a:t>
                      </a:r>
                    </a:p>
                  </a:txBody>
                  <a:tcPr marL="41897" marR="41897" marT="20948" marB="20948">
                    <a:lnL>
                      <a:noFill/>
                    </a:lnL>
                    <a:lnR>
                      <a:noFill/>
                    </a:lnR>
                    <a:lnT>
                      <a:noFill/>
                    </a:lnT>
                    <a:lnB>
                      <a:noFill/>
                    </a:lnB>
                    <a:solidFill>
                      <a:schemeClr val="bg2">
                        <a:lumMod val="25000"/>
                      </a:schemeClr>
                    </a:solidFill>
                  </a:tcPr>
                </a:tc>
                <a:tc>
                  <a:txBody>
                    <a:bodyPr/>
                    <a:lstStyle/>
                    <a:p>
                      <a:pPr algn="ctr"/>
                      <a:r>
                        <a:rPr lang="fr-FR" sz="1800">
                          <a:solidFill>
                            <a:srgbClr val="FFFF00"/>
                          </a:solidFill>
                        </a:rPr>
                        <a:t> </a:t>
                      </a:r>
                    </a:p>
                  </a:txBody>
                  <a:tcPr marL="41897" marR="41897" marT="20948" marB="20948">
                    <a:lnL>
                      <a:noFill/>
                    </a:lnL>
                    <a:lnR>
                      <a:noFill/>
                    </a:lnR>
                    <a:lnT>
                      <a:noFill/>
                    </a:lnT>
                    <a:lnB>
                      <a:noFill/>
                    </a:lnB>
                    <a:solidFill>
                      <a:schemeClr val="bg2">
                        <a:lumMod val="25000"/>
                      </a:schemeClr>
                    </a:solidFill>
                  </a:tcPr>
                </a:tc>
                <a:extLst>
                  <a:ext uri="{0D108BD9-81ED-4DB2-BD59-A6C34878D82A}">
                    <a16:rowId xmlns:a16="http://schemas.microsoft.com/office/drawing/2014/main" val="10001"/>
                  </a:ext>
                </a:extLst>
              </a:tr>
              <a:tr h="1486653">
                <a:tc>
                  <a:txBody>
                    <a:bodyPr/>
                    <a:lstStyle/>
                    <a:p>
                      <a:pPr algn="ctr"/>
                      <a:endParaRPr lang="fr-FR" sz="1800" dirty="0">
                        <a:solidFill>
                          <a:srgbClr val="FFFF00"/>
                        </a:solidFill>
                      </a:endParaRPr>
                    </a:p>
                    <a:p>
                      <a:pPr algn="ctr"/>
                      <a:endParaRPr lang="fr-FR" sz="1800" dirty="0">
                        <a:solidFill>
                          <a:srgbClr val="FFFF00"/>
                        </a:solidFill>
                      </a:endParaRPr>
                    </a:p>
                    <a:p>
                      <a:pPr algn="ctr"/>
                      <a:r>
                        <a:rPr lang="fr-FR" sz="1800" dirty="0">
                          <a:solidFill>
                            <a:srgbClr val="FFFF00"/>
                          </a:solidFill>
                        </a:rPr>
                        <a:t>Corrosion</a:t>
                      </a:r>
                    </a:p>
                  </a:txBody>
                  <a:tcPr marL="41897" marR="41897" marT="20948" marB="20948">
                    <a:lnL>
                      <a:noFill/>
                    </a:lnL>
                    <a:lnR>
                      <a:noFill/>
                    </a:lnR>
                    <a:lnT>
                      <a:noFill/>
                    </a:lnT>
                    <a:lnB>
                      <a:noFill/>
                    </a:lnB>
                    <a:solidFill>
                      <a:schemeClr val="bg2">
                        <a:lumMod val="25000"/>
                      </a:schemeClr>
                    </a:solidFill>
                  </a:tcPr>
                </a:tc>
                <a:tc>
                  <a:txBody>
                    <a:bodyPr/>
                    <a:lstStyle/>
                    <a:p>
                      <a:pPr algn="ctr"/>
                      <a:r>
                        <a:rPr lang="fr-FR" sz="1800" dirty="0">
                          <a:solidFill>
                            <a:srgbClr val="FFFF00"/>
                          </a:solidFill>
                        </a:rPr>
                        <a:t>Les produits chimiques corrosifs provoquent la destruction des tissus au point de contact. Les parties du corps les plus fréquemment touchées sont la peau, les yeux et le tube digestif.</a:t>
                      </a:r>
                    </a:p>
                  </a:txBody>
                  <a:tcPr marL="41897" marR="41897" marT="20948" marB="20948">
                    <a:lnL>
                      <a:noFill/>
                    </a:lnL>
                    <a:lnR>
                      <a:noFill/>
                    </a:lnR>
                    <a:lnT>
                      <a:noFill/>
                    </a:lnT>
                    <a:lnB>
                      <a:noFill/>
                    </a:lnB>
                    <a:solidFill>
                      <a:schemeClr val="bg2">
                        <a:lumMod val="25000"/>
                      </a:schemeClr>
                    </a:solidFill>
                  </a:tcPr>
                </a:tc>
                <a:tc>
                  <a:txBody>
                    <a:bodyPr/>
                    <a:lstStyle/>
                    <a:p>
                      <a:pPr algn="ctr"/>
                      <a:r>
                        <a:rPr lang="fr-FR" sz="1800">
                          <a:solidFill>
                            <a:srgbClr val="FFFF00"/>
                          </a:solidFill>
                        </a:rPr>
                        <a:t>Bases et acides concentrés, phosphore.</a:t>
                      </a:r>
                    </a:p>
                  </a:txBody>
                  <a:tcPr marL="41897" marR="41897" marT="20948" marB="20948">
                    <a:lnL>
                      <a:noFill/>
                    </a:lnL>
                    <a:lnR>
                      <a:noFill/>
                    </a:lnR>
                    <a:lnT>
                      <a:noFill/>
                    </a:lnT>
                    <a:lnB>
                      <a:noFill/>
                    </a:lnB>
                    <a:solidFill>
                      <a:schemeClr val="bg2">
                        <a:lumMod val="25000"/>
                      </a:schemeClr>
                    </a:solidFill>
                  </a:tcPr>
                </a:tc>
                <a:extLst>
                  <a:ext uri="{0D108BD9-81ED-4DB2-BD59-A6C34878D82A}">
                    <a16:rowId xmlns:a16="http://schemas.microsoft.com/office/drawing/2014/main" val="10002"/>
                  </a:ext>
                </a:extLst>
              </a:tr>
              <a:tr h="2557042">
                <a:tc>
                  <a:txBody>
                    <a:bodyPr/>
                    <a:lstStyle/>
                    <a:p>
                      <a:pPr algn="ctr"/>
                      <a:endParaRPr lang="fr-FR" sz="1800" dirty="0">
                        <a:solidFill>
                          <a:srgbClr val="FFFF00"/>
                        </a:solidFill>
                      </a:endParaRPr>
                    </a:p>
                    <a:p>
                      <a:pPr algn="ctr"/>
                      <a:endParaRPr lang="fr-FR" sz="1800" dirty="0">
                        <a:solidFill>
                          <a:srgbClr val="FFFF00"/>
                        </a:solidFill>
                      </a:endParaRPr>
                    </a:p>
                    <a:p>
                      <a:pPr algn="ctr"/>
                      <a:endParaRPr lang="fr-FR" sz="1800" dirty="0">
                        <a:solidFill>
                          <a:srgbClr val="FFFF00"/>
                        </a:solidFill>
                      </a:endParaRPr>
                    </a:p>
                    <a:p>
                      <a:pPr algn="ctr"/>
                      <a:endParaRPr lang="fr-FR" sz="1800" dirty="0">
                        <a:solidFill>
                          <a:srgbClr val="FFFF00"/>
                        </a:solidFill>
                      </a:endParaRPr>
                    </a:p>
                    <a:p>
                      <a:pPr algn="ctr"/>
                      <a:r>
                        <a:rPr lang="fr-FR" sz="1800" dirty="0">
                          <a:solidFill>
                            <a:srgbClr val="FFFF00"/>
                          </a:solidFill>
                        </a:rPr>
                        <a:t>Irritation</a:t>
                      </a:r>
                    </a:p>
                  </a:txBody>
                  <a:tcPr marL="41897" marR="41897" marT="20948" marB="20948">
                    <a:lnL>
                      <a:noFill/>
                    </a:lnL>
                    <a:lnR>
                      <a:noFill/>
                    </a:lnR>
                    <a:lnT>
                      <a:noFill/>
                    </a:lnT>
                    <a:lnB>
                      <a:noFill/>
                    </a:lnB>
                    <a:solidFill>
                      <a:schemeClr val="bg2">
                        <a:lumMod val="25000"/>
                      </a:schemeClr>
                    </a:solidFill>
                  </a:tcPr>
                </a:tc>
                <a:tc>
                  <a:txBody>
                    <a:bodyPr/>
                    <a:lstStyle/>
                    <a:p>
                      <a:pPr algn="ctr"/>
                      <a:r>
                        <a:rPr lang="fr-FR" sz="1800" dirty="0">
                          <a:solidFill>
                            <a:srgbClr val="FFFF00"/>
                          </a:solidFill>
                        </a:rPr>
                        <a:t>Les irritants provoquent l’inflammation des tissus sur lesquels ils se déposent. </a:t>
                      </a:r>
                      <a:br>
                        <a:rPr lang="fr-FR" sz="1800" dirty="0">
                          <a:solidFill>
                            <a:srgbClr val="FFFF00"/>
                          </a:solidFill>
                        </a:rPr>
                      </a:br>
                      <a:r>
                        <a:rPr lang="fr-FR" sz="1800" dirty="0">
                          <a:solidFill>
                            <a:srgbClr val="FFFF00"/>
                          </a:solidFill>
                        </a:rPr>
                        <a:t>Les irritants cutanés peuvent causer des réactions telles qu’eczéma ou dermatose. </a:t>
                      </a:r>
                      <a:br>
                        <a:rPr lang="fr-FR" sz="1800" dirty="0">
                          <a:solidFill>
                            <a:srgbClr val="FFFF00"/>
                          </a:solidFill>
                        </a:rPr>
                      </a:br>
                      <a:r>
                        <a:rPr lang="fr-FR" sz="1800" dirty="0">
                          <a:solidFill>
                            <a:srgbClr val="FFFF00"/>
                          </a:solidFill>
                        </a:rPr>
                        <a:t>Les irritants respiratoires puissants peuvent provoquer des troubles respiratoires, des inflammations ou de l’œdème.</a:t>
                      </a:r>
                    </a:p>
                  </a:txBody>
                  <a:tcPr marL="41897" marR="41897" marT="20948" marB="20948">
                    <a:lnL>
                      <a:noFill/>
                    </a:lnL>
                    <a:lnR>
                      <a:noFill/>
                    </a:lnR>
                    <a:lnT>
                      <a:noFill/>
                    </a:lnT>
                    <a:lnB>
                      <a:noFill/>
                    </a:lnB>
                    <a:solidFill>
                      <a:schemeClr val="bg2">
                        <a:lumMod val="25000"/>
                      </a:schemeClr>
                    </a:solidFill>
                  </a:tcPr>
                </a:tc>
                <a:tc>
                  <a:txBody>
                    <a:bodyPr/>
                    <a:lstStyle/>
                    <a:p>
                      <a:pPr algn="ctr"/>
                      <a:r>
                        <a:rPr lang="fr-FR" sz="1800" i="1" dirty="0">
                          <a:solidFill>
                            <a:srgbClr val="FFFF00"/>
                          </a:solidFill>
                        </a:rPr>
                        <a:t>Cutanée:</a:t>
                      </a:r>
                      <a:r>
                        <a:rPr lang="fr-FR" sz="1800" dirty="0">
                          <a:solidFill>
                            <a:srgbClr val="FFFF00"/>
                          </a:solidFill>
                        </a:rPr>
                        <a:t> acides, bases, solvants, huiles.</a:t>
                      </a:r>
                      <a:br>
                        <a:rPr lang="fr-FR" sz="1800" dirty="0">
                          <a:solidFill>
                            <a:srgbClr val="FFFF00"/>
                          </a:solidFill>
                        </a:rPr>
                      </a:br>
                      <a:r>
                        <a:rPr lang="fr-FR" sz="1800" i="1" dirty="0">
                          <a:solidFill>
                            <a:srgbClr val="FFFF00"/>
                          </a:solidFill>
                        </a:rPr>
                        <a:t>Respiratoire:</a:t>
                      </a:r>
                      <a:r>
                        <a:rPr lang="fr-FR" sz="1800" dirty="0">
                          <a:solidFill>
                            <a:srgbClr val="FFFF00"/>
                          </a:solidFill>
                        </a:rPr>
                        <a:t> aldéhydes, poussières alcalines, ammoniac, dioxyde d’azote, phosgène, chlore, brome, ozone.</a:t>
                      </a:r>
                    </a:p>
                  </a:txBody>
                  <a:tcPr marL="41897" marR="41897" marT="20948" marB="20948">
                    <a:lnL>
                      <a:noFill/>
                    </a:lnL>
                    <a:lnR>
                      <a:noFill/>
                    </a:lnR>
                    <a:lnT>
                      <a:noFill/>
                    </a:lnT>
                    <a:lnB>
                      <a:noFill/>
                    </a:lnB>
                    <a:solidFill>
                      <a:schemeClr val="bg2">
                        <a:lumMod val="25000"/>
                      </a:schemeClr>
                    </a:solidFill>
                  </a:tcPr>
                </a:tc>
                <a:extLst>
                  <a:ext uri="{0D108BD9-81ED-4DB2-BD59-A6C34878D82A}">
                    <a16:rowId xmlns:a16="http://schemas.microsoft.com/office/drawing/2014/main" val="10003"/>
                  </a:ext>
                </a:extLst>
              </a:tr>
            </a:tbl>
          </a:graphicData>
        </a:graphic>
      </p:graphicFrame>
      <p:sp>
        <p:nvSpPr>
          <p:cNvPr id="717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67744" y="476672"/>
            <a:ext cx="4502066" cy="369332"/>
          </a:xfrm>
          <a:prstGeom prst="rect">
            <a:avLst/>
          </a:prstGeom>
          <a:solidFill>
            <a:schemeClr val="tx2">
              <a:lumMod val="75000"/>
            </a:schemeClr>
          </a:solidFill>
        </p:spPr>
        <p:txBody>
          <a:bodyPr wrap="none">
            <a:spAutoFit/>
          </a:bodyPr>
          <a:lstStyle/>
          <a:p>
            <a:r>
              <a:rPr lang="fr-FR" b="1" dirty="0">
                <a:solidFill>
                  <a:schemeClr val="bg1"/>
                </a:solidFill>
              </a:rPr>
              <a:t>L’ÉVALUATION DU MILIEU DE TRAVAIL</a:t>
            </a:r>
            <a:endParaRPr lang="fr-FR" dirty="0">
              <a:solidFill>
                <a:schemeClr val="bg1"/>
              </a:solidFill>
            </a:endParaRPr>
          </a:p>
        </p:txBody>
      </p:sp>
      <p:sp>
        <p:nvSpPr>
          <p:cNvPr id="30721" name="Rectangle 1"/>
          <p:cNvSpPr>
            <a:spLocks noChangeArrowheads="1"/>
          </p:cNvSpPr>
          <p:nvPr/>
        </p:nvSpPr>
        <p:spPr bwMode="auto">
          <a:xfrm>
            <a:off x="395536" y="1294022"/>
            <a:ext cx="8352928" cy="2036415"/>
          </a:xfrm>
          <a:prstGeom prst="rect">
            <a:avLst/>
          </a:prstGeom>
          <a:solidFill>
            <a:schemeClr val="tx1">
              <a:lumMod val="85000"/>
              <a:lumOff val="15000"/>
            </a:schemeClr>
          </a:solidFill>
          <a:ln w="9525">
            <a:noFill/>
            <a:miter lim="800000"/>
            <a:headEnd/>
            <a:tailEnd/>
          </a:ln>
          <a:effectLst/>
        </p:spPr>
        <p:txBody>
          <a:bodyPr vert="horz" wrap="square" lIns="91440" tIns="126960" rIns="9144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a:ln>
                  <a:noFill/>
                </a:ln>
                <a:solidFill>
                  <a:srgbClr val="FFFF00"/>
                </a:solidFill>
                <a:effectLst/>
                <a:latin typeface="Calibri" pitchFamily="34" charset="0"/>
                <a:ea typeface="Times New Roman" pitchFamily="18" charset="0"/>
                <a:cs typeface="Calibri" pitchFamily="34" charset="0"/>
              </a:rPr>
              <a:t>La surveillance m</a:t>
            </a:r>
            <a:r>
              <a:rPr kumimoji="0" lang="fr-FR" sz="2400" b="1" i="0" u="none" strike="noStrike" cap="none" normalizeH="0" baseline="0" dirty="0">
                <a:ln>
                  <a:noFill/>
                </a:ln>
                <a:solidFill>
                  <a:srgbClr val="FFFF00"/>
                </a:solidFill>
                <a:effectLst/>
                <a:latin typeface="Cambria"/>
                <a:ea typeface="Times New Roman" pitchFamily="18" charset="0"/>
                <a:cs typeface="Calibri" pitchFamily="34" charset="0"/>
              </a:rPr>
              <a:t>é</a:t>
            </a:r>
            <a:r>
              <a:rPr kumimoji="0" lang="fr-FR" sz="2400" b="1" i="0" u="none" strike="noStrike" cap="none" normalizeH="0" baseline="0" dirty="0">
                <a:ln>
                  <a:noFill/>
                </a:ln>
                <a:solidFill>
                  <a:srgbClr val="FFFF00"/>
                </a:solidFill>
                <a:effectLst/>
                <a:latin typeface="Calibri" pitchFamily="34" charset="0"/>
                <a:ea typeface="Times New Roman" pitchFamily="18" charset="0"/>
                <a:cs typeface="Calibri" pitchFamily="34" charset="0"/>
              </a:rPr>
              <a:t>dicale</a:t>
            </a:r>
            <a:endParaRPr kumimoji="0" lang="fr-FR" sz="2400" b="1" i="0" u="none" strike="noStrike" cap="none" normalizeH="0" baseline="0" dirty="0">
              <a:ln>
                <a:noFill/>
              </a:ln>
              <a:solidFill>
                <a:srgbClr val="FFFF00"/>
              </a:solidFill>
              <a:effectLst/>
              <a:latin typeface="Cambria"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a:ln>
                  <a:noFill/>
                </a:ln>
                <a:solidFill>
                  <a:srgbClr val="FFFF00"/>
                </a:solidFill>
                <a:effectLst/>
                <a:latin typeface="Calibri" pitchFamily="34" charset="0"/>
                <a:ea typeface="Times New Roman" pitchFamily="18" charset="0"/>
                <a:cs typeface="Calibri" pitchFamily="34" charset="0"/>
              </a:rPr>
              <a:t>On exerce une surveillance médicale en raison des maladies qui peuvent être causées ou aggravées par une exposition à des substances dangereuses. Cette surveillance exige la mise au point d’un programme d’action avec des spécialistes des maladies professionnelles, de leur diagnostic et de leur traitement. </a:t>
            </a:r>
            <a:endParaRPr kumimoji="0" lang="fr-FR" sz="2000" b="0" i="0" u="none" strike="noStrike" cap="none" normalizeH="0" baseline="0" dirty="0">
              <a:ln>
                <a:noFill/>
              </a:ln>
              <a:solidFill>
                <a:srgbClr val="FFFF00"/>
              </a:solidFill>
              <a:effectLst/>
              <a:latin typeface="Arial" pitchFamily="34" charset="0"/>
              <a:ea typeface="Times New Roman" pitchFamily="18"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67744" y="476672"/>
            <a:ext cx="4502066" cy="369332"/>
          </a:xfrm>
          <a:prstGeom prst="rect">
            <a:avLst/>
          </a:prstGeom>
          <a:solidFill>
            <a:schemeClr val="tx2">
              <a:lumMod val="75000"/>
            </a:schemeClr>
          </a:solidFill>
        </p:spPr>
        <p:txBody>
          <a:bodyPr wrap="none">
            <a:spAutoFit/>
          </a:bodyPr>
          <a:lstStyle/>
          <a:p>
            <a:r>
              <a:rPr lang="fr-FR" b="1" dirty="0">
                <a:solidFill>
                  <a:schemeClr val="bg1"/>
                </a:solidFill>
              </a:rPr>
              <a:t>L’ÉVALUATION DU MILIEU DE TRAVAIL</a:t>
            </a:r>
            <a:endParaRPr lang="fr-FR" dirty="0">
              <a:solidFill>
                <a:schemeClr val="bg1"/>
              </a:solidFill>
            </a:endParaRPr>
          </a:p>
        </p:txBody>
      </p:sp>
      <p:sp>
        <p:nvSpPr>
          <p:cNvPr id="30721" name="Rectangle 1"/>
          <p:cNvSpPr>
            <a:spLocks noChangeArrowheads="1"/>
          </p:cNvSpPr>
          <p:nvPr/>
        </p:nvSpPr>
        <p:spPr bwMode="auto">
          <a:xfrm>
            <a:off x="323528" y="1052736"/>
            <a:ext cx="8352928" cy="1882526"/>
          </a:xfrm>
          <a:prstGeom prst="rect">
            <a:avLst/>
          </a:prstGeom>
          <a:solidFill>
            <a:schemeClr val="accent3">
              <a:lumMod val="50000"/>
            </a:schemeClr>
          </a:solidFill>
          <a:ln w="9525">
            <a:noFill/>
            <a:miter lim="800000"/>
            <a:headEnd/>
            <a:tailEnd/>
          </a:ln>
          <a:effectLst/>
        </p:spPr>
        <p:txBody>
          <a:bodyPr vert="horz" wrap="square" lIns="91440" tIns="126960" rIns="91440" bIns="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a:ln>
                  <a:noFill/>
                </a:ln>
                <a:solidFill>
                  <a:srgbClr val="FFFF00"/>
                </a:solidFill>
                <a:effectLst/>
                <a:latin typeface="Calibri" pitchFamily="34" charset="0"/>
                <a:ea typeface="Times New Roman" pitchFamily="18" charset="0"/>
                <a:cs typeface="Calibri" pitchFamily="34" charset="0"/>
              </a:rPr>
              <a:t>Les contrôles médicaux périodiques sont essentiels pour détecter et étudier l’apparition d’effets nocifs. Ils peuvent inclure une surveillance biologique pour déceler des contaminants spécifiques et l’utilisation d’autres marqueurs biologiques.</a:t>
            </a:r>
            <a:endParaRPr kumimoji="0" lang="fr-FR" sz="2400" b="0" i="0" u="none" strike="noStrike" cap="none" normalizeH="0" baseline="0" dirty="0">
              <a:ln>
                <a:noFill/>
              </a:ln>
              <a:solidFill>
                <a:srgbClr val="FFFF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pic>
        <p:nvPicPr>
          <p:cNvPr id="30723" name="Picture 3" descr="Figure 30.4"/>
          <p:cNvPicPr>
            <a:picLocks noChangeAspect="1" noChangeArrowheads="1"/>
          </p:cNvPicPr>
          <p:nvPr/>
        </p:nvPicPr>
        <p:blipFill>
          <a:blip r:embed="rId2" cstate="print"/>
          <a:srcRect/>
          <a:stretch>
            <a:fillRect/>
          </a:stretch>
        </p:blipFill>
        <p:spPr bwMode="auto">
          <a:xfrm>
            <a:off x="0" y="2996952"/>
            <a:ext cx="9144000" cy="3861048"/>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395536" y="548680"/>
            <a:ext cx="8748464" cy="4837181"/>
          </a:xfrm>
          <a:prstGeom prst="rect">
            <a:avLst/>
          </a:prstGeom>
          <a:solidFill>
            <a:schemeClr val="accent2">
              <a:lumMod val="75000"/>
            </a:schemeClr>
          </a:solidFill>
          <a:ln w="9525">
            <a:noFill/>
            <a:miter lim="800000"/>
            <a:headEnd/>
            <a:tailEnd/>
          </a:ln>
          <a:effectLst/>
        </p:spPr>
        <p:txBody>
          <a:bodyPr vert="horz" wrap="square" lIns="91440" tIns="126960" rIns="91440" bIns="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a:ln>
                  <a:noFill/>
                </a:ln>
                <a:solidFill>
                  <a:schemeClr val="bg1"/>
                </a:solidFill>
                <a:effectLst/>
                <a:latin typeface="Calibri" pitchFamily="34" charset="0"/>
                <a:ea typeface="Times New Roman" pitchFamily="18" charset="0"/>
                <a:cs typeface="Calibri" pitchFamily="34" charset="0"/>
              </a:rPr>
              <a:t>L</a:t>
            </a:r>
            <a:r>
              <a:rPr kumimoji="0" lang="fr-FR" sz="2400" b="1" i="0" u="none" strike="noStrike" cap="none" normalizeH="0" baseline="0" dirty="0">
                <a:ln>
                  <a:noFill/>
                </a:ln>
                <a:solidFill>
                  <a:schemeClr val="bg1"/>
                </a:solidFill>
                <a:effectLst/>
                <a:latin typeface="Cambria"/>
                <a:ea typeface="Times New Roman" pitchFamily="18" charset="0"/>
                <a:cs typeface="Calibri" pitchFamily="34" charset="0"/>
              </a:rPr>
              <a:t>’</a:t>
            </a:r>
            <a:r>
              <a:rPr kumimoji="0" lang="fr-FR" sz="2400" b="1" i="0" u="none" strike="noStrike" cap="none" normalizeH="0" baseline="0" dirty="0">
                <a:ln>
                  <a:noFill/>
                </a:ln>
                <a:solidFill>
                  <a:schemeClr val="bg1"/>
                </a:solidFill>
                <a:effectLst/>
                <a:latin typeface="Calibri" pitchFamily="34" charset="0"/>
                <a:ea typeface="Times New Roman" pitchFamily="18" charset="0"/>
                <a:cs typeface="Calibri" pitchFamily="34" charset="0"/>
              </a:rPr>
              <a:t>HYGI</a:t>
            </a:r>
            <a:r>
              <a:rPr kumimoji="0" lang="fr-FR" sz="2400" b="1" i="0" u="none" strike="noStrike" cap="none" normalizeH="0" baseline="0" dirty="0">
                <a:ln>
                  <a:noFill/>
                </a:ln>
                <a:solidFill>
                  <a:schemeClr val="bg1"/>
                </a:solidFill>
                <a:effectLst/>
                <a:latin typeface="Cambria"/>
                <a:ea typeface="Times New Roman" pitchFamily="18" charset="0"/>
                <a:cs typeface="Calibri" pitchFamily="34" charset="0"/>
              </a:rPr>
              <a:t>È</a:t>
            </a:r>
            <a:r>
              <a:rPr kumimoji="0" lang="fr-FR" sz="2400" b="1" i="0" u="none" strike="noStrike" cap="none" normalizeH="0" baseline="0" dirty="0">
                <a:ln>
                  <a:noFill/>
                </a:ln>
                <a:solidFill>
                  <a:schemeClr val="bg1"/>
                </a:solidFill>
                <a:effectLst/>
                <a:latin typeface="Calibri" pitchFamily="34" charset="0"/>
                <a:ea typeface="Times New Roman" pitchFamily="18" charset="0"/>
                <a:cs typeface="Calibri" pitchFamily="34" charset="0"/>
              </a:rPr>
              <a:t>NE DU TRAVAIL ET LA SURVEILLANCE ACTIVE DES RISQUES POUR LA SANT</a:t>
            </a:r>
            <a:r>
              <a:rPr kumimoji="0" lang="fr-FR" sz="2400" b="1" i="0" u="none" strike="noStrike" cap="none" normalizeH="0" baseline="0" dirty="0">
                <a:ln>
                  <a:noFill/>
                </a:ln>
                <a:solidFill>
                  <a:schemeClr val="bg1"/>
                </a:solidFill>
                <a:effectLst/>
                <a:latin typeface="Cambria"/>
                <a:ea typeface="Times New Roman" pitchFamily="18" charset="0"/>
                <a:cs typeface="Calibri" pitchFamily="34" charset="0"/>
              </a:rPr>
              <a:t>É</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fr-FR" b="1" i="0" u="none" strike="noStrike" cap="none" normalizeH="0" baseline="0" dirty="0">
              <a:ln>
                <a:noFill/>
              </a:ln>
              <a:solidFill>
                <a:schemeClr val="bg1"/>
              </a:solidFill>
              <a:effectLst/>
              <a:latin typeface="Cambria" pitchFamily="18" charset="0"/>
              <a:ea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a:ln>
                  <a:noFill/>
                </a:ln>
                <a:solidFill>
                  <a:schemeClr val="accent4">
                    <a:lumMod val="40000"/>
                    <a:lumOff val="60000"/>
                  </a:schemeClr>
                </a:solidFill>
                <a:effectLst/>
                <a:latin typeface="Calibri" pitchFamily="34" charset="0"/>
                <a:ea typeface="Times New Roman" pitchFamily="18" charset="0"/>
                <a:cs typeface="Calibri" pitchFamily="34" charset="0"/>
              </a:rPr>
              <a:t>La première étape en hygiène du travail consiste à identifier et évaluer les risques, après quoi il convient de déterminer les interventions les plus appropriées pour les maîtriser. On distingue généralement trois catégories de mesures à cet effet:</a:t>
            </a:r>
            <a:endParaRPr kumimoji="0" lang="fr-FR" sz="2400" b="0" i="0" u="none" strike="noStrike" cap="none" normalizeH="0" baseline="0" dirty="0">
              <a:ln>
                <a:noFill/>
              </a:ln>
              <a:solidFill>
                <a:schemeClr val="accent4">
                  <a:lumMod val="40000"/>
                  <a:lumOff val="60000"/>
                </a:schemeClr>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AutoNum type="arabicPeriod"/>
              <a:tabLst/>
            </a:pPr>
            <a:r>
              <a:rPr kumimoji="0" lang="fr-FR" sz="2400" b="0" i="0" u="none" strike="noStrike" cap="none" normalizeH="0" baseline="0" dirty="0">
                <a:ln>
                  <a:noFill/>
                </a:ln>
                <a:solidFill>
                  <a:schemeClr val="accent4">
                    <a:lumMod val="40000"/>
                    <a:lumOff val="60000"/>
                  </a:schemeClr>
                </a:solidFill>
                <a:effectLst/>
                <a:latin typeface="Calibri" pitchFamily="34" charset="0"/>
                <a:ea typeface="Calibri" pitchFamily="34" charset="0"/>
                <a:cs typeface="Calibri" pitchFamily="34" charset="0"/>
              </a:rPr>
              <a:t>les moyens de prévention technique;</a:t>
            </a:r>
            <a:endParaRPr kumimoji="0" lang="fr-FR" sz="2400" b="0" i="0" u="none" strike="noStrike" cap="none" normalizeH="0" baseline="0" dirty="0">
              <a:ln>
                <a:noFill/>
              </a:ln>
              <a:solidFill>
                <a:schemeClr val="accent4">
                  <a:lumMod val="40000"/>
                  <a:lumOff val="60000"/>
                </a:schemeClr>
              </a:solidFill>
              <a:effectLst/>
              <a:latin typeface="Calibri" pitchFamily="34" charset="0"/>
              <a:ea typeface="Calibri"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AutoNum type="arabicPeriod"/>
              <a:tabLst/>
            </a:pPr>
            <a:r>
              <a:rPr kumimoji="0" lang="fr-FR" sz="2400" b="0" i="0" u="none" strike="noStrike" cap="none" normalizeH="0" baseline="0" dirty="0">
                <a:ln>
                  <a:noFill/>
                </a:ln>
                <a:solidFill>
                  <a:schemeClr val="accent4">
                    <a:lumMod val="40000"/>
                    <a:lumOff val="60000"/>
                  </a:schemeClr>
                </a:solidFill>
                <a:effectLst/>
                <a:latin typeface="Calibri" pitchFamily="34" charset="0"/>
                <a:ea typeface="Calibri" pitchFamily="34" charset="0"/>
                <a:cs typeface="Calibri" pitchFamily="34" charset="0"/>
              </a:rPr>
              <a:t>les mesures administratives;</a:t>
            </a:r>
            <a:endParaRPr kumimoji="0" lang="fr-FR" sz="2400" b="0" i="0" u="none" strike="noStrike" cap="none" normalizeH="0" baseline="0" dirty="0">
              <a:ln>
                <a:noFill/>
              </a:ln>
              <a:solidFill>
                <a:schemeClr val="accent4">
                  <a:lumMod val="40000"/>
                  <a:lumOff val="60000"/>
                </a:schemeClr>
              </a:solidFill>
              <a:effectLst/>
              <a:latin typeface="Calibri" pitchFamily="34" charset="0"/>
              <a:ea typeface="Calibri"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AutoNum type="arabicPeriod"/>
              <a:tabLst/>
            </a:pPr>
            <a:r>
              <a:rPr kumimoji="0" lang="fr-FR" sz="2400" b="0" i="0" u="none" strike="noStrike" cap="none" normalizeH="0" baseline="0" dirty="0">
                <a:ln>
                  <a:noFill/>
                </a:ln>
                <a:solidFill>
                  <a:schemeClr val="accent4">
                    <a:lumMod val="40000"/>
                    <a:lumOff val="60000"/>
                  </a:schemeClr>
                </a:solidFill>
                <a:effectLst/>
                <a:latin typeface="Calibri" pitchFamily="34" charset="0"/>
                <a:ea typeface="Calibri" pitchFamily="34" charset="0"/>
                <a:cs typeface="Calibri" pitchFamily="34" charset="0"/>
              </a:rPr>
              <a:t>la protection individuelle.</a:t>
            </a:r>
            <a:endParaRPr lang="fr-FR" sz="2400" dirty="0">
              <a:solidFill>
                <a:schemeClr val="accent4">
                  <a:lumMod val="40000"/>
                  <a:lumOff val="60000"/>
                </a:schemeClr>
              </a:solidFill>
              <a:latin typeface="Calibri" pitchFamily="34" charset="0"/>
              <a:ea typeface="Calibri" pitchFamily="34" charset="0"/>
              <a:cs typeface="Calibri" pitchFamily="34" charset="0"/>
            </a:endParaRPr>
          </a:p>
          <a:p>
            <a:pPr marL="0" marR="0" lvl="0" indent="0" algn="justLow" defTabSz="914400" rtl="0" eaLnBrk="0" fontAlgn="base" latinLnBrk="0" hangingPunct="0">
              <a:lnSpc>
                <a:spcPct val="100000"/>
              </a:lnSpc>
              <a:spcBef>
                <a:spcPct val="0"/>
              </a:spcBef>
              <a:spcAft>
                <a:spcPct val="0"/>
              </a:spcAft>
              <a:buClrTx/>
              <a:buSzTx/>
              <a:tabLst/>
            </a:pPr>
            <a:endParaRPr kumimoji="0" lang="fr-FR" sz="2400" b="0" i="0" u="none" strike="noStrike" cap="none" normalizeH="0" baseline="0" dirty="0">
              <a:ln>
                <a:noFill/>
              </a:ln>
              <a:solidFill>
                <a:schemeClr val="accent4">
                  <a:lumMod val="40000"/>
                  <a:lumOff val="60000"/>
                </a:schemeClr>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a:ln>
                  <a:noFill/>
                </a:ln>
                <a:solidFill>
                  <a:schemeClr val="accent4">
                    <a:lumMod val="40000"/>
                    <a:lumOff val="60000"/>
                  </a:schemeClr>
                </a:solidFill>
                <a:effectLst/>
                <a:latin typeface="Calibri" pitchFamily="34" charset="0"/>
                <a:ea typeface="Times New Roman" pitchFamily="18" charset="0"/>
                <a:cs typeface="Calibri" pitchFamily="34" charset="0"/>
              </a:rPr>
              <a:t>Comme pour tout changement apporté aux méthodes de travail, la formation est un gage de succès des mesures de sécurité.</a:t>
            </a:r>
            <a:endParaRPr kumimoji="0" lang="fr-FR" sz="2400" b="0" i="0" u="none" strike="noStrike" cap="none" normalizeH="0" baseline="0" dirty="0">
              <a:ln>
                <a:noFill/>
              </a:ln>
              <a:solidFill>
                <a:schemeClr val="accent4">
                  <a:lumMod val="40000"/>
                  <a:lumOff val="60000"/>
                </a:schemeClr>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467544" y="1196752"/>
            <a:ext cx="8208912"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a:ln>
                  <a:noFill/>
                </a:ln>
                <a:solidFill>
                  <a:srgbClr val="FFFF00"/>
                </a:solidFill>
                <a:effectLst/>
                <a:latin typeface="Calibri" pitchFamily="34" charset="0"/>
                <a:ea typeface="Calibri" pitchFamily="34" charset="0"/>
                <a:cs typeface="Arial" pitchFamily="34" charset="0"/>
              </a:rPr>
              <a:t>On entend par moyens de prévention technique les aménagements opérés dans le processus de production ou la modification des équipements en vue d’éliminer ou de réduire l’exposition à un agent donné, par exemple le remplacement d’un produit chimique par un autre moins toxique ou l’installation d’un dispositif d’aspiration pour capter les vapeurs générées à tel ou tel stade de la fabrication.</a:t>
            </a:r>
            <a:endParaRPr kumimoji="0" lang="fr-FR" sz="2400" b="0" i="0" u="none" strike="noStrike" cap="none" normalizeH="0" baseline="0" dirty="0">
              <a:ln>
                <a:noFill/>
              </a:ln>
              <a:solidFill>
                <a:srgbClr val="FFFF00"/>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descr="Résultat de recherche d'images pour &quot;merci pour votre attention&quot;"/>
          <p:cNvPicPr>
            <a:picLocks noChangeAspect="1" noChangeArrowheads="1"/>
          </p:cNvPicPr>
          <p:nvPr/>
        </p:nvPicPr>
        <p:blipFill>
          <a:blip r:embed="rId2" cstate="print"/>
          <a:srcRect/>
          <a:stretch>
            <a:fillRect/>
          </a:stretch>
        </p:blipFill>
        <p:spPr bwMode="auto">
          <a:xfrm>
            <a:off x="0" y="0"/>
            <a:ext cx="9144000" cy="685800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wipe(down)">
                                      <p:cBhvr>
                                        <p:cTn id="7" dur="580">
                                          <p:stCondLst>
                                            <p:cond delay="0"/>
                                          </p:stCondLst>
                                        </p:cTn>
                                        <p:tgtEl>
                                          <p:spTgt spid="30722"/>
                                        </p:tgtEl>
                                      </p:cBhvr>
                                    </p:animEffect>
                                    <p:anim calcmode="lin" valueType="num">
                                      <p:cBhvr>
                                        <p:cTn id="8" dur="1822" tmFilter="0,0; 0.14,0.36; 0.43,0.73; 0.71,0.91; 1.0,1.0">
                                          <p:stCondLst>
                                            <p:cond delay="0"/>
                                          </p:stCondLst>
                                        </p:cTn>
                                        <p:tgtEl>
                                          <p:spTgt spid="3072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072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072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072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0722"/>
                                        </p:tgtEl>
                                        <p:attrNameLst>
                                          <p:attrName>ppt_y</p:attrName>
                                        </p:attrNameLst>
                                      </p:cBhvr>
                                      <p:tavLst>
                                        <p:tav tm="0" fmla="#ppt_y-sin(pi*$)/81">
                                          <p:val>
                                            <p:fltVal val="0"/>
                                          </p:val>
                                        </p:tav>
                                        <p:tav tm="100000">
                                          <p:val>
                                            <p:fltVal val="1"/>
                                          </p:val>
                                        </p:tav>
                                      </p:tavLst>
                                    </p:anim>
                                    <p:animScale>
                                      <p:cBhvr>
                                        <p:cTn id="13" dur="26">
                                          <p:stCondLst>
                                            <p:cond delay="650"/>
                                          </p:stCondLst>
                                        </p:cTn>
                                        <p:tgtEl>
                                          <p:spTgt spid="30722"/>
                                        </p:tgtEl>
                                      </p:cBhvr>
                                      <p:to x="100000" y="60000"/>
                                    </p:animScale>
                                    <p:animScale>
                                      <p:cBhvr>
                                        <p:cTn id="14" dur="166" decel="50000">
                                          <p:stCondLst>
                                            <p:cond delay="676"/>
                                          </p:stCondLst>
                                        </p:cTn>
                                        <p:tgtEl>
                                          <p:spTgt spid="30722"/>
                                        </p:tgtEl>
                                      </p:cBhvr>
                                      <p:to x="100000" y="100000"/>
                                    </p:animScale>
                                    <p:animScale>
                                      <p:cBhvr>
                                        <p:cTn id="15" dur="26">
                                          <p:stCondLst>
                                            <p:cond delay="1312"/>
                                          </p:stCondLst>
                                        </p:cTn>
                                        <p:tgtEl>
                                          <p:spTgt spid="30722"/>
                                        </p:tgtEl>
                                      </p:cBhvr>
                                      <p:to x="100000" y="80000"/>
                                    </p:animScale>
                                    <p:animScale>
                                      <p:cBhvr>
                                        <p:cTn id="16" dur="166" decel="50000">
                                          <p:stCondLst>
                                            <p:cond delay="1338"/>
                                          </p:stCondLst>
                                        </p:cTn>
                                        <p:tgtEl>
                                          <p:spTgt spid="30722"/>
                                        </p:tgtEl>
                                      </p:cBhvr>
                                      <p:to x="100000" y="100000"/>
                                    </p:animScale>
                                    <p:animScale>
                                      <p:cBhvr>
                                        <p:cTn id="17" dur="26">
                                          <p:stCondLst>
                                            <p:cond delay="1642"/>
                                          </p:stCondLst>
                                        </p:cTn>
                                        <p:tgtEl>
                                          <p:spTgt spid="30722"/>
                                        </p:tgtEl>
                                      </p:cBhvr>
                                      <p:to x="100000" y="90000"/>
                                    </p:animScale>
                                    <p:animScale>
                                      <p:cBhvr>
                                        <p:cTn id="18" dur="166" decel="50000">
                                          <p:stCondLst>
                                            <p:cond delay="1668"/>
                                          </p:stCondLst>
                                        </p:cTn>
                                        <p:tgtEl>
                                          <p:spTgt spid="30722"/>
                                        </p:tgtEl>
                                      </p:cBhvr>
                                      <p:to x="100000" y="100000"/>
                                    </p:animScale>
                                    <p:animScale>
                                      <p:cBhvr>
                                        <p:cTn id="19" dur="26">
                                          <p:stCondLst>
                                            <p:cond delay="1808"/>
                                          </p:stCondLst>
                                        </p:cTn>
                                        <p:tgtEl>
                                          <p:spTgt spid="30722"/>
                                        </p:tgtEl>
                                      </p:cBhvr>
                                      <p:to x="100000" y="95000"/>
                                    </p:animScale>
                                    <p:animScale>
                                      <p:cBhvr>
                                        <p:cTn id="20" dur="166" decel="50000">
                                          <p:stCondLst>
                                            <p:cond delay="1834"/>
                                          </p:stCondLst>
                                        </p:cTn>
                                        <p:tgtEl>
                                          <p:spTgt spid="3072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AutoShape 3" descr="Résultat de recherche d'images pour &quot;point d'interrogation rouge sang&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39941" name="Picture 5" descr="Résultat de recherche d'images pour &quot;point d'interrogation rouge sang&quot;"/>
          <p:cNvPicPr>
            <a:picLocks noChangeAspect="1" noChangeArrowheads="1"/>
          </p:cNvPicPr>
          <p:nvPr/>
        </p:nvPicPr>
        <p:blipFill>
          <a:blip r:embed="rId2" cstate="print"/>
          <a:srcRect/>
          <a:stretch>
            <a:fillRect/>
          </a:stretch>
        </p:blipFill>
        <p:spPr bwMode="auto">
          <a:xfrm>
            <a:off x="2267744" y="1556792"/>
            <a:ext cx="4286250" cy="42862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39941"/>
                                        </p:tgtEl>
                                        <p:attrNameLst>
                                          <p:attrName>style.visibility</p:attrName>
                                        </p:attrNameLst>
                                      </p:cBhvr>
                                      <p:to>
                                        <p:strVal val="visible"/>
                                      </p:to>
                                    </p:set>
                                    <p:anim calcmode="lin" valueType="num">
                                      <p:cBhvr>
                                        <p:cTn id="7" dur="1000" fill="hold"/>
                                        <p:tgtEl>
                                          <p:spTgt spid="39941"/>
                                        </p:tgtEl>
                                        <p:attrNameLst>
                                          <p:attrName>ppt_w</p:attrName>
                                        </p:attrNameLst>
                                      </p:cBhvr>
                                      <p:tavLst>
                                        <p:tav tm="0">
                                          <p:val>
                                            <p:fltVal val="0"/>
                                          </p:val>
                                        </p:tav>
                                        <p:tav tm="100000">
                                          <p:val>
                                            <p:strVal val="#ppt_w"/>
                                          </p:val>
                                        </p:tav>
                                      </p:tavLst>
                                    </p:anim>
                                    <p:anim calcmode="lin" valueType="num">
                                      <p:cBhvr>
                                        <p:cTn id="8" dur="1000" fill="hold"/>
                                        <p:tgtEl>
                                          <p:spTgt spid="39941"/>
                                        </p:tgtEl>
                                        <p:attrNameLst>
                                          <p:attrName>ppt_h</p:attrName>
                                        </p:attrNameLst>
                                      </p:cBhvr>
                                      <p:tavLst>
                                        <p:tav tm="0">
                                          <p:val>
                                            <p:fltVal val="0"/>
                                          </p:val>
                                        </p:tav>
                                        <p:tav tm="100000">
                                          <p:val>
                                            <p:strVal val="#ppt_h"/>
                                          </p:val>
                                        </p:tav>
                                      </p:tavLst>
                                    </p:anim>
                                    <p:anim calcmode="lin" valueType="num">
                                      <p:cBhvr>
                                        <p:cTn id="9" dur="1000" fill="hold"/>
                                        <p:tgtEl>
                                          <p:spTgt spid="39941"/>
                                        </p:tgtEl>
                                        <p:attrNameLst>
                                          <p:attrName>style.rotation</p:attrName>
                                        </p:attrNameLst>
                                      </p:cBhvr>
                                      <p:tavLst>
                                        <p:tav tm="0">
                                          <p:val>
                                            <p:fltVal val="90"/>
                                          </p:val>
                                        </p:tav>
                                        <p:tav tm="100000">
                                          <p:val>
                                            <p:fltVal val="0"/>
                                          </p:val>
                                        </p:tav>
                                      </p:tavLst>
                                    </p:anim>
                                    <p:animEffect transition="in" filter="fade">
                                      <p:cBhvr>
                                        <p:cTn id="10" dur="1000"/>
                                        <p:tgtEl>
                                          <p:spTgt spid="399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Text Box 6"/>
          <p:cNvSpPr txBox="1">
            <a:spLocks noChangeArrowheads="1"/>
          </p:cNvSpPr>
          <p:nvPr/>
        </p:nvSpPr>
        <p:spPr bwMode="auto">
          <a:xfrm>
            <a:off x="544202" y="692696"/>
            <a:ext cx="8222123" cy="1200329"/>
          </a:xfrm>
          <a:prstGeom prst="rect">
            <a:avLst/>
          </a:prstGeom>
          <a:noFill/>
          <a:ln w="9525">
            <a:noFill/>
            <a:miter lim="800000"/>
            <a:headEnd/>
            <a:tailEnd/>
          </a:ln>
          <a:effectLst/>
        </p:spPr>
        <p:txBody>
          <a:bodyPr wrap="none">
            <a:spAutoFit/>
          </a:bodyPr>
          <a:lstStyle/>
          <a:p>
            <a:pPr algn="ctr"/>
            <a:r>
              <a:rPr lang="fr-FR" sz="2400" b="1" i="1" dirty="0">
                <a:solidFill>
                  <a:schemeClr val="bg1"/>
                </a:solidFill>
                <a:latin typeface="Verdana" pitchFamily="34" charset="0"/>
              </a:rPr>
              <a:t>Module : Hygiène , Sécurité et Environnement </a:t>
            </a:r>
          </a:p>
          <a:p>
            <a:pPr algn="ctr"/>
            <a:r>
              <a:rPr lang="fr-FR" sz="2400" b="1" i="1" dirty="0">
                <a:solidFill>
                  <a:schemeClr val="bg1"/>
                </a:solidFill>
                <a:latin typeface="Verdana" pitchFamily="34" charset="0"/>
              </a:rPr>
              <a:t>des installations industrielles </a:t>
            </a:r>
          </a:p>
          <a:p>
            <a:pPr algn="ctr"/>
            <a:endParaRPr lang="fr-FR" sz="2400" i="1" dirty="0">
              <a:solidFill>
                <a:schemeClr val="bg1"/>
              </a:solidFill>
            </a:endParaRPr>
          </a:p>
        </p:txBody>
      </p:sp>
      <p:sp>
        <p:nvSpPr>
          <p:cNvPr id="8" name="Rectangle 7"/>
          <p:cNvSpPr/>
          <p:nvPr/>
        </p:nvSpPr>
        <p:spPr>
          <a:xfrm>
            <a:off x="899592" y="332656"/>
            <a:ext cx="7612405" cy="1815882"/>
          </a:xfrm>
          <a:prstGeom prst="rect">
            <a:avLst/>
          </a:prstGeom>
          <a:solidFill>
            <a:schemeClr val="accent1">
              <a:lumMod val="25000"/>
            </a:schemeClr>
          </a:solidFill>
        </p:spPr>
        <p:txBody>
          <a:bodyPr wrap="none">
            <a:spAutoFit/>
          </a:bodyPr>
          <a:lstStyle/>
          <a:p>
            <a:pPr lvl="0"/>
            <a:r>
              <a:rPr lang="fr-FR" sz="2800" b="1" dirty="0">
                <a:solidFill>
                  <a:srgbClr val="FFFF00"/>
                </a:solidFill>
                <a:latin typeface="Calibri" pitchFamily="34" charset="0"/>
                <a:ea typeface="Times New Roman" pitchFamily="18" charset="0"/>
                <a:cs typeface="Arial" pitchFamily="34" charset="0"/>
              </a:rPr>
              <a:t>Analyse des Risques liée a une situation de Travail</a:t>
            </a:r>
          </a:p>
          <a:p>
            <a:pPr lvl="0" algn="ctr"/>
            <a:r>
              <a:rPr lang="fr-FR" sz="2800" b="1" dirty="0">
                <a:solidFill>
                  <a:srgbClr val="FFFF00"/>
                </a:solidFill>
                <a:latin typeface="Calibri" pitchFamily="34" charset="0"/>
                <a:ea typeface="Times New Roman" pitchFamily="18" charset="0"/>
                <a:cs typeface="Arial" pitchFamily="34" charset="0"/>
              </a:rPr>
              <a:t>Etude de Cas ( Suite )</a:t>
            </a:r>
          </a:p>
          <a:p>
            <a:pPr lvl="0" algn="ctr"/>
            <a:r>
              <a:rPr lang="fr-FR" sz="2800" b="1" dirty="0">
                <a:solidFill>
                  <a:srgbClr val="FFFF00"/>
                </a:solidFill>
              </a:rPr>
              <a:t>II- </a:t>
            </a:r>
            <a:r>
              <a:rPr lang="fr-FR" sz="2800" dirty="0">
                <a:solidFill>
                  <a:srgbClr val="FFFF00"/>
                </a:solidFill>
              </a:rPr>
              <a:t>les principaux aspects en matière </a:t>
            </a:r>
          </a:p>
          <a:p>
            <a:pPr lvl="0" algn="ctr"/>
            <a:r>
              <a:rPr lang="fr-FR" sz="2800" dirty="0">
                <a:solidFill>
                  <a:srgbClr val="FFFF00"/>
                </a:solidFill>
              </a:rPr>
              <a:t>d’hygiène et de santé publique </a:t>
            </a:r>
            <a:endParaRPr lang="fr-FR" sz="2800" b="1" dirty="0">
              <a:solidFill>
                <a:srgbClr val="FFFF00"/>
              </a:solidFill>
              <a:latin typeface="Arial" pitchFamily="34" charset="0"/>
              <a:ea typeface="Times New Roman" pitchFamily="18" charset="0"/>
              <a:cs typeface="Arial" pitchFamily="34" charset="0"/>
            </a:endParaRPr>
          </a:p>
        </p:txBody>
      </p:sp>
      <p:pic>
        <p:nvPicPr>
          <p:cNvPr id="24578" name="Picture 2" descr="Image associée"/>
          <p:cNvPicPr>
            <a:picLocks noChangeAspect="1" noChangeArrowheads="1"/>
          </p:cNvPicPr>
          <p:nvPr/>
        </p:nvPicPr>
        <p:blipFill>
          <a:blip r:embed="rId3" cstate="print"/>
          <a:srcRect/>
          <a:stretch>
            <a:fillRect/>
          </a:stretch>
        </p:blipFill>
        <p:spPr bwMode="auto">
          <a:xfrm>
            <a:off x="2771800" y="2592246"/>
            <a:ext cx="3960440" cy="383370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054"/>
                                        </p:tgtEl>
                                        <p:attrNameLst>
                                          <p:attrName>style.visibility</p:attrName>
                                        </p:attrNameLst>
                                      </p:cBhvr>
                                      <p:to>
                                        <p:strVal val="visible"/>
                                      </p:to>
                                    </p:set>
                                    <p:animEffect transition="in" filter="wipe(down)">
                                      <p:cBhvr>
                                        <p:cTn id="7" dur="580">
                                          <p:stCondLst>
                                            <p:cond delay="0"/>
                                          </p:stCondLst>
                                        </p:cTn>
                                        <p:tgtEl>
                                          <p:spTgt spid="2054"/>
                                        </p:tgtEl>
                                      </p:cBhvr>
                                    </p:animEffect>
                                    <p:anim calcmode="lin" valueType="num">
                                      <p:cBhvr>
                                        <p:cTn id="8" dur="1822" tmFilter="0,0; 0.14,0.36; 0.43,0.73; 0.71,0.91; 1.0,1.0">
                                          <p:stCondLst>
                                            <p:cond delay="0"/>
                                          </p:stCondLst>
                                        </p:cTn>
                                        <p:tgtEl>
                                          <p:spTgt spid="205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05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05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05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054"/>
                                        </p:tgtEl>
                                        <p:attrNameLst>
                                          <p:attrName>ppt_y</p:attrName>
                                        </p:attrNameLst>
                                      </p:cBhvr>
                                      <p:tavLst>
                                        <p:tav tm="0" fmla="#ppt_y-sin(pi*$)/81">
                                          <p:val>
                                            <p:fltVal val="0"/>
                                          </p:val>
                                        </p:tav>
                                        <p:tav tm="100000">
                                          <p:val>
                                            <p:fltVal val="1"/>
                                          </p:val>
                                        </p:tav>
                                      </p:tavLst>
                                    </p:anim>
                                    <p:animScale>
                                      <p:cBhvr>
                                        <p:cTn id="13" dur="26">
                                          <p:stCondLst>
                                            <p:cond delay="650"/>
                                          </p:stCondLst>
                                        </p:cTn>
                                        <p:tgtEl>
                                          <p:spTgt spid="2054"/>
                                        </p:tgtEl>
                                      </p:cBhvr>
                                      <p:to x="100000" y="60000"/>
                                    </p:animScale>
                                    <p:animScale>
                                      <p:cBhvr>
                                        <p:cTn id="14" dur="166" decel="50000">
                                          <p:stCondLst>
                                            <p:cond delay="676"/>
                                          </p:stCondLst>
                                        </p:cTn>
                                        <p:tgtEl>
                                          <p:spTgt spid="2054"/>
                                        </p:tgtEl>
                                      </p:cBhvr>
                                      <p:to x="100000" y="100000"/>
                                    </p:animScale>
                                    <p:animScale>
                                      <p:cBhvr>
                                        <p:cTn id="15" dur="26">
                                          <p:stCondLst>
                                            <p:cond delay="1312"/>
                                          </p:stCondLst>
                                        </p:cTn>
                                        <p:tgtEl>
                                          <p:spTgt spid="2054"/>
                                        </p:tgtEl>
                                      </p:cBhvr>
                                      <p:to x="100000" y="80000"/>
                                    </p:animScale>
                                    <p:animScale>
                                      <p:cBhvr>
                                        <p:cTn id="16" dur="166" decel="50000">
                                          <p:stCondLst>
                                            <p:cond delay="1338"/>
                                          </p:stCondLst>
                                        </p:cTn>
                                        <p:tgtEl>
                                          <p:spTgt spid="2054"/>
                                        </p:tgtEl>
                                      </p:cBhvr>
                                      <p:to x="100000" y="100000"/>
                                    </p:animScale>
                                    <p:animScale>
                                      <p:cBhvr>
                                        <p:cTn id="17" dur="26">
                                          <p:stCondLst>
                                            <p:cond delay="1642"/>
                                          </p:stCondLst>
                                        </p:cTn>
                                        <p:tgtEl>
                                          <p:spTgt spid="2054"/>
                                        </p:tgtEl>
                                      </p:cBhvr>
                                      <p:to x="100000" y="90000"/>
                                    </p:animScale>
                                    <p:animScale>
                                      <p:cBhvr>
                                        <p:cTn id="18" dur="166" decel="50000">
                                          <p:stCondLst>
                                            <p:cond delay="1668"/>
                                          </p:stCondLst>
                                        </p:cTn>
                                        <p:tgtEl>
                                          <p:spTgt spid="2054"/>
                                        </p:tgtEl>
                                      </p:cBhvr>
                                      <p:to x="100000" y="100000"/>
                                    </p:animScale>
                                    <p:animScale>
                                      <p:cBhvr>
                                        <p:cTn id="19" dur="26">
                                          <p:stCondLst>
                                            <p:cond delay="1808"/>
                                          </p:stCondLst>
                                        </p:cTn>
                                        <p:tgtEl>
                                          <p:spTgt spid="2054"/>
                                        </p:tgtEl>
                                      </p:cBhvr>
                                      <p:to x="100000" y="95000"/>
                                    </p:animScale>
                                    <p:animScale>
                                      <p:cBhvr>
                                        <p:cTn id="20" dur="166" decel="50000">
                                          <p:stCondLst>
                                            <p:cond delay="1834"/>
                                          </p:stCondLst>
                                        </p:cTn>
                                        <p:tgtEl>
                                          <p:spTgt spid="205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1" nodeType="clickEffect">
                                  <p:stCondLst>
                                    <p:cond delay="0"/>
                                  </p:stCondLst>
                                  <p:childTnLst>
                                    <p:set>
                                      <p:cBhvr>
                                        <p:cTn id="24" dur="1" fill="hold">
                                          <p:stCondLst>
                                            <p:cond delay="0"/>
                                          </p:stCondLst>
                                        </p:cTn>
                                        <p:tgtEl>
                                          <p:spTgt spid="2054"/>
                                        </p:tgtEl>
                                        <p:attrNameLst>
                                          <p:attrName>style.visibility</p:attrName>
                                        </p:attrNameLst>
                                      </p:cBhvr>
                                      <p:to>
                                        <p:strVal val="visible"/>
                                      </p:to>
                                    </p:set>
                                    <p:animEffect transition="in" filter="wipe(down)">
                                      <p:cBhvr>
                                        <p:cTn id="25" dur="580">
                                          <p:stCondLst>
                                            <p:cond delay="0"/>
                                          </p:stCondLst>
                                        </p:cTn>
                                        <p:tgtEl>
                                          <p:spTgt spid="2054"/>
                                        </p:tgtEl>
                                      </p:cBhvr>
                                    </p:animEffect>
                                    <p:anim calcmode="lin" valueType="num">
                                      <p:cBhvr>
                                        <p:cTn id="26" dur="1822" tmFilter="0,0; 0.14,0.36; 0.43,0.73; 0.71,0.91; 1.0,1.0">
                                          <p:stCondLst>
                                            <p:cond delay="0"/>
                                          </p:stCondLst>
                                        </p:cTn>
                                        <p:tgtEl>
                                          <p:spTgt spid="2054"/>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2054"/>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2054"/>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2054"/>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2054"/>
                                        </p:tgtEl>
                                        <p:attrNameLst>
                                          <p:attrName>ppt_y</p:attrName>
                                        </p:attrNameLst>
                                      </p:cBhvr>
                                      <p:tavLst>
                                        <p:tav tm="0" fmla="#ppt_y-sin(pi*$)/81">
                                          <p:val>
                                            <p:fltVal val="0"/>
                                          </p:val>
                                        </p:tav>
                                        <p:tav tm="100000">
                                          <p:val>
                                            <p:fltVal val="1"/>
                                          </p:val>
                                        </p:tav>
                                      </p:tavLst>
                                    </p:anim>
                                    <p:animScale>
                                      <p:cBhvr>
                                        <p:cTn id="31" dur="26">
                                          <p:stCondLst>
                                            <p:cond delay="650"/>
                                          </p:stCondLst>
                                        </p:cTn>
                                        <p:tgtEl>
                                          <p:spTgt spid="2054"/>
                                        </p:tgtEl>
                                      </p:cBhvr>
                                      <p:to x="100000" y="60000"/>
                                    </p:animScale>
                                    <p:animScale>
                                      <p:cBhvr>
                                        <p:cTn id="32" dur="166" decel="50000">
                                          <p:stCondLst>
                                            <p:cond delay="676"/>
                                          </p:stCondLst>
                                        </p:cTn>
                                        <p:tgtEl>
                                          <p:spTgt spid="2054"/>
                                        </p:tgtEl>
                                      </p:cBhvr>
                                      <p:to x="100000" y="100000"/>
                                    </p:animScale>
                                    <p:animScale>
                                      <p:cBhvr>
                                        <p:cTn id="33" dur="26">
                                          <p:stCondLst>
                                            <p:cond delay="1312"/>
                                          </p:stCondLst>
                                        </p:cTn>
                                        <p:tgtEl>
                                          <p:spTgt spid="2054"/>
                                        </p:tgtEl>
                                      </p:cBhvr>
                                      <p:to x="100000" y="80000"/>
                                    </p:animScale>
                                    <p:animScale>
                                      <p:cBhvr>
                                        <p:cTn id="34" dur="166" decel="50000">
                                          <p:stCondLst>
                                            <p:cond delay="1338"/>
                                          </p:stCondLst>
                                        </p:cTn>
                                        <p:tgtEl>
                                          <p:spTgt spid="2054"/>
                                        </p:tgtEl>
                                      </p:cBhvr>
                                      <p:to x="100000" y="100000"/>
                                    </p:animScale>
                                    <p:animScale>
                                      <p:cBhvr>
                                        <p:cTn id="35" dur="26">
                                          <p:stCondLst>
                                            <p:cond delay="1642"/>
                                          </p:stCondLst>
                                        </p:cTn>
                                        <p:tgtEl>
                                          <p:spTgt spid="2054"/>
                                        </p:tgtEl>
                                      </p:cBhvr>
                                      <p:to x="100000" y="90000"/>
                                    </p:animScale>
                                    <p:animScale>
                                      <p:cBhvr>
                                        <p:cTn id="36" dur="166" decel="50000">
                                          <p:stCondLst>
                                            <p:cond delay="1668"/>
                                          </p:stCondLst>
                                        </p:cTn>
                                        <p:tgtEl>
                                          <p:spTgt spid="2054"/>
                                        </p:tgtEl>
                                      </p:cBhvr>
                                      <p:to x="100000" y="100000"/>
                                    </p:animScale>
                                    <p:animScale>
                                      <p:cBhvr>
                                        <p:cTn id="37" dur="26">
                                          <p:stCondLst>
                                            <p:cond delay="1808"/>
                                          </p:stCondLst>
                                        </p:cTn>
                                        <p:tgtEl>
                                          <p:spTgt spid="2054"/>
                                        </p:tgtEl>
                                      </p:cBhvr>
                                      <p:to x="100000" y="95000"/>
                                    </p:animScale>
                                    <p:animScale>
                                      <p:cBhvr>
                                        <p:cTn id="38" dur="166" decel="50000">
                                          <p:stCondLst>
                                            <p:cond delay="1834"/>
                                          </p:stCondLst>
                                        </p:cTn>
                                        <p:tgtEl>
                                          <p:spTgt spid="2054"/>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wipe(down)">
                                      <p:cBhvr>
                                        <p:cTn id="43" dur="580">
                                          <p:stCondLst>
                                            <p:cond delay="0"/>
                                          </p:stCondLst>
                                        </p:cTn>
                                        <p:tgtEl>
                                          <p:spTgt spid="8"/>
                                        </p:tgtEl>
                                      </p:cBhvr>
                                    </p:animEffect>
                                    <p:anim calcmode="lin" valueType="num">
                                      <p:cBhvr>
                                        <p:cTn id="44"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49" dur="26">
                                          <p:stCondLst>
                                            <p:cond delay="650"/>
                                          </p:stCondLst>
                                        </p:cTn>
                                        <p:tgtEl>
                                          <p:spTgt spid="8"/>
                                        </p:tgtEl>
                                      </p:cBhvr>
                                      <p:to x="100000" y="60000"/>
                                    </p:animScale>
                                    <p:animScale>
                                      <p:cBhvr>
                                        <p:cTn id="50" dur="166" decel="50000">
                                          <p:stCondLst>
                                            <p:cond delay="676"/>
                                          </p:stCondLst>
                                        </p:cTn>
                                        <p:tgtEl>
                                          <p:spTgt spid="8"/>
                                        </p:tgtEl>
                                      </p:cBhvr>
                                      <p:to x="100000" y="100000"/>
                                    </p:animScale>
                                    <p:animScale>
                                      <p:cBhvr>
                                        <p:cTn id="51" dur="26">
                                          <p:stCondLst>
                                            <p:cond delay="1312"/>
                                          </p:stCondLst>
                                        </p:cTn>
                                        <p:tgtEl>
                                          <p:spTgt spid="8"/>
                                        </p:tgtEl>
                                      </p:cBhvr>
                                      <p:to x="100000" y="80000"/>
                                    </p:animScale>
                                    <p:animScale>
                                      <p:cBhvr>
                                        <p:cTn id="52" dur="166" decel="50000">
                                          <p:stCondLst>
                                            <p:cond delay="1338"/>
                                          </p:stCondLst>
                                        </p:cTn>
                                        <p:tgtEl>
                                          <p:spTgt spid="8"/>
                                        </p:tgtEl>
                                      </p:cBhvr>
                                      <p:to x="100000" y="100000"/>
                                    </p:animScale>
                                    <p:animScale>
                                      <p:cBhvr>
                                        <p:cTn id="53" dur="26">
                                          <p:stCondLst>
                                            <p:cond delay="1642"/>
                                          </p:stCondLst>
                                        </p:cTn>
                                        <p:tgtEl>
                                          <p:spTgt spid="8"/>
                                        </p:tgtEl>
                                      </p:cBhvr>
                                      <p:to x="100000" y="90000"/>
                                    </p:animScale>
                                    <p:animScale>
                                      <p:cBhvr>
                                        <p:cTn id="54" dur="166" decel="50000">
                                          <p:stCondLst>
                                            <p:cond delay="1668"/>
                                          </p:stCondLst>
                                        </p:cTn>
                                        <p:tgtEl>
                                          <p:spTgt spid="8"/>
                                        </p:tgtEl>
                                      </p:cBhvr>
                                      <p:to x="100000" y="100000"/>
                                    </p:animScale>
                                    <p:animScale>
                                      <p:cBhvr>
                                        <p:cTn id="55" dur="26">
                                          <p:stCondLst>
                                            <p:cond delay="1808"/>
                                          </p:stCondLst>
                                        </p:cTn>
                                        <p:tgtEl>
                                          <p:spTgt spid="8"/>
                                        </p:tgtEl>
                                      </p:cBhvr>
                                      <p:to x="100000" y="95000"/>
                                    </p:animScale>
                                    <p:animScale>
                                      <p:cBhvr>
                                        <p:cTn id="56" dur="166" decel="50000">
                                          <p:stCondLst>
                                            <p:cond delay="1834"/>
                                          </p:stCondLst>
                                        </p:cTn>
                                        <p:tgtEl>
                                          <p:spTgt spid="8"/>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24578"/>
                                        </p:tgtEl>
                                        <p:attrNameLst>
                                          <p:attrName>style.visibility</p:attrName>
                                        </p:attrNameLst>
                                      </p:cBhvr>
                                      <p:to>
                                        <p:strVal val="visible"/>
                                      </p:to>
                                    </p:set>
                                    <p:animEffect transition="in" filter="wipe(down)">
                                      <p:cBhvr>
                                        <p:cTn id="61" dur="580">
                                          <p:stCondLst>
                                            <p:cond delay="0"/>
                                          </p:stCondLst>
                                        </p:cTn>
                                        <p:tgtEl>
                                          <p:spTgt spid="24578"/>
                                        </p:tgtEl>
                                      </p:cBhvr>
                                    </p:animEffect>
                                    <p:anim calcmode="lin" valueType="num">
                                      <p:cBhvr>
                                        <p:cTn id="62" dur="1822" tmFilter="0,0; 0.14,0.36; 0.43,0.73; 0.71,0.91; 1.0,1.0">
                                          <p:stCondLst>
                                            <p:cond delay="0"/>
                                          </p:stCondLst>
                                        </p:cTn>
                                        <p:tgtEl>
                                          <p:spTgt spid="24578"/>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24578"/>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24578"/>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24578"/>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24578"/>
                                        </p:tgtEl>
                                        <p:attrNameLst>
                                          <p:attrName>ppt_y</p:attrName>
                                        </p:attrNameLst>
                                      </p:cBhvr>
                                      <p:tavLst>
                                        <p:tav tm="0" fmla="#ppt_y-sin(pi*$)/81">
                                          <p:val>
                                            <p:fltVal val="0"/>
                                          </p:val>
                                        </p:tav>
                                        <p:tav tm="100000">
                                          <p:val>
                                            <p:fltVal val="1"/>
                                          </p:val>
                                        </p:tav>
                                      </p:tavLst>
                                    </p:anim>
                                    <p:animScale>
                                      <p:cBhvr>
                                        <p:cTn id="67" dur="26">
                                          <p:stCondLst>
                                            <p:cond delay="650"/>
                                          </p:stCondLst>
                                        </p:cTn>
                                        <p:tgtEl>
                                          <p:spTgt spid="24578"/>
                                        </p:tgtEl>
                                      </p:cBhvr>
                                      <p:to x="100000" y="60000"/>
                                    </p:animScale>
                                    <p:animScale>
                                      <p:cBhvr>
                                        <p:cTn id="68" dur="166" decel="50000">
                                          <p:stCondLst>
                                            <p:cond delay="676"/>
                                          </p:stCondLst>
                                        </p:cTn>
                                        <p:tgtEl>
                                          <p:spTgt spid="24578"/>
                                        </p:tgtEl>
                                      </p:cBhvr>
                                      <p:to x="100000" y="100000"/>
                                    </p:animScale>
                                    <p:animScale>
                                      <p:cBhvr>
                                        <p:cTn id="69" dur="26">
                                          <p:stCondLst>
                                            <p:cond delay="1312"/>
                                          </p:stCondLst>
                                        </p:cTn>
                                        <p:tgtEl>
                                          <p:spTgt spid="24578"/>
                                        </p:tgtEl>
                                      </p:cBhvr>
                                      <p:to x="100000" y="80000"/>
                                    </p:animScale>
                                    <p:animScale>
                                      <p:cBhvr>
                                        <p:cTn id="70" dur="166" decel="50000">
                                          <p:stCondLst>
                                            <p:cond delay="1338"/>
                                          </p:stCondLst>
                                        </p:cTn>
                                        <p:tgtEl>
                                          <p:spTgt spid="24578"/>
                                        </p:tgtEl>
                                      </p:cBhvr>
                                      <p:to x="100000" y="100000"/>
                                    </p:animScale>
                                    <p:animScale>
                                      <p:cBhvr>
                                        <p:cTn id="71" dur="26">
                                          <p:stCondLst>
                                            <p:cond delay="1642"/>
                                          </p:stCondLst>
                                        </p:cTn>
                                        <p:tgtEl>
                                          <p:spTgt spid="24578"/>
                                        </p:tgtEl>
                                      </p:cBhvr>
                                      <p:to x="100000" y="90000"/>
                                    </p:animScale>
                                    <p:animScale>
                                      <p:cBhvr>
                                        <p:cTn id="72" dur="166" decel="50000">
                                          <p:stCondLst>
                                            <p:cond delay="1668"/>
                                          </p:stCondLst>
                                        </p:cTn>
                                        <p:tgtEl>
                                          <p:spTgt spid="24578"/>
                                        </p:tgtEl>
                                      </p:cBhvr>
                                      <p:to x="100000" y="100000"/>
                                    </p:animScale>
                                    <p:animScale>
                                      <p:cBhvr>
                                        <p:cTn id="73" dur="26">
                                          <p:stCondLst>
                                            <p:cond delay="1808"/>
                                          </p:stCondLst>
                                        </p:cTn>
                                        <p:tgtEl>
                                          <p:spTgt spid="24578"/>
                                        </p:tgtEl>
                                      </p:cBhvr>
                                      <p:to x="100000" y="95000"/>
                                    </p:animScale>
                                    <p:animScale>
                                      <p:cBhvr>
                                        <p:cTn id="74" dur="166" decel="50000">
                                          <p:stCondLst>
                                            <p:cond delay="1834"/>
                                          </p:stCondLst>
                                        </p:cTn>
                                        <p:tgtEl>
                                          <p:spTgt spid="2457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4" grpId="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552" y="1340768"/>
            <a:ext cx="8208912" cy="2862322"/>
          </a:xfrm>
          <a:prstGeom prst="rect">
            <a:avLst/>
          </a:prstGeom>
        </p:spPr>
        <p:txBody>
          <a:bodyPr wrap="square">
            <a:spAutoFit/>
          </a:bodyPr>
          <a:lstStyle/>
          <a:p>
            <a:pPr algn="just"/>
            <a:r>
              <a:rPr lang="fr-FR" dirty="0">
                <a:solidFill>
                  <a:srgbClr val="FFFF00"/>
                </a:solidFill>
              </a:rPr>
              <a:t>Le rôle de l’hygiène du travail est précisément de prévenir et de maîtriser les risques liés aux activités professionnelles. L’hygiène du travail a notamment pour objectif de protéger et de promouvoir la santé des travailleurs, de protéger l’environnement et de favoriser un développement sûr et durable.</a:t>
            </a:r>
          </a:p>
          <a:p>
            <a:pPr algn="just"/>
            <a:r>
              <a:rPr lang="fr-FR" dirty="0">
                <a:solidFill>
                  <a:srgbClr val="FFFF00"/>
                </a:solidFill>
              </a:rPr>
              <a:t>On ne saurait trop insister sur l’importance de l’hygiène du travail dans la protection de la santé des travailleurs. En effet, le fait qu’une maladie soit diagnostiquée et soignée ne prévient pas la survenue d’autres cas si l’exposition à l’agent étiologique persiste. Tant que l’environnement de travail reste malsain, les risques potentiels pour la santé subsistent. Seule la maîtrise de ces risques pour la santé peut rompre le cercle vicieux illustré à la figure 1</a:t>
            </a:r>
          </a:p>
        </p:txBody>
      </p:sp>
      <p:sp>
        <p:nvSpPr>
          <p:cNvPr id="8193" name="Rectangle 1"/>
          <p:cNvSpPr>
            <a:spLocks noChangeArrowheads="1"/>
          </p:cNvSpPr>
          <p:nvPr/>
        </p:nvSpPr>
        <p:spPr bwMode="auto">
          <a:xfrm>
            <a:off x="1043608" y="476672"/>
            <a:ext cx="6588224"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a:ln>
                  <a:noFill/>
                </a:ln>
                <a:solidFill>
                  <a:schemeClr val="bg1"/>
                </a:solidFill>
                <a:effectLst/>
                <a:latin typeface="Calibri" pitchFamily="34" charset="0"/>
                <a:ea typeface="Calibri" pitchFamily="34" charset="0"/>
                <a:cs typeface="Calibri" pitchFamily="34" charset="0"/>
              </a:rPr>
              <a:t>OBJECTIFS, DÉFINITIONS ET INFORMATIONS D’ORDRE GÉNÉRAL</a:t>
            </a:r>
            <a:endParaRPr kumimoji="0" lang="fr-FR" sz="1600" b="0" i="0" u="none" strike="noStrike" cap="none" normalizeH="0" baseline="0" dirty="0">
              <a:ln>
                <a:noFill/>
              </a:ln>
              <a:solidFill>
                <a:schemeClr val="bg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igure 30.1"/>
          <p:cNvPicPr>
            <a:picLocks noChangeAspect="1" noChangeArrowheads="1"/>
          </p:cNvPicPr>
          <p:nvPr/>
        </p:nvPicPr>
        <p:blipFill>
          <a:blip r:embed="rId2" cstate="print"/>
          <a:srcRect/>
          <a:stretch>
            <a:fillRect/>
          </a:stretch>
        </p:blipFill>
        <p:spPr bwMode="auto">
          <a:xfrm>
            <a:off x="1979712" y="1460004"/>
            <a:ext cx="5688632" cy="5397996"/>
          </a:xfrm>
          <a:prstGeom prst="rect">
            <a:avLst/>
          </a:prstGeom>
          <a:noFill/>
        </p:spPr>
      </p:pic>
      <p:sp>
        <p:nvSpPr>
          <p:cNvPr id="5" name="Rectangle 4"/>
          <p:cNvSpPr/>
          <p:nvPr/>
        </p:nvSpPr>
        <p:spPr>
          <a:xfrm>
            <a:off x="1043608" y="404664"/>
            <a:ext cx="7704856" cy="369332"/>
          </a:xfrm>
          <a:prstGeom prst="rect">
            <a:avLst/>
          </a:prstGeom>
        </p:spPr>
        <p:txBody>
          <a:bodyPr wrap="square">
            <a:spAutoFit/>
          </a:bodyPr>
          <a:lstStyle/>
          <a:p>
            <a:r>
              <a:rPr lang="fr-FR" b="1" dirty="0">
                <a:solidFill>
                  <a:schemeClr val="bg1"/>
                </a:solidFill>
              </a:rPr>
              <a:t>Figure .1 : Interactions entre l'individu et l'environnement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Figure 30.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539552" y="517901"/>
            <a:ext cx="8064896" cy="830997"/>
          </a:xfrm>
          <a:prstGeom prst="rect">
            <a:avLst/>
          </a:prstGeom>
          <a:solidFill>
            <a:schemeClr val="accent1">
              <a:lumMod val="25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a:ln>
                  <a:noFill/>
                </a:ln>
                <a:solidFill>
                  <a:schemeClr val="bg1"/>
                </a:solidFill>
                <a:effectLst/>
                <a:latin typeface="Arial" pitchFamily="34" charset="0"/>
                <a:ea typeface="Times New Roman" pitchFamily="18" charset="0"/>
                <a:cs typeface="Arial" pitchFamily="34" charset="0"/>
              </a:rPr>
              <a:t>Le milieu de travail devrait faire l’objet d’une surveillance permanente afin d’y détecter et d’en faire disparaître les agents et les facteurs dangereux ou de les maîtriser avant qu’ils n’aient des effets négatifs; tel est le rôle de l’hygiène du travail.</a:t>
            </a:r>
            <a:endParaRPr kumimoji="0" lang="fr-FR" sz="1600" b="0" i="0" u="none" strike="noStrike" cap="none" normalizeH="0" baseline="0" dirty="0">
              <a:ln>
                <a:noFill/>
              </a:ln>
              <a:solidFill>
                <a:schemeClr val="bg1"/>
              </a:solidFill>
              <a:effectLst/>
              <a:latin typeface="Arial" pitchFamily="34" charset="0"/>
              <a:cs typeface="Arial" pitchFamily="34" charset="0"/>
            </a:endParaRPr>
          </a:p>
        </p:txBody>
      </p:sp>
      <p:sp>
        <p:nvSpPr>
          <p:cNvPr id="3074" name="Rectangle 2"/>
          <p:cNvSpPr>
            <a:spLocks noChangeArrowheads="1"/>
          </p:cNvSpPr>
          <p:nvPr/>
        </p:nvSpPr>
        <p:spPr bwMode="auto">
          <a:xfrm>
            <a:off x="683568" y="1628800"/>
            <a:ext cx="8064896" cy="830997"/>
          </a:xfrm>
          <a:prstGeom prst="rect">
            <a:avLst/>
          </a:prstGeom>
          <a:solidFill>
            <a:schemeClr val="accent1">
              <a:lumMod val="25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a:ln>
                  <a:noFill/>
                </a:ln>
                <a:solidFill>
                  <a:srgbClr val="FFFF00"/>
                </a:solidFill>
                <a:effectLst/>
                <a:latin typeface="Arial" pitchFamily="34" charset="0"/>
                <a:ea typeface="Times New Roman" pitchFamily="18" charset="0"/>
                <a:cs typeface="Arial" pitchFamily="34" charset="0"/>
              </a:rPr>
              <a:t>l’hygiène du travail peut également contribuer à un développement sûr et durable . Afin de satisfaire les besoins de la population mondiale actuelle sans épuiser ou altérer les ressources de la planète ni causer d’effets nuisibles à la santé et à l’environnement. </a:t>
            </a:r>
            <a:endParaRPr kumimoji="0" lang="fr-FR" sz="1600" b="0" i="0" u="none" strike="noStrike" cap="none" normalizeH="0" baseline="0" dirty="0">
              <a:ln>
                <a:noFill/>
              </a:ln>
              <a:solidFill>
                <a:srgbClr val="FFFF00"/>
              </a:solidFill>
              <a:effectLst/>
              <a:latin typeface="Arial" pitchFamily="34" charset="0"/>
              <a:cs typeface="Arial" pitchFamily="34" charset="0"/>
            </a:endParaRPr>
          </a:p>
        </p:txBody>
      </p:sp>
      <p:sp>
        <p:nvSpPr>
          <p:cNvPr id="3075" name="Rectangle 3"/>
          <p:cNvSpPr>
            <a:spLocks noChangeArrowheads="1"/>
          </p:cNvSpPr>
          <p:nvPr/>
        </p:nvSpPr>
        <p:spPr bwMode="auto">
          <a:xfrm>
            <a:off x="683568" y="2685836"/>
            <a:ext cx="8064896" cy="1323439"/>
          </a:xfrm>
          <a:prstGeom prst="rect">
            <a:avLst/>
          </a:prstGeom>
          <a:solidFill>
            <a:schemeClr val="tx2">
              <a:lumMod val="5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a:ln>
                  <a:noFill/>
                </a:ln>
                <a:solidFill>
                  <a:srgbClr val="00CC00"/>
                </a:solidFill>
                <a:effectLst/>
                <a:latin typeface="Arial" pitchFamily="34" charset="0"/>
                <a:ea typeface="Times New Roman" pitchFamily="18" charset="0"/>
                <a:cs typeface="Arial" pitchFamily="34" charset="0"/>
              </a:rPr>
              <a:t>La prévention des risques pour la santé au travail suppose une approche multidisciplinaire dont l’hygiène du travail est une composante essentielle, aux côtés notamment de la médecine et des soins infirmiers du travail, de l’ergonomie et de la psychologie du travail. La </a:t>
            </a:r>
            <a:r>
              <a:rPr kumimoji="0" lang="fr-FR" sz="1600" b="0" i="0" u="none" strike="noStrike" cap="none" normalizeH="0" baseline="0" dirty="0">
                <a:ln>
                  <a:noFill/>
                </a:ln>
                <a:solidFill>
                  <a:srgbClr val="00CC00"/>
                </a:solidFill>
                <a:effectLst/>
                <a:latin typeface="Arial" pitchFamily="34" charset="0"/>
                <a:ea typeface="Times New Roman" pitchFamily="18" charset="0"/>
                <a:cs typeface="Arial" pitchFamily="34" charset="0"/>
                <a:hlinkClick r:id="rId2"/>
              </a:rPr>
              <a:t>figure .2</a:t>
            </a:r>
            <a:r>
              <a:rPr kumimoji="0" lang="fr-FR" sz="1600" b="0" i="0" u="none" strike="noStrike" cap="none" normalizeH="0" baseline="0" dirty="0">
                <a:ln>
                  <a:noFill/>
                </a:ln>
                <a:solidFill>
                  <a:srgbClr val="00CC00"/>
                </a:solidFill>
                <a:effectLst/>
                <a:latin typeface="Arial" pitchFamily="34" charset="0"/>
                <a:ea typeface="Times New Roman" pitchFamily="18" charset="0"/>
                <a:cs typeface="Arial" pitchFamily="34" charset="0"/>
              </a:rPr>
              <a:t> illustre schématiquement les champs d’action respectifs des médecins et des hygiénistes du travail.</a:t>
            </a:r>
            <a:endParaRPr kumimoji="0" lang="fr-FR" sz="1600" b="0" i="0" u="none" strike="noStrike" cap="none" normalizeH="0" baseline="0" dirty="0">
              <a:ln>
                <a:noFill/>
              </a:ln>
              <a:solidFill>
                <a:srgbClr val="00CC00"/>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Figure 30.2"/>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0" y="476672"/>
            <a:ext cx="8676456" cy="1359306"/>
          </a:xfrm>
          <a:prstGeom prst="rect">
            <a:avLst/>
          </a:prstGeom>
          <a:noFill/>
          <a:ln w="9525">
            <a:noFill/>
            <a:miter lim="800000"/>
            <a:headEnd/>
            <a:tailEnd/>
          </a:ln>
          <a:effectLst/>
        </p:spPr>
        <p:txBody>
          <a:bodyPr vert="horz" wrap="square" lIns="91440" tIns="126960" rIns="91440" bIns="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a:ln>
                  <a:noFill/>
                </a:ln>
                <a:solidFill>
                  <a:srgbClr val="FFC000"/>
                </a:solidFill>
                <a:effectLst/>
                <a:latin typeface="Cambria" pitchFamily="18" charset="0"/>
                <a:ea typeface="Times New Roman" pitchFamily="18" charset="0"/>
                <a:cs typeface="Times New Roman" pitchFamily="18" charset="0"/>
              </a:rPr>
              <a:t>L’hygiène du travail, l’évaluation et la gestion des risques</a:t>
            </a: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a:ln>
                  <a:noFill/>
                </a:ln>
                <a:solidFill>
                  <a:srgbClr val="FFC000"/>
                </a:solidFill>
                <a:effectLst/>
                <a:latin typeface="Arial" pitchFamily="34" charset="0"/>
                <a:ea typeface="Times New Roman" pitchFamily="18" charset="0"/>
                <a:cs typeface="Arial" pitchFamily="34" charset="0"/>
              </a:rPr>
              <a:t>L’évaluation des risques</a:t>
            </a: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a:ln>
                  <a:noFill/>
                </a:ln>
                <a:solidFill>
                  <a:srgbClr val="FFC000"/>
                </a:solidFill>
                <a:effectLst/>
                <a:latin typeface="Calibri" pitchFamily="34" charset="0"/>
                <a:ea typeface="Times New Roman" pitchFamily="18" charset="0"/>
                <a:cs typeface="Calibri" pitchFamily="34" charset="0"/>
              </a:rPr>
              <a:t>L’évaluation des risques a pour but de déterminer les types d’effets sur la santé à attendre d’une certaine exposition à un agent donné et de fournir des estimations quant à la probabilité d’apparition de ces effets à différents niveaux </a:t>
            </a:r>
            <a:r>
              <a:rPr kumimoji="0" lang="fr-FR" sz="1100" b="0" i="0" u="none" strike="noStrike" cap="none" normalizeH="0" baseline="0" dirty="0">
                <a:ln>
                  <a:noFill/>
                </a:ln>
                <a:solidFill>
                  <a:srgbClr val="000000"/>
                </a:solidFill>
                <a:effectLst/>
                <a:latin typeface="Calibri" pitchFamily="34" charset="0"/>
                <a:ea typeface="Times New Roman" pitchFamily="18" charset="0"/>
                <a:cs typeface="Calibri" pitchFamily="34" charset="0"/>
              </a:rPr>
              <a:t>d’exposition.</a:t>
            </a: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pic>
        <p:nvPicPr>
          <p:cNvPr id="5123" name="Picture 3" descr="Figure 30.3"/>
          <p:cNvPicPr>
            <a:picLocks noChangeAspect="1" noChangeArrowheads="1"/>
          </p:cNvPicPr>
          <p:nvPr/>
        </p:nvPicPr>
        <p:blipFill>
          <a:blip r:embed="rId2" cstate="print"/>
          <a:srcRect/>
          <a:stretch>
            <a:fillRect/>
          </a:stretch>
        </p:blipFill>
        <p:spPr bwMode="auto">
          <a:xfrm>
            <a:off x="0" y="2420888"/>
            <a:ext cx="9153525" cy="4437113"/>
          </a:xfrm>
          <a:prstGeom prst="rect">
            <a:avLst/>
          </a:prstGeom>
          <a:noFill/>
        </p:spPr>
      </p:pic>
      <p:sp>
        <p:nvSpPr>
          <p:cNvPr id="6" name="Rectangle 5"/>
          <p:cNvSpPr/>
          <p:nvPr/>
        </p:nvSpPr>
        <p:spPr>
          <a:xfrm>
            <a:off x="1331640" y="1988840"/>
            <a:ext cx="6768752" cy="369332"/>
          </a:xfrm>
          <a:prstGeom prst="rect">
            <a:avLst/>
          </a:prstGeom>
        </p:spPr>
        <p:txBody>
          <a:bodyPr wrap="square">
            <a:spAutoFit/>
          </a:bodyPr>
          <a:lstStyle/>
          <a:p>
            <a:r>
              <a:rPr lang="fr-FR" b="1" dirty="0">
                <a:solidFill>
                  <a:srgbClr val="FFFF00"/>
                </a:solidFill>
              </a:rPr>
              <a:t>Figure .3 Eléments de l'évaluation des risques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71600" y="476672"/>
            <a:ext cx="7488832" cy="1477328"/>
          </a:xfrm>
          <a:prstGeom prst="rect">
            <a:avLst/>
          </a:prstGeom>
        </p:spPr>
        <p:txBody>
          <a:bodyPr wrap="square">
            <a:spAutoFit/>
          </a:bodyPr>
          <a:lstStyle/>
          <a:p>
            <a:r>
              <a:rPr lang="fr-FR" b="1" dirty="0">
                <a:solidFill>
                  <a:srgbClr val="FFFF00"/>
                </a:solidFill>
              </a:rPr>
              <a:t>Conclusion</a:t>
            </a:r>
          </a:p>
          <a:p>
            <a:pPr algn="just"/>
            <a:r>
              <a:rPr lang="fr-FR" dirty="0">
                <a:solidFill>
                  <a:srgbClr val="FFFF00"/>
                </a:solidFill>
              </a:rPr>
              <a:t>L’hygiène du travail est essentielle à la protection de la santé des travailleurs et de l’environnement. Elle comporte plusieurs aspects interdépendants qui ne peuvent être pris en compte séparément, mais doivent être intégrés dans une démarche globale.</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3505</TotalTime>
  <Words>899</Words>
  <Application>Microsoft Office PowerPoint</Application>
  <PresentationFormat>Affichage à l'écran (4:3)</PresentationFormat>
  <Paragraphs>66</Paragraphs>
  <Slides>17</Slides>
  <Notes>2</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17</vt:i4>
      </vt:variant>
    </vt:vector>
  </HeadingPairs>
  <TitlesOfParts>
    <vt:vector size="26" baseType="lpstr">
      <vt:lpstr>Algerian</vt:lpstr>
      <vt:lpstr>Apple Garamond</vt:lpstr>
      <vt:lpstr>Arial</vt:lpstr>
      <vt:lpstr>Calibri</vt:lpstr>
      <vt:lpstr>Cambria</vt:lpstr>
      <vt:lpstr>Constantia</vt:lpstr>
      <vt:lpstr>Verdana</vt:lpstr>
      <vt:lpstr>Wingdings 2</vt:lpstr>
      <vt:lpstr>Débit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Sun Flames</dc:title>
  <dc:creator>www.powerpointstyles.com</dc:creator>
  <dc:description>Image credit to FreeDigitalPhotos.net</dc:description>
  <cp:lastModifiedBy>miloud</cp:lastModifiedBy>
  <cp:revision>185</cp:revision>
  <dcterms:created xsi:type="dcterms:W3CDTF">2009-03-23T15:23:24Z</dcterms:created>
  <dcterms:modified xsi:type="dcterms:W3CDTF">2026-05-03T10:59:51Z</dcterms:modified>
</cp:coreProperties>
</file>