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432"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49" d="100"/>
          <a:sy n="49" d="100"/>
        </p:scale>
        <p:origin x="4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86EB6A4A-06EF-4D70-96AB-95579CF2DE29}"/>
    <pc:docChg chg="delSld modSld">
      <pc:chgData name="miloud" userId="746845292902c628" providerId="LiveId" clId="{86EB6A4A-06EF-4D70-96AB-95579CF2DE29}" dt="2026-05-03T10:58:32.962" v="2" actId="47"/>
      <pc:docMkLst>
        <pc:docMk/>
      </pc:docMkLst>
      <pc:sldChg chg="del">
        <pc:chgData name="miloud" userId="746845292902c628" providerId="LiveId" clId="{86EB6A4A-06EF-4D70-96AB-95579CF2DE29}" dt="2026-05-03T10:58:32.962" v="2" actId="47"/>
        <pc:sldMkLst>
          <pc:docMk/>
          <pc:sldMk cId="0" sldId="335"/>
        </pc:sldMkLst>
      </pc:sldChg>
      <pc:sldChg chg="del">
        <pc:chgData name="miloud" userId="746845292902c628" providerId="LiveId" clId="{86EB6A4A-06EF-4D70-96AB-95579CF2DE29}" dt="2026-05-03T10:58:32.962" v="2" actId="47"/>
        <pc:sldMkLst>
          <pc:docMk/>
          <pc:sldMk cId="0" sldId="405"/>
        </pc:sldMkLst>
      </pc:sldChg>
      <pc:sldChg chg="del">
        <pc:chgData name="miloud" userId="746845292902c628" providerId="LiveId" clId="{86EB6A4A-06EF-4D70-96AB-95579CF2DE29}" dt="2026-05-03T10:58:32.962" v="2" actId="47"/>
        <pc:sldMkLst>
          <pc:docMk/>
          <pc:sldMk cId="0" sldId="406"/>
        </pc:sldMkLst>
      </pc:sldChg>
      <pc:sldChg chg="del">
        <pc:chgData name="miloud" userId="746845292902c628" providerId="LiveId" clId="{86EB6A4A-06EF-4D70-96AB-95579CF2DE29}" dt="2026-05-03T10:58:32.962" v="2" actId="47"/>
        <pc:sldMkLst>
          <pc:docMk/>
          <pc:sldMk cId="0" sldId="407"/>
        </pc:sldMkLst>
      </pc:sldChg>
      <pc:sldChg chg="del">
        <pc:chgData name="miloud" userId="746845292902c628" providerId="LiveId" clId="{86EB6A4A-06EF-4D70-96AB-95579CF2DE29}" dt="2026-05-03T10:58:32.962" v="2" actId="47"/>
        <pc:sldMkLst>
          <pc:docMk/>
          <pc:sldMk cId="0" sldId="408"/>
        </pc:sldMkLst>
      </pc:sldChg>
      <pc:sldChg chg="del">
        <pc:chgData name="miloud" userId="746845292902c628" providerId="LiveId" clId="{86EB6A4A-06EF-4D70-96AB-95579CF2DE29}" dt="2026-05-03T10:58:32.962" v="2" actId="47"/>
        <pc:sldMkLst>
          <pc:docMk/>
          <pc:sldMk cId="0" sldId="409"/>
        </pc:sldMkLst>
      </pc:sldChg>
      <pc:sldChg chg="del">
        <pc:chgData name="miloud" userId="746845292902c628" providerId="LiveId" clId="{86EB6A4A-06EF-4D70-96AB-95579CF2DE29}" dt="2026-05-03T10:58:32.962" v="2" actId="47"/>
        <pc:sldMkLst>
          <pc:docMk/>
          <pc:sldMk cId="0" sldId="410"/>
        </pc:sldMkLst>
      </pc:sldChg>
      <pc:sldChg chg="del">
        <pc:chgData name="miloud" userId="746845292902c628" providerId="LiveId" clId="{86EB6A4A-06EF-4D70-96AB-95579CF2DE29}" dt="2026-05-03T10:58:32.962" v="2" actId="47"/>
        <pc:sldMkLst>
          <pc:docMk/>
          <pc:sldMk cId="0" sldId="411"/>
        </pc:sldMkLst>
      </pc:sldChg>
      <pc:sldChg chg="del">
        <pc:chgData name="miloud" userId="746845292902c628" providerId="LiveId" clId="{86EB6A4A-06EF-4D70-96AB-95579CF2DE29}" dt="2026-05-03T10:58:32.962" v="2" actId="47"/>
        <pc:sldMkLst>
          <pc:docMk/>
          <pc:sldMk cId="0" sldId="412"/>
        </pc:sldMkLst>
      </pc:sldChg>
      <pc:sldChg chg="del">
        <pc:chgData name="miloud" userId="746845292902c628" providerId="LiveId" clId="{86EB6A4A-06EF-4D70-96AB-95579CF2DE29}" dt="2026-05-03T10:58:32.962" v="2" actId="47"/>
        <pc:sldMkLst>
          <pc:docMk/>
          <pc:sldMk cId="0" sldId="413"/>
        </pc:sldMkLst>
      </pc:sldChg>
      <pc:sldChg chg="del">
        <pc:chgData name="miloud" userId="746845292902c628" providerId="LiveId" clId="{86EB6A4A-06EF-4D70-96AB-95579CF2DE29}" dt="2026-05-03T10:58:32.962" v="2" actId="47"/>
        <pc:sldMkLst>
          <pc:docMk/>
          <pc:sldMk cId="0" sldId="414"/>
        </pc:sldMkLst>
      </pc:sldChg>
      <pc:sldChg chg="del">
        <pc:chgData name="miloud" userId="746845292902c628" providerId="LiveId" clId="{86EB6A4A-06EF-4D70-96AB-95579CF2DE29}" dt="2026-05-03T10:58:32.962" v="2" actId="47"/>
        <pc:sldMkLst>
          <pc:docMk/>
          <pc:sldMk cId="0" sldId="415"/>
        </pc:sldMkLst>
      </pc:sldChg>
      <pc:sldChg chg="del">
        <pc:chgData name="miloud" userId="746845292902c628" providerId="LiveId" clId="{86EB6A4A-06EF-4D70-96AB-95579CF2DE29}" dt="2026-05-03T10:58:32.962" v="2" actId="47"/>
        <pc:sldMkLst>
          <pc:docMk/>
          <pc:sldMk cId="0" sldId="416"/>
        </pc:sldMkLst>
      </pc:sldChg>
      <pc:sldChg chg="del">
        <pc:chgData name="miloud" userId="746845292902c628" providerId="LiveId" clId="{86EB6A4A-06EF-4D70-96AB-95579CF2DE29}" dt="2026-05-03T10:58:32.962" v="2" actId="47"/>
        <pc:sldMkLst>
          <pc:docMk/>
          <pc:sldMk cId="0" sldId="417"/>
        </pc:sldMkLst>
      </pc:sldChg>
      <pc:sldChg chg="del">
        <pc:chgData name="miloud" userId="746845292902c628" providerId="LiveId" clId="{86EB6A4A-06EF-4D70-96AB-95579CF2DE29}" dt="2026-05-03T10:58:32.962" v="2" actId="47"/>
        <pc:sldMkLst>
          <pc:docMk/>
          <pc:sldMk cId="0" sldId="418"/>
        </pc:sldMkLst>
      </pc:sldChg>
      <pc:sldChg chg="del">
        <pc:chgData name="miloud" userId="746845292902c628" providerId="LiveId" clId="{86EB6A4A-06EF-4D70-96AB-95579CF2DE29}" dt="2026-05-03T10:58:32.962" v="2" actId="47"/>
        <pc:sldMkLst>
          <pc:docMk/>
          <pc:sldMk cId="0" sldId="419"/>
        </pc:sldMkLst>
      </pc:sldChg>
      <pc:sldChg chg="del">
        <pc:chgData name="miloud" userId="746845292902c628" providerId="LiveId" clId="{86EB6A4A-06EF-4D70-96AB-95579CF2DE29}" dt="2026-05-03T10:58:32.962" v="2" actId="47"/>
        <pc:sldMkLst>
          <pc:docMk/>
          <pc:sldMk cId="0" sldId="420"/>
        </pc:sldMkLst>
      </pc:sldChg>
      <pc:sldChg chg="del">
        <pc:chgData name="miloud" userId="746845292902c628" providerId="LiveId" clId="{86EB6A4A-06EF-4D70-96AB-95579CF2DE29}" dt="2026-05-03T10:58:32.962" v="2" actId="47"/>
        <pc:sldMkLst>
          <pc:docMk/>
          <pc:sldMk cId="0" sldId="421"/>
        </pc:sldMkLst>
      </pc:sldChg>
      <pc:sldChg chg="del">
        <pc:chgData name="miloud" userId="746845292902c628" providerId="LiveId" clId="{86EB6A4A-06EF-4D70-96AB-95579CF2DE29}" dt="2026-05-03T10:58:32.962" v="2" actId="47"/>
        <pc:sldMkLst>
          <pc:docMk/>
          <pc:sldMk cId="0" sldId="422"/>
        </pc:sldMkLst>
      </pc:sldChg>
      <pc:sldChg chg="del">
        <pc:chgData name="miloud" userId="746845292902c628" providerId="LiveId" clId="{86EB6A4A-06EF-4D70-96AB-95579CF2DE29}" dt="2026-05-03T10:58:32.962" v="2" actId="47"/>
        <pc:sldMkLst>
          <pc:docMk/>
          <pc:sldMk cId="0" sldId="423"/>
        </pc:sldMkLst>
      </pc:sldChg>
      <pc:sldChg chg="del">
        <pc:chgData name="miloud" userId="746845292902c628" providerId="LiveId" clId="{86EB6A4A-06EF-4D70-96AB-95579CF2DE29}" dt="2026-05-03T10:58:32.962" v="2" actId="47"/>
        <pc:sldMkLst>
          <pc:docMk/>
          <pc:sldMk cId="0" sldId="424"/>
        </pc:sldMkLst>
      </pc:sldChg>
      <pc:sldChg chg="del">
        <pc:chgData name="miloud" userId="746845292902c628" providerId="LiveId" clId="{86EB6A4A-06EF-4D70-96AB-95579CF2DE29}" dt="2026-05-03T10:58:32.962" v="2" actId="47"/>
        <pc:sldMkLst>
          <pc:docMk/>
          <pc:sldMk cId="0" sldId="425"/>
        </pc:sldMkLst>
      </pc:sldChg>
      <pc:sldChg chg="del">
        <pc:chgData name="miloud" userId="746845292902c628" providerId="LiveId" clId="{86EB6A4A-06EF-4D70-96AB-95579CF2DE29}" dt="2026-05-03T10:58:32.962" v="2" actId="47"/>
        <pc:sldMkLst>
          <pc:docMk/>
          <pc:sldMk cId="0" sldId="426"/>
        </pc:sldMkLst>
      </pc:sldChg>
      <pc:sldChg chg="del">
        <pc:chgData name="miloud" userId="746845292902c628" providerId="LiveId" clId="{86EB6A4A-06EF-4D70-96AB-95579CF2DE29}" dt="2026-05-03T10:58:32.962" v="2" actId="47"/>
        <pc:sldMkLst>
          <pc:docMk/>
          <pc:sldMk cId="0" sldId="427"/>
        </pc:sldMkLst>
      </pc:sldChg>
      <pc:sldChg chg="del">
        <pc:chgData name="miloud" userId="746845292902c628" providerId="LiveId" clId="{86EB6A4A-06EF-4D70-96AB-95579CF2DE29}" dt="2026-05-03T10:58:32.962" v="2" actId="47"/>
        <pc:sldMkLst>
          <pc:docMk/>
          <pc:sldMk cId="0" sldId="428"/>
        </pc:sldMkLst>
      </pc:sldChg>
      <pc:sldChg chg="del">
        <pc:chgData name="miloud" userId="746845292902c628" providerId="LiveId" clId="{86EB6A4A-06EF-4D70-96AB-95579CF2DE29}" dt="2026-05-03T10:58:32.962" v="2" actId="47"/>
        <pc:sldMkLst>
          <pc:docMk/>
          <pc:sldMk cId="0" sldId="429"/>
        </pc:sldMkLst>
      </pc:sldChg>
      <pc:sldChg chg="modSp">
        <pc:chgData name="miloud" userId="746845292902c628" providerId="LiveId" clId="{86EB6A4A-06EF-4D70-96AB-95579CF2DE29}" dt="2026-05-03T10:55:58.802" v="1" actId="20577"/>
        <pc:sldMkLst>
          <pc:docMk/>
          <pc:sldMk cId="0" sldId="432"/>
        </pc:sldMkLst>
        <pc:spChg chg="mod">
          <ac:chgData name="miloud" userId="746845292902c628" providerId="LiveId" clId="{86EB6A4A-06EF-4D70-96AB-95579CF2DE29}" dt="2026-05-03T10:55:58.802" v="1" actId="20577"/>
          <ac:spMkLst>
            <pc:docMk/>
            <pc:sldMk cId="0" sldId="432"/>
            <ac:spMk id="9" creationId="{325325B0-A5BE-4062-9FEE-2F0AEA6A6E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2</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18</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5/3/2026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5/3/2026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5/3/2026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5/3/2026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5/3/2026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mddelcc.gouv.qc.ca/developpement/voie.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07</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640960" cy="3693319"/>
          </a:xfrm>
          <a:prstGeom prst="rect">
            <a:avLst/>
          </a:prstGeom>
        </p:spPr>
        <p:txBody>
          <a:bodyPr wrap="square">
            <a:spAutoFit/>
          </a:bodyPr>
          <a:lstStyle/>
          <a:p>
            <a:r>
              <a:rPr lang="fr-FR" dirty="0">
                <a:solidFill>
                  <a:schemeClr val="bg1"/>
                </a:solidFill>
              </a:rPr>
              <a:t>En effet, réduire les naissances concerne en premier lieu les pays en</a:t>
            </a:r>
            <a:br>
              <a:rPr lang="fr-FR" dirty="0">
                <a:solidFill>
                  <a:schemeClr val="bg1"/>
                </a:solidFill>
              </a:rPr>
            </a:br>
            <a:r>
              <a:rPr lang="fr-FR" dirty="0">
                <a:solidFill>
                  <a:schemeClr val="bg1"/>
                </a:solidFill>
              </a:rPr>
              <a:t>développement. Elles constituent néanmoins une force de travail et une assurance sur l’avenir. </a:t>
            </a:r>
          </a:p>
          <a:p>
            <a:r>
              <a:rPr lang="fr-FR" dirty="0">
                <a:solidFill>
                  <a:schemeClr val="bg1"/>
                </a:solidFill>
              </a:rPr>
              <a:t>Si les pays du nord accusent l’explosion démographique des pays du sud d’être une des causes majeures de la dégradation de l’environnement. Ces derniers affirment en retour que les problèmes écologiques proviennent essentiellement des modes de développement adoptés par les pays industrialisés.</a:t>
            </a:r>
          </a:p>
          <a:p>
            <a:br>
              <a:rPr lang="fr-FR" dirty="0">
                <a:solidFill>
                  <a:schemeClr val="bg1"/>
                </a:solidFill>
              </a:rPr>
            </a:br>
            <a:r>
              <a:rPr lang="fr-FR" dirty="0">
                <a:solidFill>
                  <a:schemeClr val="bg1"/>
                </a:solidFill>
              </a:rPr>
              <a:t>Par convention, on dira que tout dépend du projet social adopté (les choix prioritaires en matière de développement économique et social), c’est ainsi que notre démographie conditionnera l’ampleur de l’impact de nos activités sur la biosphère  </a:t>
            </a:r>
            <a:br>
              <a:rPr lang="fr-FR" dirty="0">
                <a:solidFill>
                  <a:schemeClr val="bg1"/>
                </a:solidFill>
              </a:rPr>
            </a:br>
            <a:endParaRPr lang="fr-FR" dirty="0">
              <a:solidFill>
                <a:schemeClr val="bg1"/>
              </a:solidFill>
            </a:endParaRPr>
          </a:p>
        </p:txBody>
      </p:sp>
      <p:pic>
        <p:nvPicPr>
          <p:cNvPr id="5122" name="Picture 2" descr="RÃ©sultat de recherche d'images pour &quot;croissance dÃ©mographique&quot;"/>
          <p:cNvPicPr>
            <a:picLocks noChangeAspect="1" noChangeArrowheads="1"/>
          </p:cNvPicPr>
          <p:nvPr/>
        </p:nvPicPr>
        <p:blipFill>
          <a:blip r:embed="rId2" cstate="print"/>
          <a:srcRect/>
          <a:stretch>
            <a:fillRect/>
          </a:stretch>
        </p:blipFill>
        <p:spPr bwMode="auto">
          <a:xfrm>
            <a:off x="2339752" y="3356611"/>
            <a:ext cx="6224692" cy="35013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80">
                                          <p:stCondLst>
                                            <p:cond delay="0"/>
                                          </p:stCondLst>
                                        </p:cTn>
                                        <p:tgtEl>
                                          <p:spTgt spid="5122"/>
                                        </p:tgtEl>
                                      </p:cBhvr>
                                    </p:animEffect>
                                    <p:anim calcmode="lin" valueType="num">
                                      <p:cBhvr>
                                        <p:cTn id="2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2"/>
                                        </p:tgtEl>
                                      </p:cBhvr>
                                      <p:to x="100000" y="60000"/>
                                    </p:animScale>
                                    <p:animScale>
                                      <p:cBhvr>
                                        <p:cTn id="32" dur="166" decel="50000">
                                          <p:stCondLst>
                                            <p:cond delay="676"/>
                                          </p:stCondLst>
                                        </p:cTn>
                                        <p:tgtEl>
                                          <p:spTgt spid="5122"/>
                                        </p:tgtEl>
                                      </p:cBhvr>
                                      <p:to x="100000" y="100000"/>
                                    </p:animScale>
                                    <p:animScale>
                                      <p:cBhvr>
                                        <p:cTn id="33" dur="26">
                                          <p:stCondLst>
                                            <p:cond delay="1312"/>
                                          </p:stCondLst>
                                        </p:cTn>
                                        <p:tgtEl>
                                          <p:spTgt spid="5122"/>
                                        </p:tgtEl>
                                      </p:cBhvr>
                                      <p:to x="100000" y="80000"/>
                                    </p:animScale>
                                    <p:animScale>
                                      <p:cBhvr>
                                        <p:cTn id="34" dur="166" decel="50000">
                                          <p:stCondLst>
                                            <p:cond delay="1338"/>
                                          </p:stCondLst>
                                        </p:cTn>
                                        <p:tgtEl>
                                          <p:spTgt spid="5122"/>
                                        </p:tgtEl>
                                      </p:cBhvr>
                                      <p:to x="100000" y="100000"/>
                                    </p:animScale>
                                    <p:animScale>
                                      <p:cBhvr>
                                        <p:cTn id="35" dur="26">
                                          <p:stCondLst>
                                            <p:cond delay="1642"/>
                                          </p:stCondLst>
                                        </p:cTn>
                                        <p:tgtEl>
                                          <p:spTgt spid="5122"/>
                                        </p:tgtEl>
                                      </p:cBhvr>
                                      <p:to x="100000" y="90000"/>
                                    </p:animScale>
                                    <p:animScale>
                                      <p:cBhvr>
                                        <p:cTn id="36" dur="166" decel="50000">
                                          <p:stCondLst>
                                            <p:cond delay="1668"/>
                                          </p:stCondLst>
                                        </p:cTn>
                                        <p:tgtEl>
                                          <p:spTgt spid="5122"/>
                                        </p:tgtEl>
                                      </p:cBhvr>
                                      <p:to x="100000" y="100000"/>
                                    </p:animScale>
                                    <p:animScale>
                                      <p:cBhvr>
                                        <p:cTn id="37" dur="26">
                                          <p:stCondLst>
                                            <p:cond delay="1808"/>
                                          </p:stCondLst>
                                        </p:cTn>
                                        <p:tgtEl>
                                          <p:spTgt spid="5122"/>
                                        </p:tgtEl>
                                      </p:cBhvr>
                                      <p:to x="100000" y="95000"/>
                                    </p:animScale>
                                    <p:animScale>
                                      <p:cBhvr>
                                        <p:cTn id="38"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640960" cy="2585323"/>
          </a:xfrm>
          <a:prstGeom prst="rect">
            <a:avLst/>
          </a:prstGeom>
        </p:spPr>
        <p:txBody>
          <a:bodyPr wrap="square">
            <a:spAutoFit/>
          </a:bodyPr>
          <a:lstStyle/>
          <a:p>
            <a:r>
              <a:rPr lang="fr-FR" b="1" dirty="0">
                <a:solidFill>
                  <a:schemeClr val="bg1"/>
                </a:solidFill>
              </a:rPr>
              <a:t>La notion de développement durable</a:t>
            </a:r>
            <a:br>
              <a:rPr lang="fr-FR" b="1" dirty="0">
                <a:solidFill>
                  <a:schemeClr val="bg1"/>
                </a:solidFill>
              </a:rPr>
            </a:br>
            <a:r>
              <a:rPr lang="fr-FR" dirty="0">
                <a:solidFill>
                  <a:schemeClr val="bg1"/>
                </a:solidFill>
              </a:rPr>
              <a:t>Avant de définir la notion de développement durable donnons la définition de quelques notions.</a:t>
            </a:r>
            <a:br>
              <a:rPr lang="fr-FR" dirty="0">
                <a:solidFill>
                  <a:schemeClr val="bg1"/>
                </a:solidFill>
              </a:rPr>
            </a:br>
            <a:r>
              <a:rPr lang="fr-FR" b="1" dirty="0">
                <a:solidFill>
                  <a:schemeClr val="bg1"/>
                </a:solidFill>
              </a:rPr>
              <a:t>A. Notions de base</a:t>
            </a:r>
            <a:br>
              <a:rPr lang="fr-FR" b="1" dirty="0">
                <a:solidFill>
                  <a:schemeClr val="bg1"/>
                </a:solidFill>
              </a:rPr>
            </a:br>
            <a:r>
              <a:rPr lang="fr-FR" b="1" dirty="0">
                <a:solidFill>
                  <a:schemeClr val="bg1"/>
                </a:solidFill>
              </a:rPr>
              <a:t>Environnement</a:t>
            </a:r>
            <a:r>
              <a:rPr lang="fr-FR" dirty="0">
                <a:solidFill>
                  <a:schemeClr val="bg1"/>
                </a:solidFill>
              </a:rPr>
              <a:t>: La définition simplifiée du mot environnement correspond au cadre de vie, qu'il soit d'origine naturelle ou construit par l'homme. Il fournit de nombreuses ressources dont l'homme a besoin pour son existence et son bien-être, tout en étant simultanément une source de nuisance et d'inquiétude pour ce qui touche de près ou de loin à sa santé et à ses biens. </a:t>
            </a:r>
          </a:p>
        </p:txBody>
      </p:sp>
      <p:sp>
        <p:nvSpPr>
          <p:cNvPr id="5" name="Rectangle 4"/>
          <p:cNvSpPr/>
          <p:nvPr/>
        </p:nvSpPr>
        <p:spPr>
          <a:xfrm>
            <a:off x="323528" y="3573016"/>
            <a:ext cx="8568952" cy="2308324"/>
          </a:xfrm>
          <a:prstGeom prst="rect">
            <a:avLst/>
          </a:prstGeom>
        </p:spPr>
        <p:txBody>
          <a:bodyPr wrap="square">
            <a:spAutoFit/>
          </a:bodyPr>
          <a:lstStyle/>
          <a:p>
            <a:pPr algn="just"/>
            <a:r>
              <a:rPr lang="fr-FR" b="1" dirty="0">
                <a:solidFill>
                  <a:schemeClr val="bg1"/>
                </a:solidFill>
              </a:rPr>
              <a:t>Développement</a:t>
            </a:r>
            <a:r>
              <a:rPr lang="fr-FR" dirty="0">
                <a:solidFill>
                  <a:schemeClr val="bg1"/>
                </a:solidFill>
              </a:rPr>
              <a:t>: La notion du développement, telle qu'ont développé les économistes, tire son origine des sciences du vivant (le développement d'un organisme = évolution de l'état embryonnaire vers l'état adulte). La croissance, quant à elle, correspond, à un changement quantitatif (augmentation de la richesse d'un pays par exemple). Ces deux phénomènes ne sont pas nécessairement liés. Il est possible d'observer une croissance économique sans développement réel de la société concernée et vice versa. </a:t>
            </a:r>
            <a:br>
              <a:rPr lang="fr-FR" dirty="0">
                <a:solidFill>
                  <a:schemeClr val="bg1"/>
                </a:solidFill>
              </a:rPr>
            </a:b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12845"/>
            <a:ext cx="8496944" cy="2585323"/>
          </a:xfrm>
          <a:prstGeom prst="rect">
            <a:avLst/>
          </a:prstGeom>
        </p:spPr>
        <p:txBody>
          <a:bodyPr wrap="square">
            <a:spAutoFit/>
          </a:bodyPr>
          <a:lstStyle/>
          <a:p>
            <a:r>
              <a:rPr lang="fr-FR" dirty="0">
                <a:solidFill>
                  <a:schemeClr val="bg1"/>
                </a:solidFill>
              </a:rPr>
              <a:t>A la conférence de Rio en 1992, le développement a été présenté comme un ensemble de mesures techniques (utilisation des connaissances scientifiques, croissance de la productivité, identification des échanges internationaux, amélioration de la santé, éducation, réduction de la pauvreté qui implique aussi une croissance économique). Il est utile de rappeler que de nos jours, le développement économique est assimilé à la croissance et que le développement économique n'est pas nécessairement le moteur du </a:t>
            </a:r>
            <a:br>
              <a:rPr lang="fr-FR" dirty="0">
                <a:solidFill>
                  <a:schemeClr val="bg1"/>
                </a:solidFill>
              </a:rPr>
            </a:br>
            <a:r>
              <a:rPr lang="fr-FR" dirty="0">
                <a:solidFill>
                  <a:schemeClr val="bg1"/>
                </a:solidFill>
              </a:rPr>
              <a:t>développement humain. Pour le philosophe "Edgar Morin" </a:t>
            </a:r>
            <a:br>
              <a:rPr lang="fr-FR" dirty="0">
                <a:solidFill>
                  <a:schemeClr val="bg1"/>
                </a:solidFill>
              </a:rPr>
            </a:br>
            <a:endParaRPr lang="fr-FR" dirty="0">
              <a:solidFill>
                <a:schemeClr val="bg1"/>
              </a:solidFill>
            </a:endParaRPr>
          </a:p>
        </p:txBody>
      </p:sp>
      <p:pic>
        <p:nvPicPr>
          <p:cNvPr id="4098" name="Picture 2" descr="RÃ©sultat de recherche d'images pour &quot;philosophe edgar morin&quot;"/>
          <p:cNvPicPr>
            <a:picLocks noChangeAspect="1" noChangeArrowheads="1"/>
          </p:cNvPicPr>
          <p:nvPr/>
        </p:nvPicPr>
        <p:blipFill>
          <a:blip r:embed="rId2" cstate="print"/>
          <a:srcRect/>
          <a:stretch>
            <a:fillRect/>
          </a:stretch>
        </p:blipFill>
        <p:spPr bwMode="auto">
          <a:xfrm>
            <a:off x="1979712" y="3356992"/>
            <a:ext cx="508635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568952" cy="2862322"/>
          </a:xfrm>
          <a:prstGeom prst="rect">
            <a:avLst/>
          </a:prstGeom>
        </p:spPr>
        <p:txBody>
          <a:bodyPr wrap="square">
            <a:spAutoFit/>
          </a:bodyPr>
          <a:lstStyle/>
          <a:p>
            <a:r>
              <a:rPr lang="fr-FR" dirty="0">
                <a:solidFill>
                  <a:schemeClr val="bg1"/>
                </a:solidFill>
              </a:rPr>
              <a:t>" </a:t>
            </a:r>
            <a:r>
              <a:rPr lang="fr-FR" i="1" dirty="0">
                <a:solidFill>
                  <a:schemeClr val="bg1"/>
                </a:solidFill>
              </a:rPr>
              <a:t>L'idée du développement (....) suppose de façon implicite que le développement technico-économique est la locomotive qui entraîne naturellement à la suite un "développement durable" dont le modèle accompli est celui des pays réputés développés (...). Cette vision suppose que l'état actuel des sociétés occidentales constitue le but et la finalité de l'histoire humaine. Le développement durable ne fait que tempérer le développement par considération du contexte écologique, mais sans mettre en cause ses principes. Ainsi le développement, notion apparemment universaliste, constitue un instrument de colonisation des pays "sous développés", dits du sud par le nord</a:t>
            </a:r>
            <a:r>
              <a:rPr lang="fr-FR" dirty="0">
                <a:solidFill>
                  <a:schemeClr val="bg1"/>
                </a:solidFill>
              </a:rPr>
              <a:t>". </a:t>
            </a:r>
            <a:br>
              <a:rPr lang="fr-FR" dirty="0">
                <a:solidFill>
                  <a:schemeClr val="bg1"/>
                </a:solidFill>
              </a:rPr>
            </a:br>
            <a:endParaRPr lang="fr-FR" dirty="0">
              <a:solidFill>
                <a:schemeClr val="bg1"/>
              </a:solidFill>
            </a:endParaRPr>
          </a:p>
        </p:txBody>
      </p:sp>
      <p:pic>
        <p:nvPicPr>
          <p:cNvPr id="3074" name="Picture 2" descr="Image associÃ©e"/>
          <p:cNvPicPr>
            <a:picLocks noChangeAspect="1" noChangeArrowheads="1"/>
          </p:cNvPicPr>
          <p:nvPr/>
        </p:nvPicPr>
        <p:blipFill>
          <a:blip r:embed="rId2" cstate="print"/>
          <a:srcRect/>
          <a:stretch>
            <a:fillRect/>
          </a:stretch>
        </p:blipFill>
        <p:spPr bwMode="auto">
          <a:xfrm>
            <a:off x="2339752" y="2996952"/>
            <a:ext cx="4091364"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15616" y="620688"/>
            <a:ext cx="7054624" cy="1261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El</a:t>
            </a:r>
            <a:r>
              <a:rPr kumimoji="0" lang="fr-FR" sz="1600" b="1"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ments de l'environnement :</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Dans notre environnement, on peut distinguer 3 types de composantes diff</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rentes : </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les êtres vivants (animaux, v</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g</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taux) et leurs restes (plumes, feuilles mortes, ...). </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les composantes min</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rales (la roche, l'eau et l'air) </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les traces de l'activit</a:t>
            </a:r>
            <a:r>
              <a:rPr kumimoji="0" lang="fr-FR" sz="12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humaine (bâtiments, bancs,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051" name="Picture 3" descr="RÃ©sultat de recherche d'images pour &quot;elements de l'environnement&quot;"/>
          <p:cNvPicPr>
            <a:picLocks noChangeAspect="1" noChangeArrowheads="1"/>
          </p:cNvPicPr>
          <p:nvPr/>
        </p:nvPicPr>
        <p:blipFill>
          <a:blip r:embed="rId2" cstate="print"/>
          <a:srcRect/>
          <a:stretch>
            <a:fillRect/>
          </a:stretch>
        </p:blipFill>
        <p:spPr bwMode="auto">
          <a:xfrm>
            <a:off x="2195736" y="1988840"/>
            <a:ext cx="4464495" cy="4464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80">
                                          <p:stCondLst>
                                            <p:cond delay="0"/>
                                          </p:stCondLst>
                                        </p:cTn>
                                        <p:tgtEl>
                                          <p:spTgt spid="2051"/>
                                        </p:tgtEl>
                                      </p:cBhvr>
                                    </p:animEffect>
                                    <p:anim calcmode="lin" valueType="num">
                                      <p:cBhvr>
                                        <p:cTn id="26"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gtEl>
                                      </p:cBhvr>
                                      <p:to x="100000" y="60000"/>
                                    </p:animScale>
                                    <p:animScale>
                                      <p:cBhvr>
                                        <p:cTn id="32" dur="166" decel="50000">
                                          <p:stCondLst>
                                            <p:cond delay="676"/>
                                          </p:stCondLst>
                                        </p:cTn>
                                        <p:tgtEl>
                                          <p:spTgt spid="2051"/>
                                        </p:tgtEl>
                                      </p:cBhvr>
                                      <p:to x="100000" y="100000"/>
                                    </p:animScale>
                                    <p:animScale>
                                      <p:cBhvr>
                                        <p:cTn id="33" dur="26">
                                          <p:stCondLst>
                                            <p:cond delay="1312"/>
                                          </p:stCondLst>
                                        </p:cTn>
                                        <p:tgtEl>
                                          <p:spTgt spid="2051"/>
                                        </p:tgtEl>
                                      </p:cBhvr>
                                      <p:to x="100000" y="80000"/>
                                    </p:animScale>
                                    <p:animScale>
                                      <p:cBhvr>
                                        <p:cTn id="34" dur="166" decel="50000">
                                          <p:stCondLst>
                                            <p:cond delay="1338"/>
                                          </p:stCondLst>
                                        </p:cTn>
                                        <p:tgtEl>
                                          <p:spTgt spid="2051"/>
                                        </p:tgtEl>
                                      </p:cBhvr>
                                      <p:to x="100000" y="100000"/>
                                    </p:animScale>
                                    <p:animScale>
                                      <p:cBhvr>
                                        <p:cTn id="35" dur="26">
                                          <p:stCondLst>
                                            <p:cond delay="1642"/>
                                          </p:stCondLst>
                                        </p:cTn>
                                        <p:tgtEl>
                                          <p:spTgt spid="2051"/>
                                        </p:tgtEl>
                                      </p:cBhvr>
                                      <p:to x="100000" y="90000"/>
                                    </p:animScale>
                                    <p:animScale>
                                      <p:cBhvr>
                                        <p:cTn id="36" dur="166" decel="50000">
                                          <p:stCondLst>
                                            <p:cond delay="1668"/>
                                          </p:stCondLst>
                                        </p:cTn>
                                        <p:tgtEl>
                                          <p:spTgt spid="2051"/>
                                        </p:tgtEl>
                                      </p:cBhvr>
                                      <p:to x="100000" y="100000"/>
                                    </p:animScale>
                                    <p:animScale>
                                      <p:cBhvr>
                                        <p:cTn id="37" dur="26">
                                          <p:stCondLst>
                                            <p:cond delay="1808"/>
                                          </p:stCondLst>
                                        </p:cTn>
                                        <p:tgtEl>
                                          <p:spTgt spid="2051"/>
                                        </p:tgtEl>
                                      </p:cBhvr>
                                      <p:to x="100000" y="95000"/>
                                    </p:animScale>
                                    <p:animScale>
                                      <p:cBhvr>
                                        <p:cTn id="38"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476672"/>
            <a:ext cx="856895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Qu</a:t>
            </a:r>
            <a:r>
              <a:rPr kumimoji="0" lang="fr-FR" sz="1600" b="1"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est ce que la gestion de l</a:t>
            </a:r>
            <a:r>
              <a:rPr kumimoji="0" lang="fr-FR" sz="1600" b="1"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Environnement ?</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endParaRPr kumimoji="0" lang="fr-FR" sz="1600" b="0" i="0" u="none" strike="noStrike" cap="none" normalizeH="0" baseline="0" dirty="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Les missions de gestion de l</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environnement consistent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identifier les besoins et contraintes de syst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è</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mes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tudes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termin</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s (usine, mairies, entit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s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conomiques</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chercher de nouvelles solutions pour la gestion quotidienne de leur environnement, pris au sens large. Cela implique de savoir : - identifier les aspects et impacts environnementaux li</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s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toute activit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 analyser les exigences l</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gales et autres se rapportant au site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tude, - aider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mettre en place puis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faire vivre des syst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è</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mes de management de l</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environnement adapt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s, simples ou plus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labor</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s, permettant de pallier ces impacts ou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en limiter les effets, de r</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duire les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missions polluantes dans les diff</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rents compartiments environnementaux (eau, air, bruit,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chets, am</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nagement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d</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optimiser les outils de production et leur rapport </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l</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environnement</a:t>
            </a:r>
            <a:r>
              <a:rPr kumimoji="0" lang="fr-FR" sz="1600" b="0" i="0" u="none" strike="noStrike" cap="none" normalizeH="0" baseline="0" dirty="0">
                <a:ln>
                  <a:noFill/>
                </a:ln>
                <a:solidFill>
                  <a:srgbClr val="FFFF00"/>
                </a:solidFill>
                <a:effectLst/>
                <a:latin typeface="Calibri"/>
                <a:ea typeface="Calibri" pitchFamily="34" charset="0"/>
                <a:cs typeface="Times New Roman" pitchFamily="18" charset="0"/>
              </a:rPr>
              <a:t>…</a:t>
            </a:r>
            <a:endParaRPr kumimoji="0" lang="fr-FR" sz="1600" b="0" i="0" u="none" strike="noStrike" cap="none" normalizeH="0" baseline="0" dirty="0">
              <a:ln>
                <a:noFill/>
              </a:ln>
              <a:solidFill>
                <a:srgbClr val="FFFF00"/>
              </a:solidFill>
              <a:effectLst/>
              <a:latin typeface="Arial" pitchFamily="34" charset="0"/>
              <a:cs typeface="Arial" pitchFamily="34" charset="0"/>
            </a:endParaRPr>
          </a:p>
        </p:txBody>
      </p:sp>
      <p:pic>
        <p:nvPicPr>
          <p:cNvPr id="33795" name="Picture 3" descr="RÃ©sultat de recherche d'images pour &quot;gestion et protection de l'environnement&quot;"/>
          <p:cNvPicPr>
            <a:picLocks noChangeAspect="1" noChangeArrowheads="1"/>
          </p:cNvPicPr>
          <p:nvPr/>
        </p:nvPicPr>
        <p:blipFill>
          <a:blip r:embed="rId2" cstate="print"/>
          <a:srcRect/>
          <a:stretch>
            <a:fillRect/>
          </a:stretch>
        </p:blipFill>
        <p:spPr bwMode="auto">
          <a:xfrm>
            <a:off x="467544" y="3717032"/>
            <a:ext cx="3418925" cy="2636912"/>
          </a:xfrm>
          <a:prstGeom prst="rect">
            <a:avLst/>
          </a:prstGeom>
          <a:noFill/>
        </p:spPr>
      </p:pic>
      <p:pic>
        <p:nvPicPr>
          <p:cNvPr id="33797" name="Picture 5" descr="RÃ©sultat de recherche d'images pour &quot;gestion et protection de l'environnement&quot;"/>
          <p:cNvPicPr>
            <a:picLocks noChangeAspect="1" noChangeArrowheads="1"/>
          </p:cNvPicPr>
          <p:nvPr/>
        </p:nvPicPr>
        <p:blipFill>
          <a:blip r:embed="rId3" cstate="print"/>
          <a:srcRect/>
          <a:stretch>
            <a:fillRect/>
          </a:stretch>
        </p:blipFill>
        <p:spPr bwMode="auto">
          <a:xfrm>
            <a:off x="4139952" y="3717032"/>
            <a:ext cx="4572000" cy="26412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down)">
                                      <p:cBhvr>
                                        <p:cTn id="7" dur="580">
                                          <p:stCondLst>
                                            <p:cond delay="0"/>
                                          </p:stCondLst>
                                        </p:cTn>
                                        <p:tgtEl>
                                          <p:spTgt spid="33793"/>
                                        </p:tgtEl>
                                      </p:cBhvr>
                                    </p:animEffect>
                                    <p:anim calcmode="lin" valueType="num">
                                      <p:cBhvr>
                                        <p:cTn id="8" dur="1822" tmFilter="0,0; 0.14,0.36; 0.43,0.73; 0.71,0.91; 1.0,1.0">
                                          <p:stCondLst>
                                            <p:cond delay="0"/>
                                          </p:stCondLst>
                                        </p:cTn>
                                        <p:tgtEl>
                                          <p:spTgt spid="337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3"/>
                                        </p:tgtEl>
                                      </p:cBhvr>
                                      <p:to x="100000" y="60000"/>
                                    </p:animScale>
                                    <p:animScale>
                                      <p:cBhvr>
                                        <p:cTn id="14" dur="166" decel="50000">
                                          <p:stCondLst>
                                            <p:cond delay="676"/>
                                          </p:stCondLst>
                                        </p:cTn>
                                        <p:tgtEl>
                                          <p:spTgt spid="33793"/>
                                        </p:tgtEl>
                                      </p:cBhvr>
                                      <p:to x="100000" y="100000"/>
                                    </p:animScale>
                                    <p:animScale>
                                      <p:cBhvr>
                                        <p:cTn id="15" dur="26">
                                          <p:stCondLst>
                                            <p:cond delay="1312"/>
                                          </p:stCondLst>
                                        </p:cTn>
                                        <p:tgtEl>
                                          <p:spTgt spid="33793"/>
                                        </p:tgtEl>
                                      </p:cBhvr>
                                      <p:to x="100000" y="80000"/>
                                    </p:animScale>
                                    <p:animScale>
                                      <p:cBhvr>
                                        <p:cTn id="16" dur="166" decel="50000">
                                          <p:stCondLst>
                                            <p:cond delay="1338"/>
                                          </p:stCondLst>
                                        </p:cTn>
                                        <p:tgtEl>
                                          <p:spTgt spid="33793"/>
                                        </p:tgtEl>
                                      </p:cBhvr>
                                      <p:to x="100000" y="100000"/>
                                    </p:animScale>
                                    <p:animScale>
                                      <p:cBhvr>
                                        <p:cTn id="17" dur="26">
                                          <p:stCondLst>
                                            <p:cond delay="1642"/>
                                          </p:stCondLst>
                                        </p:cTn>
                                        <p:tgtEl>
                                          <p:spTgt spid="33793"/>
                                        </p:tgtEl>
                                      </p:cBhvr>
                                      <p:to x="100000" y="90000"/>
                                    </p:animScale>
                                    <p:animScale>
                                      <p:cBhvr>
                                        <p:cTn id="18" dur="166" decel="50000">
                                          <p:stCondLst>
                                            <p:cond delay="1668"/>
                                          </p:stCondLst>
                                        </p:cTn>
                                        <p:tgtEl>
                                          <p:spTgt spid="33793"/>
                                        </p:tgtEl>
                                      </p:cBhvr>
                                      <p:to x="100000" y="100000"/>
                                    </p:animScale>
                                    <p:animScale>
                                      <p:cBhvr>
                                        <p:cTn id="19" dur="26">
                                          <p:stCondLst>
                                            <p:cond delay="1808"/>
                                          </p:stCondLst>
                                        </p:cTn>
                                        <p:tgtEl>
                                          <p:spTgt spid="33793"/>
                                        </p:tgtEl>
                                      </p:cBhvr>
                                      <p:to x="100000" y="95000"/>
                                    </p:animScale>
                                    <p:animScale>
                                      <p:cBhvr>
                                        <p:cTn id="20" dur="166" decel="50000">
                                          <p:stCondLst>
                                            <p:cond delay="1834"/>
                                          </p:stCondLst>
                                        </p:cTn>
                                        <p:tgtEl>
                                          <p:spTgt spid="3379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3797"/>
                                        </p:tgtEl>
                                        <p:attrNameLst>
                                          <p:attrName>style.visibility</p:attrName>
                                        </p:attrNameLst>
                                      </p:cBhvr>
                                      <p:to>
                                        <p:strVal val="visible"/>
                                      </p:to>
                                    </p:set>
                                    <p:animEffect transition="in" filter="wipe(down)">
                                      <p:cBhvr>
                                        <p:cTn id="25" dur="580">
                                          <p:stCondLst>
                                            <p:cond delay="0"/>
                                          </p:stCondLst>
                                        </p:cTn>
                                        <p:tgtEl>
                                          <p:spTgt spid="33797"/>
                                        </p:tgtEl>
                                      </p:cBhvr>
                                    </p:animEffect>
                                    <p:anim calcmode="lin" valueType="num">
                                      <p:cBhvr>
                                        <p:cTn id="26"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31" dur="26">
                                          <p:stCondLst>
                                            <p:cond delay="650"/>
                                          </p:stCondLst>
                                        </p:cTn>
                                        <p:tgtEl>
                                          <p:spTgt spid="33797"/>
                                        </p:tgtEl>
                                      </p:cBhvr>
                                      <p:to x="100000" y="60000"/>
                                    </p:animScale>
                                    <p:animScale>
                                      <p:cBhvr>
                                        <p:cTn id="32" dur="166" decel="50000">
                                          <p:stCondLst>
                                            <p:cond delay="676"/>
                                          </p:stCondLst>
                                        </p:cTn>
                                        <p:tgtEl>
                                          <p:spTgt spid="33797"/>
                                        </p:tgtEl>
                                      </p:cBhvr>
                                      <p:to x="100000" y="100000"/>
                                    </p:animScale>
                                    <p:animScale>
                                      <p:cBhvr>
                                        <p:cTn id="33" dur="26">
                                          <p:stCondLst>
                                            <p:cond delay="1312"/>
                                          </p:stCondLst>
                                        </p:cTn>
                                        <p:tgtEl>
                                          <p:spTgt spid="33797"/>
                                        </p:tgtEl>
                                      </p:cBhvr>
                                      <p:to x="100000" y="80000"/>
                                    </p:animScale>
                                    <p:animScale>
                                      <p:cBhvr>
                                        <p:cTn id="34" dur="166" decel="50000">
                                          <p:stCondLst>
                                            <p:cond delay="1338"/>
                                          </p:stCondLst>
                                        </p:cTn>
                                        <p:tgtEl>
                                          <p:spTgt spid="33797"/>
                                        </p:tgtEl>
                                      </p:cBhvr>
                                      <p:to x="100000" y="100000"/>
                                    </p:animScale>
                                    <p:animScale>
                                      <p:cBhvr>
                                        <p:cTn id="35" dur="26">
                                          <p:stCondLst>
                                            <p:cond delay="1642"/>
                                          </p:stCondLst>
                                        </p:cTn>
                                        <p:tgtEl>
                                          <p:spTgt spid="33797"/>
                                        </p:tgtEl>
                                      </p:cBhvr>
                                      <p:to x="100000" y="90000"/>
                                    </p:animScale>
                                    <p:animScale>
                                      <p:cBhvr>
                                        <p:cTn id="36" dur="166" decel="50000">
                                          <p:stCondLst>
                                            <p:cond delay="1668"/>
                                          </p:stCondLst>
                                        </p:cTn>
                                        <p:tgtEl>
                                          <p:spTgt spid="33797"/>
                                        </p:tgtEl>
                                      </p:cBhvr>
                                      <p:to x="100000" y="100000"/>
                                    </p:animScale>
                                    <p:animScale>
                                      <p:cBhvr>
                                        <p:cTn id="37" dur="26">
                                          <p:stCondLst>
                                            <p:cond delay="1808"/>
                                          </p:stCondLst>
                                        </p:cTn>
                                        <p:tgtEl>
                                          <p:spTgt spid="33797"/>
                                        </p:tgtEl>
                                      </p:cBhvr>
                                      <p:to x="100000" y="95000"/>
                                    </p:animScale>
                                    <p:animScale>
                                      <p:cBhvr>
                                        <p:cTn id="38" dur="166" decel="50000">
                                          <p:stCondLst>
                                            <p:cond delay="1834"/>
                                          </p:stCondLst>
                                        </p:cTn>
                                        <p:tgtEl>
                                          <p:spTgt spid="33797"/>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3795"/>
                                        </p:tgtEl>
                                        <p:attrNameLst>
                                          <p:attrName>style.visibility</p:attrName>
                                        </p:attrNameLst>
                                      </p:cBhvr>
                                      <p:to>
                                        <p:strVal val="visible"/>
                                      </p:to>
                                    </p:set>
                                    <p:animEffect transition="in" filter="wipe(down)">
                                      <p:cBhvr>
                                        <p:cTn id="41" dur="580">
                                          <p:stCondLst>
                                            <p:cond delay="0"/>
                                          </p:stCondLst>
                                        </p:cTn>
                                        <p:tgtEl>
                                          <p:spTgt spid="33795"/>
                                        </p:tgtEl>
                                      </p:cBhvr>
                                    </p:animEffect>
                                    <p:anim calcmode="lin" valueType="num">
                                      <p:cBhvr>
                                        <p:cTn id="42"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379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379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379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3795"/>
                                        </p:tgtEl>
                                        <p:attrNameLst>
                                          <p:attrName>ppt_y</p:attrName>
                                        </p:attrNameLst>
                                      </p:cBhvr>
                                      <p:tavLst>
                                        <p:tav tm="0" fmla="#ppt_y-sin(pi*$)/81">
                                          <p:val>
                                            <p:fltVal val="0"/>
                                          </p:val>
                                        </p:tav>
                                        <p:tav tm="100000">
                                          <p:val>
                                            <p:fltVal val="1"/>
                                          </p:val>
                                        </p:tav>
                                      </p:tavLst>
                                    </p:anim>
                                    <p:animScale>
                                      <p:cBhvr>
                                        <p:cTn id="47" dur="26">
                                          <p:stCondLst>
                                            <p:cond delay="650"/>
                                          </p:stCondLst>
                                        </p:cTn>
                                        <p:tgtEl>
                                          <p:spTgt spid="33795"/>
                                        </p:tgtEl>
                                      </p:cBhvr>
                                      <p:to x="100000" y="60000"/>
                                    </p:animScale>
                                    <p:animScale>
                                      <p:cBhvr>
                                        <p:cTn id="48" dur="166" decel="50000">
                                          <p:stCondLst>
                                            <p:cond delay="676"/>
                                          </p:stCondLst>
                                        </p:cTn>
                                        <p:tgtEl>
                                          <p:spTgt spid="33795"/>
                                        </p:tgtEl>
                                      </p:cBhvr>
                                      <p:to x="100000" y="100000"/>
                                    </p:animScale>
                                    <p:animScale>
                                      <p:cBhvr>
                                        <p:cTn id="49" dur="26">
                                          <p:stCondLst>
                                            <p:cond delay="1312"/>
                                          </p:stCondLst>
                                        </p:cTn>
                                        <p:tgtEl>
                                          <p:spTgt spid="33795"/>
                                        </p:tgtEl>
                                      </p:cBhvr>
                                      <p:to x="100000" y="80000"/>
                                    </p:animScale>
                                    <p:animScale>
                                      <p:cBhvr>
                                        <p:cTn id="50" dur="166" decel="50000">
                                          <p:stCondLst>
                                            <p:cond delay="1338"/>
                                          </p:stCondLst>
                                        </p:cTn>
                                        <p:tgtEl>
                                          <p:spTgt spid="33795"/>
                                        </p:tgtEl>
                                      </p:cBhvr>
                                      <p:to x="100000" y="100000"/>
                                    </p:animScale>
                                    <p:animScale>
                                      <p:cBhvr>
                                        <p:cTn id="51" dur="26">
                                          <p:stCondLst>
                                            <p:cond delay="1642"/>
                                          </p:stCondLst>
                                        </p:cTn>
                                        <p:tgtEl>
                                          <p:spTgt spid="33795"/>
                                        </p:tgtEl>
                                      </p:cBhvr>
                                      <p:to x="100000" y="90000"/>
                                    </p:animScale>
                                    <p:animScale>
                                      <p:cBhvr>
                                        <p:cTn id="52" dur="166" decel="50000">
                                          <p:stCondLst>
                                            <p:cond delay="1668"/>
                                          </p:stCondLst>
                                        </p:cTn>
                                        <p:tgtEl>
                                          <p:spTgt spid="33795"/>
                                        </p:tgtEl>
                                      </p:cBhvr>
                                      <p:to x="100000" y="100000"/>
                                    </p:animScale>
                                    <p:animScale>
                                      <p:cBhvr>
                                        <p:cTn id="53" dur="26">
                                          <p:stCondLst>
                                            <p:cond delay="1808"/>
                                          </p:stCondLst>
                                        </p:cTn>
                                        <p:tgtEl>
                                          <p:spTgt spid="33795"/>
                                        </p:tgtEl>
                                      </p:cBhvr>
                                      <p:to x="100000" y="95000"/>
                                    </p:animScale>
                                    <p:animScale>
                                      <p:cBhvr>
                                        <p:cTn id="54" dur="166" decel="50000">
                                          <p:stCondLst>
                                            <p:cond delay="1834"/>
                                          </p:stCondLst>
                                        </p:cTn>
                                        <p:tgtEl>
                                          <p:spTgt spid="337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568952" cy="1754326"/>
          </a:xfrm>
          <a:prstGeom prst="rect">
            <a:avLst/>
          </a:prstGeom>
        </p:spPr>
        <p:txBody>
          <a:bodyPr wrap="square">
            <a:spAutoFit/>
          </a:bodyPr>
          <a:lstStyle/>
          <a:p>
            <a:r>
              <a:rPr lang="fr-FR" b="1" dirty="0">
                <a:solidFill>
                  <a:srgbClr val="FFFF00"/>
                </a:solidFill>
              </a:rPr>
              <a:t>Progrès: </a:t>
            </a:r>
            <a:r>
              <a:rPr lang="fr-FR" dirty="0">
                <a:solidFill>
                  <a:srgbClr val="FFFF00"/>
                </a:solidFill>
              </a:rPr>
              <a:t>Au 18ième siècle, les philosophes de l'ère de la Lumière, considèrent le progrès technique comme accompagnant de développement des connaissances scientifiques. C'était le meilleur moyen de lutter contre le froid, la misère et la faim. Il assurait ainsi le progrès économique. Ainsi donc, le progrès social, politique et moral étaient garantis par le progrès économique. </a:t>
            </a:r>
            <a:br>
              <a:rPr lang="fr-FR" dirty="0">
                <a:solidFill>
                  <a:srgbClr val="FFFF00"/>
                </a:solidFill>
              </a:rPr>
            </a:br>
            <a:endParaRPr lang="fr-FR" dirty="0">
              <a:solidFill>
                <a:srgbClr val="FFFF00"/>
              </a:solidFill>
            </a:endParaRPr>
          </a:p>
        </p:txBody>
      </p:sp>
      <p:pic>
        <p:nvPicPr>
          <p:cNvPr id="1026" name="Picture 2" descr="RÃ©sultat de recherche d'images pour &quot;progres economique et social&quot;"/>
          <p:cNvPicPr>
            <a:picLocks noChangeAspect="1" noChangeArrowheads="1"/>
          </p:cNvPicPr>
          <p:nvPr/>
        </p:nvPicPr>
        <p:blipFill>
          <a:blip r:embed="rId2" cstate="print"/>
          <a:srcRect/>
          <a:stretch>
            <a:fillRect/>
          </a:stretch>
        </p:blipFill>
        <p:spPr bwMode="auto">
          <a:xfrm>
            <a:off x="1259632" y="1844824"/>
            <a:ext cx="6876256" cy="45864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548680"/>
            <a:ext cx="7632848" cy="1754326"/>
          </a:xfrm>
          <a:prstGeom prst="rect">
            <a:avLst/>
          </a:prstGeom>
        </p:spPr>
        <p:txBody>
          <a:bodyPr wrap="square">
            <a:spAutoFit/>
          </a:bodyPr>
          <a:lstStyle/>
          <a:p>
            <a:pPr algn="just"/>
            <a:r>
              <a:rPr lang="fr-FR" dirty="0">
                <a:solidFill>
                  <a:srgbClr val="FFFF00"/>
                </a:solidFill>
              </a:rPr>
              <a:t>L'apogée du scientisme, connue à la fin du 19ième siècle, repose sur une croyance absolue dans les capacités scientifiques à apporter les solutions à tous les problèmes de l'humanité (la science est donc vue comme le moteur du progrès). la science ainsi que la technologie a</a:t>
            </a:r>
            <a:br>
              <a:rPr lang="fr-FR" dirty="0">
                <a:solidFill>
                  <a:srgbClr val="FFFF00"/>
                </a:solidFill>
              </a:rPr>
            </a:br>
            <a:r>
              <a:rPr lang="fr-FR" dirty="0">
                <a:solidFill>
                  <a:srgbClr val="FFFF00"/>
                </a:solidFill>
              </a:rPr>
              <a:t>été glorifiée afin d'assurer le bien être social. </a:t>
            </a:r>
            <a:br>
              <a:rPr lang="fr-FR" dirty="0">
                <a:solidFill>
                  <a:srgbClr val="FFFF00"/>
                </a:solidFill>
              </a:rPr>
            </a:br>
            <a:endParaRPr lang="fr-FR" dirty="0">
              <a:solidFill>
                <a:srgbClr val="FFFF00"/>
              </a:solidFill>
            </a:endParaRPr>
          </a:p>
        </p:txBody>
      </p:sp>
      <p:pic>
        <p:nvPicPr>
          <p:cNvPr id="35842" name="Picture 2" descr="Image associÃ©e"/>
          <p:cNvPicPr>
            <a:picLocks noChangeAspect="1" noChangeArrowheads="1"/>
          </p:cNvPicPr>
          <p:nvPr/>
        </p:nvPicPr>
        <p:blipFill>
          <a:blip r:embed="rId2" cstate="print"/>
          <a:srcRect/>
          <a:stretch>
            <a:fillRect/>
          </a:stretch>
        </p:blipFill>
        <p:spPr bwMode="auto">
          <a:xfrm>
            <a:off x="5004048" y="2564904"/>
            <a:ext cx="3898404" cy="3240360"/>
          </a:xfrm>
          <a:prstGeom prst="rect">
            <a:avLst/>
          </a:prstGeom>
          <a:noFill/>
        </p:spPr>
      </p:pic>
      <p:pic>
        <p:nvPicPr>
          <p:cNvPr id="35844" name="Picture 4" descr="Image associÃ©e"/>
          <p:cNvPicPr>
            <a:picLocks noChangeAspect="1" noChangeArrowheads="1"/>
          </p:cNvPicPr>
          <p:nvPr/>
        </p:nvPicPr>
        <p:blipFill>
          <a:blip r:embed="rId3" cstate="print"/>
          <a:srcRect/>
          <a:stretch>
            <a:fillRect/>
          </a:stretch>
        </p:blipFill>
        <p:spPr bwMode="auto">
          <a:xfrm>
            <a:off x="323527" y="2564904"/>
            <a:ext cx="4416491" cy="33123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0" name="AutoShape 2" descr="Résultat de recherche d'images pour &quot;développement dur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ésultat de recherche d'images pour &quot;développement dur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Picture 6" descr="Résultat de recherche d'images pour &quot;développement durable&quot;"/>
          <p:cNvPicPr>
            <a:picLocks noChangeAspect="1" noChangeArrowheads="1"/>
          </p:cNvPicPr>
          <p:nvPr/>
        </p:nvPicPr>
        <p:blipFill>
          <a:blip r:embed="rId4" cstate="print"/>
          <a:srcRect/>
          <a:stretch>
            <a:fillRect/>
          </a:stretch>
        </p:blipFill>
        <p:spPr bwMode="auto">
          <a:xfrm>
            <a:off x="2123728" y="1268760"/>
            <a:ext cx="5184576"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95536" y="1062028"/>
            <a:ext cx="82089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314450" algn="l"/>
              </a:tabLst>
            </a:pPr>
            <a:r>
              <a:rPr kumimoji="0" lang="fr-FR" sz="1600" b="1" i="0" u="none" strike="noStrike" cap="none" normalizeH="0" baseline="0" dirty="0">
                <a:ln>
                  <a:noFill/>
                </a:ln>
                <a:solidFill>
                  <a:schemeClr val="bg1"/>
                </a:solidFill>
                <a:effectLst/>
                <a:latin typeface="Verdana" pitchFamily="34" charset="0"/>
                <a:ea typeface="Times New Roman" pitchFamily="18" charset="0"/>
                <a:cs typeface="Arial" pitchFamily="34" charset="0"/>
              </a:rPr>
              <a:t>I- Définition	</a:t>
            </a:r>
            <a:endParaRPr kumimoji="0" lang="fr-FR" sz="16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314450" algn="l"/>
              </a:tabLst>
            </a:pPr>
            <a:r>
              <a:rPr kumimoji="0" lang="fr-FR" sz="1600" b="1" i="0" u="none" strike="noStrike" cap="none" normalizeH="0" baseline="0" dirty="0">
                <a:ln>
                  <a:noFill/>
                </a:ln>
                <a:solidFill>
                  <a:schemeClr val="bg1"/>
                </a:solidFill>
                <a:effectLst/>
                <a:latin typeface="Verdana" pitchFamily="34" charset="0"/>
                <a:ea typeface="Times New Roman" pitchFamily="18" charset="0"/>
                <a:cs typeface="Arial" pitchFamily="34" charset="0"/>
              </a:rPr>
              <a:t>L’expression  ''</a:t>
            </a:r>
            <a:r>
              <a:rPr kumimoji="0" lang="fr-FR" sz="1600" b="1" i="1" u="sng" strike="noStrike" cap="none" normalizeH="0" baseline="0" dirty="0" err="1">
                <a:ln>
                  <a:noFill/>
                </a:ln>
                <a:solidFill>
                  <a:schemeClr val="bg1"/>
                </a:solidFill>
                <a:effectLst/>
                <a:latin typeface="Verdana" pitchFamily="34" charset="0"/>
                <a:ea typeface="Times New Roman" pitchFamily="18" charset="0"/>
                <a:cs typeface="Arial" pitchFamily="34" charset="0"/>
              </a:rPr>
              <a:t>sustainable</a:t>
            </a:r>
            <a:r>
              <a:rPr kumimoji="0" lang="fr-FR" sz="1600" b="1" i="1" u="sng" strike="noStrike" cap="none" normalizeH="0" baseline="0" dirty="0">
                <a:ln>
                  <a:noFill/>
                </a:ln>
                <a:solidFill>
                  <a:schemeClr val="bg1"/>
                </a:solidFill>
                <a:effectLst/>
                <a:latin typeface="Verdana" pitchFamily="34" charset="0"/>
                <a:ea typeface="Times New Roman" pitchFamily="18" charset="0"/>
                <a:cs typeface="Arial" pitchFamily="34" charset="0"/>
              </a:rPr>
              <a:t> </a:t>
            </a:r>
            <a:r>
              <a:rPr kumimoji="0" lang="fr-FR" sz="1600" b="1" i="1" u="sng" strike="noStrike" cap="none" normalizeH="0" baseline="0" dirty="0" err="1">
                <a:ln>
                  <a:noFill/>
                </a:ln>
                <a:solidFill>
                  <a:schemeClr val="bg1"/>
                </a:solidFill>
                <a:effectLst/>
                <a:latin typeface="Verdana" pitchFamily="34" charset="0"/>
                <a:ea typeface="Times New Roman" pitchFamily="18" charset="0"/>
                <a:cs typeface="Arial" pitchFamily="34" charset="0"/>
              </a:rPr>
              <a:t>development</a:t>
            </a:r>
            <a:r>
              <a:rPr kumimoji="0" lang="fr-FR" sz="1600" b="1" i="1" u="sng" strike="noStrike" cap="none" normalizeH="0" baseline="0" dirty="0">
                <a:ln>
                  <a:noFill/>
                </a:ln>
                <a:solidFill>
                  <a:schemeClr val="bg1"/>
                </a:solidFill>
                <a:effectLst/>
                <a:latin typeface="Verdana" pitchFamily="34" charset="0"/>
                <a:ea typeface="Times New Roman" pitchFamily="18" charset="0"/>
                <a:cs typeface="Arial" pitchFamily="34" charset="0"/>
              </a:rPr>
              <a:t>''</a:t>
            </a:r>
            <a:r>
              <a:rPr kumimoji="0" lang="fr-FR" sz="1600" b="1" i="0" u="sng" strike="noStrike" cap="none" normalizeH="0" baseline="0" dirty="0">
                <a:ln>
                  <a:noFill/>
                </a:ln>
                <a:solidFill>
                  <a:schemeClr val="bg1"/>
                </a:solidFill>
                <a:effectLst/>
                <a:latin typeface="Verdana" pitchFamily="34" charset="0"/>
                <a:ea typeface="Times New Roman" pitchFamily="18" charset="0"/>
                <a:cs typeface="Arial" pitchFamily="34" charset="0"/>
              </a:rPr>
              <a:t>,</a:t>
            </a:r>
            <a:r>
              <a:rPr kumimoji="0" lang="fr-FR" sz="1600" b="1" i="0" u="none" strike="noStrike" cap="none" normalizeH="0" baseline="0" dirty="0">
                <a:ln>
                  <a:noFill/>
                </a:ln>
                <a:solidFill>
                  <a:schemeClr val="bg1"/>
                </a:solidFill>
                <a:effectLst/>
                <a:latin typeface="Verdana" pitchFamily="34" charset="0"/>
                <a:ea typeface="Times New Roman" pitchFamily="18" charset="0"/>
                <a:cs typeface="Arial" pitchFamily="34" charset="0"/>
              </a:rPr>
              <a:t> traduite de l’anglais par « développement durable », apparaît pour la première fois en 1980 dans la Stratégie mondiale de la conservation, une publication de l’Union internationale pour la conservation de la nature (UICN).</a:t>
            </a:r>
            <a:endParaRPr kumimoji="0" lang="fr-FR" sz="1600" b="0" i="0" u="none" strike="noStrike" cap="none" normalizeH="0" baseline="0" dirty="0">
              <a:ln>
                <a:noFill/>
              </a:ln>
              <a:solidFill>
                <a:schemeClr val="bg1"/>
              </a:solidFill>
              <a:effectLst/>
              <a:latin typeface="Arial" pitchFamily="34" charset="0"/>
              <a:cs typeface="Arial" pitchFamily="34" charset="0"/>
            </a:endParaRPr>
          </a:p>
        </p:txBody>
      </p:sp>
      <p:pic>
        <p:nvPicPr>
          <p:cNvPr id="16387" name="Picture 3" descr="Résultat de recherche d'images pour &quot;développement durable&quot;"/>
          <p:cNvPicPr>
            <a:picLocks noChangeAspect="1" noChangeArrowheads="1"/>
          </p:cNvPicPr>
          <p:nvPr/>
        </p:nvPicPr>
        <p:blipFill>
          <a:blip r:embed="rId2" cstate="print"/>
          <a:srcRect/>
          <a:stretch>
            <a:fillRect/>
          </a:stretch>
        </p:blipFill>
        <p:spPr bwMode="auto">
          <a:xfrm>
            <a:off x="5292080" y="2996952"/>
            <a:ext cx="3525019" cy="2695576"/>
          </a:xfrm>
          <a:prstGeom prst="rect">
            <a:avLst/>
          </a:prstGeom>
          <a:noFill/>
        </p:spPr>
      </p:pic>
      <p:pic>
        <p:nvPicPr>
          <p:cNvPr id="16389" name="Picture 5" descr="Résultat de recherche d'images pour &quot;développement durable&quot;"/>
          <p:cNvPicPr>
            <a:picLocks noChangeAspect="1" noChangeArrowheads="1"/>
          </p:cNvPicPr>
          <p:nvPr/>
        </p:nvPicPr>
        <p:blipFill>
          <a:blip r:embed="rId3" cstate="print"/>
          <a:srcRect/>
          <a:stretch>
            <a:fillRect/>
          </a:stretch>
        </p:blipFill>
        <p:spPr bwMode="auto">
          <a:xfrm>
            <a:off x="0" y="2420888"/>
            <a:ext cx="5148064" cy="4437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down)">
                                      <p:cBhvr>
                                        <p:cTn id="7" dur="580">
                                          <p:stCondLst>
                                            <p:cond delay="0"/>
                                          </p:stCondLst>
                                        </p:cTn>
                                        <p:tgtEl>
                                          <p:spTgt spid="16385"/>
                                        </p:tgtEl>
                                      </p:cBhvr>
                                    </p:animEffect>
                                    <p:anim calcmode="lin" valueType="num">
                                      <p:cBhvr>
                                        <p:cTn id="8" dur="1822" tmFilter="0,0; 0.14,0.36; 0.43,0.73; 0.71,0.91; 1.0,1.0">
                                          <p:stCondLst>
                                            <p:cond delay="0"/>
                                          </p:stCondLst>
                                        </p:cTn>
                                        <p:tgtEl>
                                          <p:spTgt spid="163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5"/>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5"/>
                                        </p:tgtEl>
                                      </p:cBhvr>
                                      <p:to x="100000" y="60000"/>
                                    </p:animScale>
                                    <p:animScale>
                                      <p:cBhvr>
                                        <p:cTn id="14" dur="166" decel="50000">
                                          <p:stCondLst>
                                            <p:cond delay="676"/>
                                          </p:stCondLst>
                                        </p:cTn>
                                        <p:tgtEl>
                                          <p:spTgt spid="16385"/>
                                        </p:tgtEl>
                                      </p:cBhvr>
                                      <p:to x="100000" y="100000"/>
                                    </p:animScale>
                                    <p:animScale>
                                      <p:cBhvr>
                                        <p:cTn id="15" dur="26">
                                          <p:stCondLst>
                                            <p:cond delay="1312"/>
                                          </p:stCondLst>
                                        </p:cTn>
                                        <p:tgtEl>
                                          <p:spTgt spid="16385"/>
                                        </p:tgtEl>
                                      </p:cBhvr>
                                      <p:to x="100000" y="80000"/>
                                    </p:animScale>
                                    <p:animScale>
                                      <p:cBhvr>
                                        <p:cTn id="16" dur="166" decel="50000">
                                          <p:stCondLst>
                                            <p:cond delay="1338"/>
                                          </p:stCondLst>
                                        </p:cTn>
                                        <p:tgtEl>
                                          <p:spTgt spid="16385"/>
                                        </p:tgtEl>
                                      </p:cBhvr>
                                      <p:to x="100000" y="100000"/>
                                    </p:animScale>
                                    <p:animScale>
                                      <p:cBhvr>
                                        <p:cTn id="17" dur="26">
                                          <p:stCondLst>
                                            <p:cond delay="1642"/>
                                          </p:stCondLst>
                                        </p:cTn>
                                        <p:tgtEl>
                                          <p:spTgt spid="16385"/>
                                        </p:tgtEl>
                                      </p:cBhvr>
                                      <p:to x="100000" y="90000"/>
                                    </p:animScale>
                                    <p:animScale>
                                      <p:cBhvr>
                                        <p:cTn id="18" dur="166" decel="50000">
                                          <p:stCondLst>
                                            <p:cond delay="1668"/>
                                          </p:stCondLst>
                                        </p:cTn>
                                        <p:tgtEl>
                                          <p:spTgt spid="16385"/>
                                        </p:tgtEl>
                                      </p:cBhvr>
                                      <p:to x="100000" y="100000"/>
                                    </p:animScale>
                                    <p:animScale>
                                      <p:cBhvr>
                                        <p:cTn id="19" dur="26">
                                          <p:stCondLst>
                                            <p:cond delay="1808"/>
                                          </p:stCondLst>
                                        </p:cTn>
                                        <p:tgtEl>
                                          <p:spTgt spid="16385"/>
                                        </p:tgtEl>
                                      </p:cBhvr>
                                      <p:to x="100000" y="95000"/>
                                    </p:animScale>
                                    <p:animScale>
                                      <p:cBhvr>
                                        <p:cTn id="20" dur="166" decel="50000">
                                          <p:stCondLst>
                                            <p:cond delay="1834"/>
                                          </p:stCondLst>
                                        </p:cTn>
                                        <p:tgtEl>
                                          <p:spTgt spid="1638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387"/>
                                        </p:tgtEl>
                                        <p:attrNameLst>
                                          <p:attrName>style.visibility</p:attrName>
                                        </p:attrNameLst>
                                      </p:cBhvr>
                                      <p:to>
                                        <p:strVal val="visible"/>
                                      </p:to>
                                    </p:set>
                                    <p:animEffect transition="in" filter="wipe(down)">
                                      <p:cBhvr>
                                        <p:cTn id="25" dur="580">
                                          <p:stCondLst>
                                            <p:cond delay="0"/>
                                          </p:stCondLst>
                                        </p:cTn>
                                        <p:tgtEl>
                                          <p:spTgt spid="16387"/>
                                        </p:tgtEl>
                                      </p:cBhvr>
                                    </p:animEffect>
                                    <p:anim calcmode="lin" valueType="num">
                                      <p:cBhvr>
                                        <p:cTn id="26" dur="1822" tmFilter="0,0; 0.14,0.36; 0.43,0.73; 0.71,0.91; 1.0,1.0">
                                          <p:stCondLst>
                                            <p:cond delay="0"/>
                                          </p:stCondLst>
                                        </p:cTn>
                                        <p:tgtEl>
                                          <p:spTgt spid="1638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38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38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38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387"/>
                                        </p:tgtEl>
                                        <p:attrNameLst>
                                          <p:attrName>ppt_y</p:attrName>
                                        </p:attrNameLst>
                                      </p:cBhvr>
                                      <p:tavLst>
                                        <p:tav tm="0" fmla="#ppt_y-sin(pi*$)/81">
                                          <p:val>
                                            <p:fltVal val="0"/>
                                          </p:val>
                                        </p:tav>
                                        <p:tav tm="100000">
                                          <p:val>
                                            <p:fltVal val="1"/>
                                          </p:val>
                                        </p:tav>
                                      </p:tavLst>
                                    </p:anim>
                                    <p:animScale>
                                      <p:cBhvr>
                                        <p:cTn id="31" dur="26">
                                          <p:stCondLst>
                                            <p:cond delay="650"/>
                                          </p:stCondLst>
                                        </p:cTn>
                                        <p:tgtEl>
                                          <p:spTgt spid="16387"/>
                                        </p:tgtEl>
                                      </p:cBhvr>
                                      <p:to x="100000" y="60000"/>
                                    </p:animScale>
                                    <p:animScale>
                                      <p:cBhvr>
                                        <p:cTn id="32" dur="166" decel="50000">
                                          <p:stCondLst>
                                            <p:cond delay="676"/>
                                          </p:stCondLst>
                                        </p:cTn>
                                        <p:tgtEl>
                                          <p:spTgt spid="16387"/>
                                        </p:tgtEl>
                                      </p:cBhvr>
                                      <p:to x="100000" y="100000"/>
                                    </p:animScale>
                                    <p:animScale>
                                      <p:cBhvr>
                                        <p:cTn id="33" dur="26">
                                          <p:stCondLst>
                                            <p:cond delay="1312"/>
                                          </p:stCondLst>
                                        </p:cTn>
                                        <p:tgtEl>
                                          <p:spTgt spid="16387"/>
                                        </p:tgtEl>
                                      </p:cBhvr>
                                      <p:to x="100000" y="80000"/>
                                    </p:animScale>
                                    <p:animScale>
                                      <p:cBhvr>
                                        <p:cTn id="34" dur="166" decel="50000">
                                          <p:stCondLst>
                                            <p:cond delay="1338"/>
                                          </p:stCondLst>
                                        </p:cTn>
                                        <p:tgtEl>
                                          <p:spTgt spid="16387"/>
                                        </p:tgtEl>
                                      </p:cBhvr>
                                      <p:to x="100000" y="100000"/>
                                    </p:animScale>
                                    <p:animScale>
                                      <p:cBhvr>
                                        <p:cTn id="35" dur="26">
                                          <p:stCondLst>
                                            <p:cond delay="1642"/>
                                          </p:stCondLst>
                                        </p:cTn>
                                        <p:tgtEl>
                                          <p:spTgt spid="16387"/>
                                        </p:tgtEl>
                                      </p:cBhvr>
                                      <p:to x="100000" y="90000"/>
                                    </p:animScale>
                                    <p:animScale>
                                      <p:cBhvr>
                                        <p:cTn id="36" dur="166" decel="50000">
                                          <p:stCondLst>
                                            <p:cond delay="1668"/>
                                          </p:stCondLst>
                                        </p:cTn>
                                        <p:tgtEl>
                                          <p:spTgt spid="16387"/>
                                        </p:tgtEl>
                                      </p:cBhvr>
                                      <p:to x="100000" y="100000"/>
                                    </p:animScale>
                                    <p:animScale>
                                      <p:cBhvr>
                                        <p:cTn id="37" dur="26">
                                          <p:stCondLst>
                                            <p:cond delay="1808"/>
                                          </p:stCondLst>
                                        </p:cTn>
                                        <p:tgtEl>
                                          <p:spTgt spid="16387"/>
                                        </p:tgtEl>
                                      </p:cBhvr>
                                      <p:to x="100000" y="95000"/>
                                    </p:animScale>
                                    <p:animScale>
                                      <p:cBhvr>
                                        <p:cTn id="38" dur="166" decel="50000">
                                          <p:stCondLst>
                                            <p:cond delay="1834"/>
                                          </p:stCondLst>
                                        </p:cTn>
                                        <p:tgtEl>
                                          <p:spTgt spid="1638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389"/>
                                        </p:tgtEl>
                                        <p:attrNameLst>
                                          <p:attrName>style.visibility</p:attrName>
                                        </p:attrNameLst>
                                      </p:cBhvr>
                                      <p:to>
                                        <p:strVal val="visible"/>
                                      </p:to>
                                    </p:set>
                                    <p:animEffect transition="in" filter="wipe(down)">
                                      <p:cBhvr>
                                        <p:cTn id="43" dur="580">
                                          <p:stCondLst>
                                            <p:cond delay="0"/>
                                          </p:stCondLst>
                                        </p:cTn>
                                        <p:tgtEl>
                                          <p:spTgt spid="16389"/>
                                        </p:tgtEl>
                                      </p:cBhvr>
                                    </p:animEffect>
                                    <p:anim calcmode="lin" valueType="num">
                                      <p:cBhvr>
                                        <p:cTn id="44" dur="1822" tmFilter="0,0; 0.14,0.36; 0.43,0.73; 0.71,0.91; 1.0,1.0">
                                          <p:stCondLst>
                                            <p:cond delay="0"/>
                                          </p:stCondLst>
                                        </p:cTn>
                                        <p:tgtEl>
                                          <p:spTgt spid="1638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38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38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38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389"/>
                                        </p:tgtEl>
                                        <p:attrNameLst>
                                          <p:attrName>ppt_y</p:attrName>
                                        </p:attrNameLst>
                                      </p:cBhvr>
                                      <p:tavLst>
                                        <p:tav tm="0" fmla="#ppt_y-sin(pi*$)/81">
                                          <p:val>
                                            <p:fltVal val="0"/>
                                          </p:val>
                                        </p:tav>
                                        <p:tav tm="100000">
                                          <p:val>
                                            <p:fltVal val="1"/>
                                          </p:val>
                                        </p:tav>
                                      </p:tavLst>
                                    </p:anim>
                                    <p:animScale>
                                      <p:cBhvr>
                                        <p:cTn id="49" dur="26">
                                          <p:stCondLst>
                                            <p:cond delay="650"/>
                                          </p:stCondLst>
                                        </p:cTn>
                                        <p:tgtEl>
                                          <p:spTgt spid="16389"/>
                                        </p:tgtEl>
                                      </p:cBhvr>
                                      <p:to x="100000" y="60000"/>
                                    </p:animScale>
                                    <p:animScale>
                                      <p:cBhvr>
                                        <p:cTn id="50" dur="166" decel="50000">
                                          <p:stCondLst>
                                            <p:cond delay="676"/>
                                          </p:stCondLst>
                                        </p:cTn>
                                        <p:tgtEl>
                                          <p:spTgt spid="16389"/>
                                        </p:tgtEl>
                                      </p:cBhvr>
                                      <p:to x="100000" y="100000"/>
                                    </p:animScale>
                                    <p:animScale>
                                      <p:cBhvr>
                                        <p:cTn id="51" dur="26">
                                          <p:stCondLst>
                                            <p:cond delay="1312"/>
                                          </p:stCondLst>
                                        </p:cTn>
                                        <p:tgtEl>
                                          <p:spTgt spid="16389"/>
                                        </p:tgtEl>
                                      </p:cBhvr>
                                      <p:to x="100000" y="80000"/>
                                    </p:animScale>
                                    <p:animScale>
                                      <p:cBhvr>
                                        <p:cTn id="52" dur="166" decel="50000">
                                          <p:stCondLst>
                                            <p:cond delay="1338"/>
                                          </p:stCondLst>
                                        </p:cTn>
                                        <p:tgtEl>
                                          <p:spTgt spid="16389"/>
                                        </p:tgtEl>
                                      </p:cBhvr>
                                      <p:to x="100000" y="100000"/>
                                    </p:animScale>
                                    <p:animScale>
                                      <p:cBhvr>
                                        <p:cTn id="53" dur="26">
                                          <p:stCondLst>
                                            <p:cond delay="1642"/>
                                          </p:stCondLst>
                                        </p:cTn>
                                        <p:tgtEl>
                                          <p:spTgt spid="16389"/>
                                        </p:tgtEl>
                                      </p:cBhvr>
                                      <p:to x="100000" y="90000"/>
                                    </p:animScale>
                                    <p:animScale>
                                      <p:cBhvr>
                                        <p:cTn id="54" dur="166" decel="50000">
                                          <p:stCondLst>
                                            <p:cond delay="1668"/>
                                          </p:stCondLst>
                                        </p:cTn>
                                        <p:tgtEl>
                                          <p:spTgt spid="16389"/>
                                        </p:tgtEl>
                                      </p:cBhvr>
                                      <p:to x="100000" y="100000"/>
                                    </p:animScale>
                                    <p:animScale>
                                      <p:cBhvr>
                                        <p:cTn id="55" dur="26">
                                          <p:stCondLst>
                                            <p:cond delay="1808"/>
                                          </p:stCondLst>
                                        </p:cTn>
                                        <p:tgtEl>
                                          <p:spTgt spid="16389"/>
                                        </p:tgtEl>
                                      </p:cBhvr>
                                      <p:to x="100000" y="95000"/>
                                    </p:animScale>
                                    <p:animScale>
                                      <p:cBhvr>
                                        <p:cTn id="56" dur="166" decel="50000">
                                          <p:stCondLst>
                                            <p:cond delay="1834"/>
                                          </p:stCondLst>
                                        </p:cTn>
                                        <p:tgtEl>
                                          <p:spTgt spid="163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395536" y="188640"/>
            <a:ext cx="8388424" cy="954107"/>
          </a:xfrm>
          <a:prstGeom prst="rect">
            <a:avLst/>
          </a:prstGeom>
          <a:noFill/>
          <a:ln w="9525">
            <a:noFill/>
            <a:miter lim="800000"/>
            <a:headEnd/>
            <a:tailEnd/>
          </a:ln>
          <a:effectLst/>
        </p:spPr>
        <p:txBody>
          <a:bodyPr wrap="square">
            <a:spAutoFit/>
          </a:bodyPr>
          <a:lstStyle/>
          <a:p>
            <a:pPr algn="ctr"/>
            <a:r>
              <a:rPr lang="fr-FR" sz="2800" b="1" i="1" dirty="0">
                <a:solidFill>
                  <a:srgbClr val="FFFF00"/>
                </a:solidFill>
                <a:latin typeface="Verdana" pitchFamily="34" charset="0"/>
              </a:rPr>
              <a:t>Environnement  et </a:t>
            </a:r>
          </a:p>
          <a:p>
            <a:pPr algn="ctr"/>
            <a:r>
              <a:rPr lang="fr-FR" sz="2800" b="1" i="1" dirty="0">
                <a:solidFill>
                  <a:srgbClr val="FFFF00"/>
                </a:solidFill>
                <a:latin typeface="Verdana" pitchFamily="34" charset="0"/>
              </a:rPr>
              <a:t>développement durable</a:t>
            </a:r>
          </a:p>
        </p:txBody>
      </p:sp>
      <p:sp>
        <p:nvSpPr>
          <p:cNvPr id="2050" name="AutoShape 2" descr="Résultat de recherche d'images pour &quot;développement dur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ésultat de recherche d'images pour &quot;développement dur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4" name="Picture 2" descr="RÃ©sultat de recherche d'images pour &quot;environnement&quot;"/>
          <p:cNvPicPr>
            <a:picLocks noChangeAspect="1" noChangeArrowheads="1"/>
          </p:cNvPicPr>
          <p:nvPr/>
        </p:nvPicPr>
        <p:blipFill>
          <a:blip r:embed="rId4" cstate="print"/>
          <a:srcRect/>
          <a:stretch>
            <a:fillRect/>
          </a:stretch>
        </p:blipFill>
        <p:spPr bwMode="auto">
          <a:xfrm>
            <a:off x="611560" y="1484784"/>
            <a:ext cx="8121022" cy="50728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80">
                                          <p:stCondLst>
                                            <p:cond delay="0"/>
                                          </p:stCondLst>
                                        </p:cTn>
                                        <p:tgtEl>
                                          <p:spTgt spid="2054"/>
                                        </p:tgtEl>
                                      </p:cBhvr>
                                    </p:animEffect>
                                    <p:anim calcmode="lin" valueType="num">
                                      <p:cBhvr>
                                        <p:cTn id="8"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4"/>
                                        </p:tgtEl>
                                      </p:cBhvr>
                                      <p:to x="100000" y="60000"/>
                                    </p:animScale>
                                    <p:animScale>
                                      <p:cBhvr>
                                        <p:cTn id="14" dur="166" decel="50000">
                                          <p:stCondLst>
                                            <p:cond delay="676"/>
                                          </p:stCondLst>
                                        </p:cTn>
                                        <p:tgtEl>
                                          <p:spTgt spid="2054"/>
                                        </p:tgtEl>
                                      </p:cBhvr>
                                      <p:to x="100000" y="100000"/>
                                    </p:animScale>
                                    <p:animScale>
                                      <p:cBhvr>
                                        <p:cTn id="15" dur="26">
                                          <p:stCondLst>
                                            <p:cond delay="1312"/>
                                          </p:stCondLst>
                                        </p:cTn>
                                        <p:tgtEl>
                                          <p:spTgt spid="2054"/>
                                        </p:tgtEl>
                                      </p:cBhvr>
                                      <p:to x="100000" y="80000"/>
                                    </p:animScale>
                                    <p:animScale>
                                      <p:cBhvr>
                                        <p:cTn id="16" dur="166" decel="50000">
                                          <p:stCondLst>
                                            <p:cond delay="1338"/>
                                          </p:stCondLst>
                                        </p:cTn>
                                        <p:tgtEl>
                                          <p:spTgt spid="2054"/>
                                        </p:tgtEl>
                                      </p:cBhvr>
                                      <p:to x="100000" y="100000"/>
                                    </p:animScale>
                                    <p:animScale>
                                      <p:cBhvr>
                                        <p:cTn id="17" dur="26">
                                          <p:stCondLst>
                                            <p:cond delay="1642"/>
                                          </p:stCondLst>
                                        </p:cTn>
                                        <p:tgtEl>
                                          <p:spTgt spid="2054"/>
                                        </p:tgtEl>
                                      </p:cBhvr>
                                      <p:to x="100000" y="90000"/>
                                    </p:animScale>
                                    <p:animScale>
                                      <p:cBhvr>
                                        <p:cTn id="18" dur="166" decel="50000">
                                          <p:stCondLst>
                                            <p:cond delay="1668"/>
                                          </p:stCondLst>
                                        </p:cTn>
                                        <p:tgtEl>
                                          <p:spTgt spid="2054"/>
                                        </p:tgtEl>
                                      </p:cBhvr>
                                      <p:to x="100000" y="100000"/>
                                    </p:animScale>
                                    <p:animScale>
                                      <p:cBhvr>
                                        <p:cTn id="19" dur="26">
                                          <p:stCondLst>
                                            <p:cond delay="1808"/>
                                          </p:stCondLst>
                                        </p:cTn>
                                        <p:tgtEl>
                                          <p:spTgt spid="2054"/>
                                        </p:tgtEl>
                                      </p:cBhvr>
                                      <p:to x="100000" y="95000"/>
                                    </p:animScale>
                                    <p:animScale>
                                      <p:cBhvr>
                                        <p:cTn id="20" dur="166" decel="50000">
                                          <p:stCondLst>
                                            <p:cond delay="1834"/>
                                          </p:stCondLst>
                                        </p:cTn>
                                        <p:tgtEl>
                                          <p:spTgt spid="20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wipe(down)">
                                      <p:cBhvr>
                                        <p:cTn id="25" dur="580">
                                          <p:stCondLst>
                                            <p:cond delay="0"/>
                                          </p:stCondLst>
                                        </p:cTn>
                                        <p:tgtEl>
                                          <p:spTgt spid="2054"/>
                                        </p:tgtEl>
                                      </p:cBhvr>
                                    </p:animEffect>
                                    <p:anim calcmode="lin" valueType="num">
                                      <p:cBhvr>
                                        <p:cTn id="26"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4"/>
                                        </p:tgtEl>
                                      </p:cBhvr>
                                      <p:to x="100000" y="60000"/>
                                    </p:animScale>
                                    <p:animScale>
                                      <p:cBhvr>
                                        <p:cTn id="32" dur="166" decel="50000">
                                          <p:stCondLst>
                                            <p:cond delay="676"/>
                                          </p:stCondLst>
                                        </p:cTn>
                                        <p:tgtEl>
                                          <p:spTgt spid="2054"/>
                                        </p:tgtEl>
                                      </p:cBhvr>
                                      <p:to x="100000" y="100000"/>
                                    </p:animScale>
                                    <p:animScale>
                                      <p:cBhvr>
                                        <p:cTn id="33" dur="26">
                                          <p:stCondLst>
                                            <p:cond delay="1312"/>
                                          </p:stCondLst>
                                        </p:cTn>
                                        <p:tgtEl>
                                          <p:spTgt spid="2054"/>
                                        </p:tgtEl>
                                      </p:cBhvr>
                                      <p:to x="100000" y="80000"/>
                                    </p:animScale>
                                    <p:animScale>
                                      <p:cBhvr>
                                        <p:cTn id="34" dur="166" decel="50000">
                                          <p:stCondLst>
                                            <p:cond delay="1338"/>
                                          </p:stCondLst>
                                        </p:cTn>
                                        <p:tgtEl>
                                          <p:spTgt spid="2054"/>
                                        </p:tgtEl>
                                      </p:cBhvr>
                                      <p:to x="100000" y="100000"/>
                                    </p:animScale>
                                    <p:animScale>
                                      <p:cBhvr>
                                        <p:cTn id="35" dur="26">
                                          <p:stCondLst>
                                            <p:cond delay="1642"/>
                                          </p:stCondLst>
                                        </p:cTn>
                                        <p:tgtEl>
                                          <p:spTgt spid="2054"/>
                                        </p:tgtEl>
                                      </p:cBhvr>
                                      <p:to x="100000" y="90000"/>
                                    </p:animScale>
                                    <p:animScale>
                                      <p:cBhvr>
                                        <p:cTn id="36" dur="166" decel="50000">
                                          <p:stCondLst>
                                            <p:cond delay="1668"/>
                                          </p:stCondLst>
                                        </p:cTn>
                                        <p:tgtEl>
                                          <p:spTgt spid="2054"/>
                                        </p:tgtEl>
                                      </p:cBhvr>
                                      <p:to x="100000" y="100000"/>
                                    </p:animScale>
                                    <p:animScale>
                                      <p:cBhvr>
                                        <p:cTn id="37" dur="26">
                                          <p:stCondLst>
                                            <p:cond delay="1808"/>
                                          </p:stCondLst>
                                        </p:cTn>
                                        <p:tgtEl>
                                          <p:spTgt spid="2054"/>
                                        </p:tgtEl>
                                      </p:cBhvr>
                                      <p:to x="100000" y="95000"/>
                                    </p:animScale>
                                    <p:animScale>
                                      <p:cBhvr>
                                        <p:cTn id="38" dur="166" decel="50000">
                                          <p:stCondLst>
                                            <p:cond delay="1834"/>
                                          </p:stCondLst>
                                        </p:cTn>
                                        <p:tgtEl>
                                          <p:spTgt spid="205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434"/>
                                        </p:tgtEl>
                                        <p:attrNameLst>
                                          <p:attrName>style.visibility</p:attrName>
                                        </p:attrNameLst>
                                      </p:cBhvr>
                                      <p:to>
                                        <p:strVal val="visible"/>
                                      </p:to>
                                    </p:set>
                                    <p:animEffect transition="in" filter="wipe(down)">
                                      <p:cBhvr>
                                        <p:cTn id="43" dur="580">
                                          <p:stCondLst>
                                            <p:cond delay="0"/>
                                          </p:stCondLst>
                                        </p:cTn>
                                        <p:tgtEl>
                                          <p:spTgt spid="18434"/>
                                        </p:tgtEl>
                                      </p:cBhvr>
                                    </p:animEffect>
                                    <p:anim calcmode="lin" valueType="num">
                                      <p:cBhvr>
                                        <p:cTn id="44"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49" dur="26">
                                          <p:stCondLst>
                                            <p:cond delay="650"/>
                                          </p:stCondLst>
                                        </p:cTn>
                                        <p:tgtEl>
                                          <p:spTgt spid="18434"/>
                                        </p:tgtEl>
                                      </p:cBhvr>
                                      <p:to x="100000" y="60000"/>
                                    </p:animScale>
                                    <p:animScale>
                                      <p:cBhvr>
                                        <p:cTn id="50" dur="166" decel="50000">
                                          <p:stCondLst>
                                            <p:cond delay="676"/>
                                          </p:stCondLst>
                                        </p:cTn>
                                        <p:tgtEl>
                                          <p:spTgt spid="18434"/>
                                        </p:tgtEl>
                                      </p:cBhvr>
                                      <p:to x="100000" y="100000"/>
                                    </p:animScale>
                                    <p:animScale>
                                      <p:cBhvr>
                                        <p:cTn id="51" dur="26">
                                          <p:stCondLst>
                                            <p:cond delay="1312"/>
                                          </p:stCondLst>
                                        </p:cTn>
                                        <p:tgtEl>
                                          <p:spTgt spid="18434"/>
                                        </p:tgtEl>
                                      </p:cBhvr>
                                      <p:to x="100000" y="80000"/>
                                    </p:animScale>
                                    <p:animScale>
                                      <p:cBhvr>
                                        <p:cTn id="52" dur="166" decel="50000">
                                          <p:stCondLst>
                                            <p:cond delay="1338"/>
                                          </p:stCondLst>
                                        </p:cTn>
                                        <p:tgtEl>
                                          <p:spTgt spid="18434"/>
                                        </p:tgtEl>
                                      </p:cBhvr>
                                      <p:to x="100000" y="100000"/>
                                    </p:animScale>
                                    <p:animScale>
                                      <p:cBhvr>
                                        <p:cTn id="53" dur="26">
                                          <p:stCondLst>
                                            <p:cond delay="1642"/>
                                          </p:stCondLst>
                                        </p:cTn>
                                        <p:tgtEl>
                                          <p:spTgt spid="18434"/>
                                        </p:tgtEl>
                                      </p:cBhvr>
                                      <p:to x="100000" y="90000"/>
                                    </p:animScale>
                                    <p:animScale>
                                      <p:cBhvr>
                                        <p:cTn id="54" dur="166" decel="50000">
                                          <p:stCondLst>
                                            <p:cond delay="1668"/>
                                          </p:stCondLst>
                                        </p:cTn>
                                        <p:tgtEl>
                                          <p:spTgt spid="18434"/>
                                        </p:tgtEl>
                                      </p:cBhvr>
                                      <p:to x="100000" y="100000"/>
                                    </p:animScale>
                                    <p:animScale>
                                      <p:cBhvr>
                                        <p:cTn id="55" dur="26">
                                          <p:stCondLst>
                                            <p:cond delay="1808"/>
                                          </p:stCondLst>
                                        </p:cTn>
                                        <p:tgtEl>
                                          <p:spTgt spid="18434"/>
                                        </p:tgtEl>
                                      </p:cBhvr>
                                      <p:to x="100000" y="95000"/>
                                    </p:animScale>
                                    <p:animScale>
                                      <p:cBhvr>
                                        <p:cTn id="56" dur="166" decel="50000">
                                          <p:stCondLst>
                                            <p:cond delay="1834"/>
                                          </p:stCondLst>
                                        </p:cTn>
                                        <p:tgtEl>
                                          <p:spTgt spid="184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403648" y="1143327"/>
            <a:ext cx="61206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chemeClr val="bg1"/>
                </a:solidFill>
                <a:effectLst/>
                <a:latin typeface="Verdana" pitchFamily="34" charset="0"/>
                <a:ea typeface="Times New Roman" pitchFamily="18" charset="0"/>
                <a:cs typeface="Arial" pitchFamily="34" charset="0"/>
              </a:rPr>
              <a:t>Quelques années plus tard, elle se répandra dans la foulée de la publication, en 1987, du rapport de la </a:t>
            </a:r>
            <a:r>
              <a:rPr kumimoji="0" lang="fr-FR" sz="1600" i="0" u="none" strike="noStrike" cap="none" normalizeH="0" baseline="0" dirty="0">
                <a:ln>
                  <a:noFill/>
                </a:ln>
                <a:solidFill>
                  <a:schemeClr val="bg1"/>
                </a:solidFill>
                <a:effectLst/>
                <a:latin typeface="Verdana" pitchFamily="34" charset="0"/>
                <a:ea typeface="Times New Roman" pitchFamily="18" charset="0"/>
                <a:cs typeface="Arial" pitchFamily="34" charset="0"/>
                <a:hlinkClick r:id="rId2"/>
              </a:rPr>
              <a:t>Commission mondiale sur l'environnement et le développement, Notre avenir à tous</a:t>
            </a:r>
            <a:r>
              <a:rPr kumimoji="0" lang="fr-FR" sz="1600" i="0" u="none" strike="noStrike" cap="none" normalizeH="0" baseline="0" dirty="0">
                <a:ln>
                  <a:noFill/>
                </a:ln>
                <a:solidFill>
                  <a:schemeClr val="bg1"/>
                </a:solidFill>
                <a:effectLst/>
                <a:latin typeface="Verdana" pitchFamily="34" charset="0"/>
                <a:ea typeface="Times New Roman" pitchFamily="18" charset="0"/>
                <a:cs typeface="Arial" pitchFamily="34" charset="0"/>
              </a:rPr>
              <a:t> </a:t>
            </a:r>
            <a:endParaRPr kumimoji="0" lang="fr-FR" sz="1600" i="0" u="none" strike="noStrike" cap="none" normalizeH="0" baseline="0" dirty="0">
              <a:ln>
                <a:noFill/>
              </a:ln>
              <a:solidFill>
                <a:schemeClr val="bg1"/>
              </a:solidFill>
              <a:effectLst/>
              <a:latin typeface="Arial" pitchFamily="34" charset="0"/>
              <a:cs typeface="Arial" pitchFamily="34" charset="0"/>
            </a:endParaRPr>
          </a:p>
        </p:txBody>
      </p:sp>
      <p:pic>
        <p:nvPicPr>
          <p:cNvPr id="19459" name="Picture 3" descr="Résultat de recherche d'images pour &quot;développement durable&quot;"/>
          <p:cNvPicPr>
            <a:picLocks noChangeAspect="1" noChangeArrowheads="1"/>
          </p:cNvPicPr>
          <p:nvPr/>
        </p:nvPicPr>
        <p:blipFill>
          <a:blip r:embed="rId3" cstate="print"/>
          <a:srcRect/>
          <a:stretch>
            <a:fillRect/>
          </a:stretch>
        </p:blipFill>
        <p:spPr bwMode="auto">
          <a:xfrm>
            <a:off x="1475656" y="3356992"/>
            <a:ext cx="6096000" cy="2876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80">
                                          <p:stCondLst>
                                            <p:cond delay="0"/>
                                          </p:stCondLst>
                                        </p:cTn>
                                        <p:tgtEl>
                                          <p:spTgt spid="19457"/>
                                        </p:tgtEl>
                                      </p:cBhvr>
                                    </p:animEffect>
                                    <p:anim calcmode="lin" valueType="num">
                                      <p:cBhvr>
                                        <p:cTn id="8" dur="1822" tmFilter="0,0; 0.14,0.36; 0.43,0.73; 0.71,0.91; 1.0,1.0">
                                          <p:stCondLst>
                                            <p:cond delay="0"/>
                                          </p:stCondLst>
                                        </p:cTn>
                                        <p:tgtEl>
                                          <p:spTgt spid="194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7"/>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7"/>
                                        </p:tgtEl>
                                      </p:cBhvr>
                                      <p:to x="100000" y="60000"/>
                                    </p:animScale>
                                    <p:animScale>
                                      <p:cBhvr>
                                        <p:cTn id="14" dur="166" decel="50000">
                                          <p:stCondLst>
                                            <p:cond delay="676"/>
                                          </p:stCondLst>
                                        </p:cTn>
                                        <p:tgtEl>
                                          <p:spTgt spid="19457"/>
                                        </p:tgtEl>
                                      </p:cBhvr>
                                      <p:to x="100000" y="100000"/>
                                    </p:animScale>
                                    <p:animScale>
                                      <p:cBhvr>
                                        <p:cTn id="15" dur="26">
                                          <p:stCondLst>
                                            <p:cond delay="1312"/>
                                          </p:stCondLst>
                                        </p:cTn>
                                        <p:tgtEl>
                                          <p:spTgt spid="19457"/>
                                        </p:tgtEl>
                                      </p:cBhvr>
                                      <p:to x="100000" y="80000"/>
                                    </p:animScale>
                                    <p:animScale>
                                      <p:cBhvr>
                                        <p:cTn id="16" dur="166" decel="50000">
                                          <p:stCondLst>
                                            <p:cond delay="1338"/>
                                          </p:stCondLst>
                                        </p:cTn>
                                        <p:tgtEl>
                                          <p:spTgt spid="19457"/>
                                        </p:tgtEl>
                                      </p:cBhvr>
                                      <p:to x="100000" y="100000"/>
                                    </p:animScale>
                                    <p:animScale>
                                      <p:cBhvr>
                                        <p:cTn id="17" dur="26">
                                          <p:stCondLst>
                                            <p:cond delay="1642"/>
                                          </p:stCondLst>
                                        </p:cTn>
                                        <p:tgtEl>
                                          <p:spTgt spid="19457"/>
                                        </p:tgtEl>
                                      </p:cBhvr>
                                      <p:to x="100000" y="90000"/>
                                    </p:animScale>
                                    <p:animScale>
                                      <p:cBhvr>
                                        <p:cTn id="18" dur="166" decel="50000">
                                          <p:stCondLst>
                                            <p:cond delay="1668"/>
                                          </p:stCondLst>
                                        </p:cTn>
                                        <p:tgtEl>
                                          <p:spTgt spid="19457"/>
                                        </p:tgtEl>
                                      </p:cBhvr>
                                      <p:to x="100000" y="100000"/>
                                    </p:animScale>
                                    <p:animScale>
                                      <p:cBhvr>
                                        <p:cTn id="19" dur="26">
                                          <p:stCondLst>
                                            <p:cond delay="1808"/>
                                          </p:stCondLst>
                                        </p:cTn>
                                        <p:tgtEl>
                                          <p:spTgt spid="19457"/>
                                        </p:tgtEl>
                                      </p:cBhvr>
                                      <p:to x="100000" y="95000"/>
                                    </p:animScale>
                                    <p:animScale>
                                      <p:cBhvr>
                                        <p:cTn id="20" dur="166" decel="50000">
                                          <p:stCondLst>
                                            <p:cond delay="1834"/>
                                          </p:stCondLst>
                                        </p:cTn>
                                        <p:tgtEl>
                                          <p:spTgt spid="1945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ipe(down)">
                                      <p:cBhvr>
                                        <p:cTn id="25" dur="580">
                                          <p:stCondLst>
                                            <p:cond delay="0"/>
                                          </p:stCondLst>
                                        </p:cTn>
                                        <p:tgtEl>
                                          <p:spTgt spid="19459"/>
                                        </p:tgtEl>
                                      </p:cBhvr>
                                    </p:animEffect>
                                    <p:anim calcmode="lin" valueType="num">
                                      <p:cBhvr>
                                        <p:cTn id="26"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459"/>
                                        </p:tgtEl>
                                      </p:cBhvr>
                                      <p:to x="100000" y="60000"/>
                                    </p:animScale>
                                    <p:animScale>
                                      <p:cBhvr>
                                        <p:cTn id="32" dur="166" decel="50000">
                                          <p:stCondLst>
                                            <p:cond delay="676"/>
                                          </p:stCondLst>
                                        </p:cTn>
                                        <p:tgtEl>
                                          <p:spTgt spid="19459"/>
                                        </p:tgtEl>
                                      </p:cBhvr>
                                      <p:to x="100000" y="100000"/>
                                    </p:animScale>
                                    <p:animScale>
                                      <p:cBhvr>
                                        <p:cTn id="33" dur="26">
                                          <p:stCondLst>
                                            <p:cond delay="1312"/>
                                          </p:stCondLst>
                                        </p:cTn>
                                        <p:tgtEl>
                                          <p:spTgt spid="19459"/>
                                        </p:tgtEl>
                                      </p:cBhvr>
                                      <p:to x="100000" y="80000"/>
                                    </p:animScale>
                                    <p:animScale>
                                      <p:cBhvr>
                                        <p:cTn id="34" dur="166" decel="50000">
                                          <p:stCondLst>
                                            <p:cond delay="1338"/>
                                          </p:stCondLst>
                                        </p:cTn>
                                        <p:tgtEl>
                                          <p:spTgt spid="19459"/>
                                        </p:tgtEl>
                                      </p:cBhvr>
                                      <p:to x="100000" y="100000"/>
                                    </p:animScale>
                                    <p:animScale>
                                      <p:cBhvr>
                                        <p:cTn id="35" dur="26">
                                          <p:stCondLst>
                                            <p:cond delay="1642"/>
                                          </p:stCondLst>
                                        </p:cTn>
                                        <p:tgtEl>
                                          <p:spTgt spid="19459"/>
                                        </p:tgtEl>
                                      </p:cBhvr>
                                      <p:to x="100000" y="90000"/>
                                    </p:animScale>
                                    <p:animScale>
                                      <p:cBhvr>
                                        <p:cTn id="36" dur="166" decel="50000">
                                          <p:stCondLst>
                                            <p:cond delay="1668"/>
                                          </p:stCondLst>
                                        </p:cTn>
                                        <p:tgtEl>
                                          <p:spTgt spid="19459"/>
                                        </p:tgtEl>
                                      </p:cBhvr>
                                      <p:to x="100000" y="100000"/>
                                    </p:animScale>
                                    <p:animScale>
                                      <p:cBhvr>
                                        <p:cTn id="37" dur="26">
                                          <p:stCondLst>
                                            <p:cond delay="1808"/>
                                          </p:stCondLst>
                                        </p:cTn>
                                        <p:tgtEl>
                                          <p:spTgt spid="19459"/>
                                        </p:tgtEl>
                                      </p:cBhvr>
                                      <p:to x="100000" y="95000"/>
                                    </p:animScale>
                                    <p:animScale>
                                      <p:cBhvr>
                                        <p:cTn id="38" dur="166" decel="50000">
                                          <p:stCondLst>
                                            <p:cond delay="1834"/>
                                          </p:stCondLst>
                                        </p:cTn>
                                        <p:tgtEl>
                                          <p:spTgt spid="194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Ã©sultat de recherche d'images pour &quot;madame gro harlem brundtland dÃ©veloppement durable&quot;"/>
          <p:cNvPicPr>
            <a:picLocks noChangeAspect="1" noChangeArrowheads="1"/>
          </p:cNvPicPr>
          <p:nvPr/>
        </p:nvPicPr>
        <p:blipFill>
          <a:blip r:embed="rId2" cstate="print"/>
          <a:srcRect/>
          <a:stretch>
            <a:fillRect/>
          </a:stretch>
        </p:blipFill>
        <p:spPr bwMode="auto">
          <a:xfrm>
            <a:off x="5004048" y="3825888"/>
            <a:ext cx="4139951" cy="3032112"/>
          </a:xfrm>
          <a:prstGeom prst="rect">
            <a:avLst/>
          </a:prstGeom>
          <a:noFill/>
        </p:spPr>
      </p:pic>
      <p:pic>
        <p:nvPicPr>
          <p:cNvPr id="68612" name="Picture 4" descr="RÃ©sultat de recherche d'images pour &quot;madame gro harlem brundtland dÃ©veloppement durable&quot;"/>
          <p:cNvPicPr>
            <a:picLocks noChangeAspect="1" noChangeArrowheads="1"/>
          </p:cNvPicPr>
          <p:nvPr/>
        </p:nvPicPr>
        <p:blipFill>
          <a:blip r:embed="rId3" cstate="print"/>
          <a:srcRect/>
          <a:stretch>
            <a:fillRect/>
          </a:stretch>
        </p:blipFill>
        <p:spPr bwMode="auto">
          <a:xfrm>
            <a:off x="0" y="1"/>
            <a:ext cx="5004048" cy="38747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down)">
                                      <p:cBhvr>
                                        <p:cTn id="7" dur="580">
                                          <p:stCondLst>
                                            <p:cond delay="0"/>
                                          </p:stCondLst>
                                        </p:cTn>
                                        <p:tgtEl>
                                          <p:spTgt spid="68610"/>
                                        </p:tgtEl>
                                      </p:cBhvr>
                                    </p:animEffect>
                                    <p:anim calcmode="lin" valueType="num">
                                      <p:cBhvr>
                                        <p:cTn id="8" dur="1822" tmFilter="0,0; 0.14,0.36; 0.43,0.73; 0.71,0.91; 1.0,1.0">
                                          <p:stCondLst>
                                            <p:cond delay="0"/>
                                          </p:stCondLst>
                                        </p:cTn>
                                        <p:tgtEl>
                                          <p:spTgt spid="686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86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86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86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8610"/>
                                        </p:tgtEl>
                                        <p:attrNameLst>
                                          <p:attrName>ppt_y</p:attrName>
                                        </p:attrNameLst>
                                      </p:cBhvr>
                                      <p:tavLst>
                                        <p:tav tm="0" fmla="#ppt_y-sin(pi*$)/81">
                                          <p:val>
                                            <p:fltVal val="0"/>
                                          </p:val>
                                        </p:tav>
                                        <p:tav tm="100000">
                                          <p:val>
                                            <p:fltVal val="1"/>
                                          </p:val>
                                        </p:tav>
                                      </p:tavLst>
                                    </p:anim>
                                    <p:animScale>
                                      <p:cBhvr>
                                        <p:cTn id="13" dur="26">
                                          <p:stCondLst>
                                            <p:cond delay="650"/>
                                          </p:stCondLst>
                                        </p:cTn>
                                        <p:tgtEl>
                                          <p:spTgt spid="68610"/>
                                        </p:tgtEl>
                                      </p:cBhvr>
                                      <p:to x="100000" y="60000"/>
                                    </p:animScale>
                                    <p:animScale>
                                      <p:cBhvr>
                                        <p:cTn id="14" dur="166" decel="50000">
                                          <p:stCondLst>
                                            <p:cond delay="676"/>
                                          </p:stCondLst>
                                        </p:cTn>
                                        <p:tgtEl>
                                          <p:spTgt spid="68610"/>
                                        </p:tgtEl>
                                      </p:cBhvr>
                                      <p:to x="100000" y="100000"/>
                                    </p:animScale>
                                    <p:animScale>
                                      <p:cBhvr>
                                        <p:cTn id="15" dur="26">
                                          <p:stCondLst>
                                            <p:cond delay="1312"/>
                                          </p:stCondLst>
                                        </p:cTn>
                                        <p:tgtEl>
                                          <p:spTgt spid="68610"/>
                                        </p:tgtEl>
                                      </p:cBhvr>
                                      <p:to x="100000" y="80000"/>
                                    </p:animScale>
                                    <p:animScale>
                                      <p:cBhvr>
                                        <p:cTn id="16" dur="166" decel="50000">
                                          <p:stCondLst>
                                            <p:cond delay="1338"/>
                                          </p:stCondLst>
                                        </p:cTn>
                                        <p:tgtEl>
                                          <p:spTgt spid="68610"/>
                                        </p:tgtEl>
                                      </p:cBhvr>
                                      <p:to x="100000" y="100000"/>
                                    </p:animScale>
                                    <p:animScale>
                                      <p:cBhvr>
                                        <p:cTn id="17" dur="26">
                                          <p:stCondLst>
                                            <p:cond delay="1642"/>
                                          </p:stCondLst>
                                        </p:cTn>
                                        <p:tgtEl>
                                          <p:spTgt spid="68610"/>
                                        </p:tgtEl>
                                      </p:cBhvr>
                                      <p:to x="100000" y="90000"/>
                                    </p:animScale>
                                    <p:animScale>
                                      <p:cBhvr>
                                        <p:cTn id="18" dur="166" decel="50000">
                                          <p:stCondLst>
                                            <p:cond delay="1668"/>
                                          </p:stCondLst>
                                        </p:cTn>
                                        <p:tgtEl>
                                          <p:spTgt spid="68610"/>
                                        </p:tgtEl>
                                      </p:cBhvr>
                                      <p:to x="100000" y="100000"/>
                                    </p:animScale>
                                    <p:animScale>
                                      <p:cBhvr>
                                        <p:cTn id="19" dur="26">
                                          <p:stCondLst>
                                            <p:cond delay="1808"/>
                                          </p:stCondLst>
                                        </p:cTn>
                                        <p:tgtEl>
                                          <p:spTgt spid="68610"/>
                                        </p:tgtEl>
                                      </p:cBhvr>
                                      <p:to x="100000" y="95000"/>
                                    </p:animScale>
                                    <p:animScale>
                                      <p:cBhvr>
                                        <p:cTn id="20" dur="166" decel="50000">
                                          <p:stCondLst>
                                            <p:cond delay="1834"/>
                                          </p:stCondLst>
                                        </p:cTn>
                                        <p:tgtEl>
                                          <p:spTgt spid="686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331640" y="620688"/>
            <a:ext cx="62281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Verdana" pitchFamily="34" charset="0"/>
                <a:ea typeface="Times New Roman" pitchFamily="18" charset="0"/>
                <a:cs typeface="Arial" pitchFamily="34" charset="0"/>
              </a:rPr>
              <a:t>la définition du développement durable met l’accent sur nos façons de faire en insistant sur un facteur de durabilité : notre capacité à apprécier nos actions de manière globale par-delà les frontières disciplinaires.</a:t>
            </a:r>
            <a:endParaRPr kumimoji="0" lang="fr-FR" sz="1600"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bg1"/>
              </a:solidFill>
              <a:effectLst/>
              <a:latin typeface="Arial" pitchFamily="34" charset="0"/>
              <a:cs typeface="Arial" pitchFamily="34" charset="0"/>
            </a:endParaRPr>
          </a:p>
        </p:txBody>
      </p:sp>
      <p:pic>
        <p:nvPicPr>
          <p:cNvPr id="17411" name="Picture 3" descr="Résultat de recherche d'images pour &quot;développement durable&quot;"/>
          <p:cNvPicPr>
            <a:picLocks noChangeAspect="1" noChangeArrowheads="1"/>
          </p:cNvPicPr>
          <p:nvPr/>
        </p:nvPicPr>
        <p:blipFill>
          <a:blip r:embed="rId2" cstate="print"/>
          <a:srcRect/>
          <a:stretch>
            <a:fillRect/>
          </a:stretch>
        </p:blipFill>
        <p:spPr bwMode="auto">
          <a:xfrm>
            <a:off x="2483768" y="2348880"/>
            <a:ext cx="3816424" cy="3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wipe(down)">
                                      <p:cBhvr>
                                        <p:cTn id="7" dur="580">
                                          <p:stCondLst>
                                            <p:cond delay="0"/>
                                          </p:stCondLst>
                                        </p:cTn>
                                        <p:tgtEl>
                                          <p:spTgt spid="17409"/>
                                        </p:tgtEl>
                                      </p:cBhvr>
                                    </p:animEffect>
                                    <p:anim calcmode="lin" valueType="num">
                                      <p:cBhvr>
                                        <p:cTn id="8" dur="1822" tmFilter="0,0; 0.14,0.36; 0.43,0.73; 0.71,0.91; 1.0,1.0">
                                          <p:stCondLst>
                                            <p:cond delay="0"/>
                                          </p:stCondLst>
                                        </p:cTn>
                                        <p:tgtEl>
                                          <p:spTgt spid="1740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0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0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0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09"/>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09"/>
                                        </p:tgtEl>
                                      </p:cBhvr>
                                      <p:to x="100000" y="60000"/>
                                    </p:animScale>
                                    <p:animScale>
                                      <p:cBhvr>
                                        <p:cTn id="14" dur="166" decel="50000">
                                          <p:stCondLst>
                                            <p:cond delay="676"/>
                                          </p:stCondLst>
                                        </p:cTn>
                                        <p:tgtEl>
                                          <p:spTgt spid="17409"/>
                                        </p:tgtEl>
                                      </p:cBhvr>
                                      <p:to x="100000" y="100000"/>
                                    </p:animScale>
                                    <p:animScale>
                                      <p:cBhvr>
                                        <p:cTn id="15" dur="26">
                                          <p:stCondLst>
                                            <p:cond delay="1312"/>
                                          </p:stCondLst>
                                        </p:cTn>
                                        <p:tgtEl>
                                          <p:spTgt spid="17409"/>
                                        </p:tgtEl>
                                      </p:cBhvr>
                                      <p:to x="100000" y="80000"/>
                                    </p:animScale>
                                    <p:animScale>
                                      <p:cBhvr>
                                        <p:cTn id="16" dur="166" decel="50000">
                                          <p:stCondLst>
                                            <p:cond delay="1338"/>
                                          </p:stCondLst>
                                        </p:cTn>
                                        <p:tgtEl>
                                          <p:spTgt spid="17409"/>
                                        </p:tgtEl>
                                      </p:cBhvr>
                                      <p:to x="100000" y="100000"/>
                                    </p:animScale>
                                    <p:animScale>
                                      <p:cBhvr>
                                        <p:cTn id="17" dur="26">
                                          <p:stCondLst>
                                            <p:cond delay="1642"/>
                                          </p:stCondLst>
                                        </p:cTn>
                                        <p:tgtEl>
                                          <p:spTgt spid="17409"/>
                                        </p:tgtEl>
                                      </p:cBhvr>
                                      <p:to x="100000" y="90000"/>
                                    </p:animScale>
                                    <p:animScale>
                                      <p:cBhvr>
                                        <p:cTn id="18" dur="166" decel="50000">
                                          <p:stCondLst>
                                            <p:cond delay="1668"/>
                                          </p:stCondLst>
                                        </p:cTn>
                                        <p:tgtEl>
                                          <p:spTgt spid="17409"/>
                                        </p:tgtEl>
                                      </p:cBhvr>
                                      <p:to x="100000" y="100000"/>
                                    </p:animScale>
                                    <p:animScale>
                                      <p:cBhvr>
                                        <p:cTn id="19" dur="26">
                                          <p:stCondLst>
                                            <p:cond delay="1808"/>
                                          </p:stCondLst>
                                        </p:cTn>
                                        <p:tgtEl>
                                          <p:spTgt spid="17409"/>
                                        </p:tgtEl>
                                      </p:cBhvr>
                                      <p:to x="100000" y="95000"/>
                                    </p:animScale>
                                    <p:animScale>
                                      <p:cBhvr>
                                        <p:cTn id="20" dur="166" decel="50000">
                                          <p:stCondLst>
                                            <p:cond delay="1834"/>
                                          </p:stCondLst>
                                        </p:cTn>
                                        <p:tgtEl>
                                          <p:spTgt spid="1740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80">
                                          <p:stCondLst>
                                            <p:cond delay="0"/>
                                          </p:stCondLst>
                                        </p:cTn>
                                        <p:tgtEl>
                                          <p:spTgt spid="17411"/>
                                        </p:tgtEl>
                                      </p:cBhvr>
                                    </p:animEffect>
                                    <p:anim calcmode="lin" valueType="num">
                                      <p:cBhvr>
                                        <p:cTn id="26" dur="1822" tmFilter="0,0; 0.14,0.36; 0.43,0.73; 0.71,0.91; 1.0,1.0">
                                          <p:stCondLst>
                                            <p:cond delay="0"/>
                                          </p:stCondLst>
                                        </p:cTn>
                                        <p:tgtEl>
                                          <p:spTgt spid="174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4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4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4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4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7411"/>
                                        </p:tgtEl>
                                      </p:cBhvr>
                                      <p:to x="100000" y="60000"/>
                                    </p:animScale>
                                    <p:animScale>
                                      <p:cBhvr>
                                        <p:cTn id="32" dur="166" decel="50000">
                                          <p:stCondLst>
                                            <p:cond delay="676"/>
                                          </p:stCondLst>
                                        </p:cTn>
                                        <p:tgtEl>
                                          <p:spTgt spid="17411"/>
                                        </p:tgtEl>
                                      </p:cBhvr>
                                      <p:to x="100000" y="100000"/>
                                    </p:animScale>
                                    <p:animScale>
                                      <p:cBhvr>
                                        <p:cTn id="33" dur="26">
                                          <p:stCondLst>
                                            <p:cond delay="1312"/>
                                          </p:stCondLst>
                                        </p:cTn>
                                        <p:tgtEl>
                                          <p:spTgt spid="17411"/>
                                        </p:tgtEl>
                                      </p:cBhvr>
                                      <p:to x="100000" y="80000"/>
                                    </p:animScale>
                                    <p:animScale>
                                      <p:cBhvr>
                                        <p:cTn id="34" dur="166" decel="50000">
                                          <p:stCondLst>
                                            <p:cond delay="1338"/>
                                          </p:stCondLst>
                                        </p:cTn>
                                        <p:tgtEl>
                                          <p:spTgt spid="17411"/>
                                        </p:tgtEl>
                                      </p:cBhvr>
                                      <p:to x="100000" y="100000"/>
                                    </p:animScale>
                                    <p:animScale>
                                      <p:cBhvr>
                                        <p:cTn id="35" dur="26">
                                          <p:stCondLst>
                                            <p:cond delay="1642"/>
                                          </p:stCondLst>
                                        </p:cTn>
                                        <p:tgtEl>
                                          <p:spTgt spid="17411"/>
                                        </p:tgtEl>
                                      </p:cBhvr>
                                      <p:to x="100000" y="90000"/>
                                    </p:animScale>
                                    <p:animScale>
                                      <p:cBhvr>
                                        <p:cTn id="36" dur="166" decel="50000">
                                          <p:stCondLst>
                                            <p:cond delay="1668"/>
                                          </p:stCondLst>
                                        </p:cTn>
                                        <p:tgtEl>
                                          <p:spTgt spid="17411"/>
                                        </p:tgtEl>
                                      </p:cBhvr>
                                      <p:to x="100000" y="100000"/>
                                    </p:animScale>
                                    <p:animScale>
                                      <p:cBhvr>
                                        <p:cTn id="37" dur="26">
                                          <p:stCondLst>
                                            <p:cond delay="1808"/>
                                          </p:stCondLst>
                                        </p:cTn>
                                        <p:tgtEl>
                                          <p:spTgt spid="17411"/>
                                        </p:tgtEl>
                                      </p:cBhvr>
                                      <p:to x="100000" y="95000"/>
                                    </p:animScale>
                                    <p:animScale>
                                      <p:cBhvr>
                                        <p:cTn id="38" dur="166" decel="50000">
                                          <p:stCondLst>
                                            <p:cond delay="1834"/>
                                          </p:stCondLst>
                                        </p:cTn>
                                        <p:tgtEl>
                                          <p:spTgt spid="174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920880" cy="2031325"/>
          </a:xfrm>
          <a:prstGeom prst="rect">
            <a:avLst/>
          </a:prstGeom>
        </p:spPr>
        <p:txBody>
          <a:bodyPr wrap="square">
            <a:spAutoFit/>
          </a:bodyPr>
          <a:lstStyle/>
          <a:p>
            <a:pPr algn="just"/>
            <a:r>
              <a:rPr lang="fr-FR" b="1" dirty="0">
                <a:solidFill>
                  <a:schemeClr val="bg1"/>
                </a:solidFill>
                <a:latin typeface="Verdana" pitchFamily="34" charset="0"/>
                <a:ea typeface="Times New Roman" pitchFamily="18" charset="0"/>
                <a:cs typeface="Arial" pitchFamily="34" charset="0"/>
              </a:rPr>
              <a:t>le développement durable s’entend donc d’« un développement qui répond aux besoins du présent sans compromettre la capacité des générations futures à répondre aux leurs. Le développement durable s’appuie sur une vision à long terme qui prend en compte le caractère indissociable des dimensions environnementale, sociale et économique des activités de développement. »</a:t>
            </a:r>
            <a:endParaRPr lang="fr-FR" dirty="0"/>
          </a:p>
        </p:txBody>
      </p:sp>
      <p:pic>
        <p:nvPicPr>
          <p:cNvPr id="69634" name="Picture 2" descr="Image associÃ©e"/>
          <p:cNvPicPr>
            <a:picLocks noChangeAspect="1" noChangeArrowheads="1"/>
          </p:cNvPicPr>
          <p:nvPr/>
        </p:nvPicPr>
        <p:blipFill>
          <a:blip r:embed="rId2" cstate="print"/>
          <a:srcRect/>
          <a:stretch>
            <a:fillRect/>
          </a:stretch>
        </p:blipFill>
        <p:spPr bwMode="auto">
          <a:xfrm>
            <a:off x="2195736" y="2204864"/>
            <a:ext cx="4437112" cy="44371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684" name="Picture 4" descr="Image associÃ©e"/>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560840" cy="2123658"/>
          </a:xfrm>
          <a:prstGeom prst="rect">
            <a:avLst/>
          </a:prstGeom>
        </p:spPr>
        <p:txBody>
          <a:bodyPr wrap="square">
            <a:spAutoFit/>
          </a:bodyPr>
          <a:lstStyle/>
          <a:p>
            <a:pPr lvl="0" algn="justLow" eaLnBrk="0" hangingPunct="0">
              <a:tabLst>
                <a:tab pos="900113" algn="l"/>
              </a:tabLst>
            </a:pPr>
            <a:r>
              <a:rPr lang="fr-FR" i="1" dirty="0">
                <a:solidFill>
                  <a:schemeClr val="bg1"/>
                </a:solidFill>
                <a:latin typeface="Arial" pitchFamily="34" charset="0"/>
                <a:ea typeface="Calibri" pitchFamily="34" charset="0"/>
                <a:cs typeface="Cambria" pitchFamily="18" charset="0"/>
              </a:rPr>
              <a:t>Rien ne justifiait un conflit entre les nations développées et l'environnement que l'appui donné à une action en faveur de l'environnement, ne devait pas servir de prétexte pour fournir le développement«  </a:t>
            </a:r>
            <a:r>
              <a:rPr lang="fr-FR" dirty="0">
                <a:solidFill>
                  <a:schemeClr val="bg1"/>
                </a:solidFill>
                <a:latin typeface="Arial" pitchFamily="34" charset="0"/>
                <a:ea typeface="Calibri" pitchFamily="34" charset="0"/>
                <a:cs typeface="Cambria" pitchFamily="18" charset="0"/>
              </a:rPr>
              <a:t>La conclusion tirée était de proposer un modèle de développement économique compatible avec l’équité sociale et la prudence écologique. Ce modèle a été nommé le modèle " écodéveloppement </a:t>
            </a:r>
            <a:r>
              <a:rPr lang="fr-FR" sz="2400" dirty="0">
                <a:solidFill>
                  <a:schemeClr val="bg1"/>
                </a:solidFill>
                <a:latin typeface="Arial" pitchFamily="34" charset="0"/>
                <a:ea typeface="Calibri" pitchFamily="34" charset="0"/>
                <a:cs typeface="Cambria" pitchFamily="18" charset="0"/>
              </a:rPr>
              <a:t>" </a:t>
            </a:r>
            <a:endParaRPr lang="fr-FR" sz="2400" dirty="0">
              <a:solidFill>
                <a:schemeClr val="bg1"/>
              </a:solidFill>
              <a:latin typeface="Arial" pitchFamily="34" charset="0"/>
              <a:cs typeface="Arial" pitchFamily="34" charset="0"/>
            </a:endParaRPr>
          </a:p>
        </p:txBody>
      </p:sp>
      <p:pic>
        <p:nvPicPr>
          <p:cNvPr id="72706" name="Picture 2" descr="Image associÃ©e"/>
          <p:cNvPicPr>
            <a:picLocks noChangeAspect="1" noChangeArrowheads="1"/>
          </p:cNvPicPr>
          <p:nvPr/>
        </p:nvPicPr>
        <p:blipFill>
          <a:blip r:embed="rId2" cstate="print"/>
          <a:srcRect/>
          <a:stretch>
            <a:fillRect/>
          </a:stretch>
        </p:blipFill>
        <p:spPr bwMode="auto">
          <a:xfrm>
            <a:off x="1331640" y="2780928"/>
            <a:ext cx="6096000" cy="38671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2308324"/>
          </a:xfrm>
          <a:prstGeom prst="rect">
            <a:avLst/>
          </a:prstGeom>
        </p:spPr>
        <p:txBody>
          <a:bodyPr>
            <a:spAutoFit/>
          </a:bodyPr>
          <a:lstStyle/>
          <a:p>
            <a:pPr algn="just"/>
            <a:r>
              <a:rPr lang="fr-FR" dirty="0">
                <a:solidFill>
                  <a:srgbClr val="FFFF00"/>
                </a:solidFill>
                <a:latin typeface="Arial" pitchFamily="34" charset="0"/>
                <a:ea typeface="Calibri" pitchFamily="34" charset="0"/>
                <a:cs typeface="Cambria" pitchFamily="18" charset="0"/>
              </a:rPr>
              <a:t>Le modèle de développement des sociétés occidentales n'est plus considéré comme unique et obligatoire modèle de développement (du moins en théorie). Il a été ainsi tiré la conclusion suivante: "</a:t>
            </a:r>
            <a:r>
              <a:rPr lang="fr-FR" i="1" dirty="0">
                <a:solidFill>
                  <a:srgbClr val="FFFF00"/>
                </a:solidFill>
                <a:latin typeface="Arial" pitchFamily="34" charset="0"/>
                <a:ea typeface="Calibri" pitchFamily="34" charset="0"/>
                <a:cs typeface="Cambria" pitchFamily="18" charset="0"/>
              </a:rPr>
              <a:t>à une diversité de situations et de cultures, doit correspondre la diversité des formes de développement</a:t>
            </a:r>
            <a:r>
              <a:rPr lang="fr-FR" dirty="0">
                <a:solidFill>
                  <a:srgbClr val="FFFF00"/>
                </a:solidFill>
                <a:latin typeface="Arial" pitchFamily="34" charset="0"/>
                <a:ea typeface="Calibri" pitchFamily="34" charset="0"/>
                <a:cs typeface="Cambria" pitchFamily="18" charset="0"/>
              </a:rPr>
              <a:t>" </a:t>
            </a:r>
            <a:endParaRPr lang="fr-FR" dirty="0">
              <a:solidFill>
                <a:srgbClr val="FFFF00"/>
              </a:solidFill>
            </a:endParaRPr>
          </a:p>
        </p:txBody>
      </p:sp>
      <p:pic>
        <p:nvPicPr>
          <p:cNvPr id="76802" name="Picture 2" descr="RÃ©sultat de recherche d'images pour &quot;1992: La confÃ©rence de Rio&quot;"/>
          <p:cNvPicPr>
            <a:picLocks noChangeAspect="1" noChangeArrowheads="1"/>
          </p:cNvPicPr>
          <p:nvPr/>
        </p:nvPicPr>
        <p:blipFill>
          <a:blip r:embed="rId2" cstate="print"/>
          <a:srcRect/>
          <a:stretch>
            <a:fillRect/>
          </a:stretch>
        </p:blipFill>
        <p:spPr bwMode="auto">
          <a:xfrm>
            <a:off x="2123728" y="2636912"/>
            <a:ext cx="4876800" cy="32480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971600" y="476672"/>
            <a:ext cx="72728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INTRODUCTION </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La notion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environnement, puis celle de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veloppement durables sont des notions r</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centes, tr</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è</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s en vogue depuis quelques dizaines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ann</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es et font actuellement partie des expressions de la vie courante, aussi bien sur la langue que dans les </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crits des gens de la communication. Ces deux notions sont introduites dans la politiques de la quasi totalit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des pays du monde et ont fini par devenir une partie int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grante de nos enseignements et ce, </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partir de l</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cole primaire.</a:t>
            </a:r>
            <a:endParaRPr kumimoji="0" lang="fr-FR" sz="1600" b="0" i="0" u="none" strike="noStrike" cap="none" normalizeH="0" baseline="0" dirty="0">
              <a:ln>
                <a:noFill/>
              </a:ln>
              <a:solidFill>
                <a:schemeClr val="bg1"/>
              </a:solidFill>
              <a:effectLst/>
              <a:latin typeface="Arial" pitchFamily="34" charset="0"/>
              <a:cs typeface="Arial" pitchFamily="34" charset="0"/>
            </a:endParaRPr>
          </a:p>
        </p:txBody>
      </p:sp>
      <p:pic>
        <p:nvPicPr>
          <p:cNvPr id="32771" name="Picture 3" descr="Image associÃ©e"/>
          <p:cNvPicPr>
            <a:picLocks noChangeAspect="1" noChangeArrowheads="1"/>
          </p:cNvPicPr>
          <p:nvPr/>
        </p:nvPicPr>
        <p:blipFill>
          <a:blip r:embed="rId2" cstate="print"/>
          <a:srcRect/>
          <a:stretch>
            <a:fillRect/>
          </a:stretch>
        </p:blipFill>
        <p:spPr bwMode="auto">
          <a:xfrm>
            <a:off x="1115616" y="2060848"/>
            <a:ext cx="6814198" cy="45314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down)">
                                      <p:cBhvr>
                                        <p:cTn id="7" dur="580">
                                          <p:stCondLst>
                                            <p:cond delay="0"/>
                                          </p:stCondLst>
                                        </p:cTn>
                                        <p:tgtEl>
                                          <p:spTgt spid="32769"/>
                                        </p:tgtEl>
                                      </p:cBhvr>
                                    </p:animEffect>
                                    <p:anim calcmode="lin" valueType="num">
                                      <p:cBhvr>
                                        <p:cTn id="8" dur="1822" tmFilter="0,0; 0.14,0.36; 0.43,0.73; 0.71,0.91; 1.0,1.0">
                                          <p:stCondLst>
                                            <p:cond delay="0"/>
                                          </p:stCondLst>
                                        </p:cTn>
                                        <p:tgtEl>
                                          <p:spTgt spid="327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69"/>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69"/>
                                        </p:tgtEl>
                                      </p:cBhvr>
                                      <p:to x="100000" y="60000"/>
                                    </p:animScale>
                                    <p:animScale>
                                      <p:cBhvr>
                                        <p:cTn id="14" dur="166" decel="50000">
                                          <p:stCondLst>
                                            <p:cond delay="676"/>
                                          </p:stCondLst>
                                        </p:cTn>
                                        <p:tgtEl>
                                          <p:spTgt spid="32769"/>
                                        </p:tgtEl>
                                      </p:cBhvr>
                                      <p:to x="100000" y="100000"/>
                                    </p:animScale>
                                    <p:animScale>
                                      <p:cBhvr>
                                        <p:cTn id="15" dur="26">
                                          <p:stCondLst>
                                            <p:cond delay="1312"/>
                                          </p:stCondLst>
                                        </p:cTn>
                                        <p:tgtEl>
                                          <p:spTgt spid="32769"/>
                                        </p:tgtEl>
                                      </p:cBhvr>
                                      <p:to x="100000" y="80000"/>
                                    </p:animScale>
                                    <p:animScale>
                                      <p:cBhvr>
                                        <p:cTn id="16" dur="166" decel="50000">
                                          <p:stCondLst>
                                            <p:cond delay="1338"/>
                                          </p:stCondLst>
                                        </p:cTn>
                                        <p:tgtEl>
                                          <p:spTgt spid="32769"/>
                                        </p:tgtEl>
                                      </p:cBhvr>
                                      <p:to x="100000" y="100000"/>
                                    </p:animScale>
                                    <p:animScale>
                                      <p:cBhvr>
                                        <p:cTn id="17" dur="26">
                                          <p:stCondLst>
                                            <p:cond delay="1642"/>
                                          </p:stCondLst>
                                        </p:cTn>
                                        <p:tgtEl>
                                          <p:spTgt spid="32769"/>
                                        </p:tgtEl>
                                      </p:cBhvr>
                                      <p:to x="100000" y="90000"/>
                                    </p:animScale>
                                    <p:animScale>
                                      <p:cBhvr>
                                        <p:cTn id="18" dur="166" decel="50000">
                                          <p:stCondLst>
                                            <p:cond delay="1668"/>
                                          </p:stCondLst>
                                        </p:cTn>
                                        <p:tgtEl>
                                          <p:spTgt spid="32769"/>
                                        </p:tgtEl>
                                      </p:cBhvr>
                                      <p:to x="100000" y="100000"/>
                                    </p:animScale>
                                    <p:animScale>
                                      <p:cBhvr>
                                        <p:cTn id="19" dur="26">
                                          <p:stCondLst>
                                            <p:cond delay="1808"/>
                                          </p:stCondLst>
                                        </p:cTn>
                                        <p:tgtEl>
                                          <p:spTgt spid="32769"/>
                                        </p:tgtEl>
                                      </p:cBhvr>
                                      <p:to x="100000" y="95000"/>
                                    </p:animScale>
                                    <p:animScale>
                                      <p:cBhvr>
                                        <p:cTn id="20" dur="166" decel="50000">
                                          <p:stCondLst>
                                            <p:cond delay="1834"/>
                                          </p:stCondLst>
                                        </p:cTn>
                                        <p:tgtEl>
                                          <p:spTgt spid="327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2771"/>
                                        </p:tgtEl>
                                        <p:attrNameLst>
                                          <p:attrName>style.visibility</p:attrName>
                                        </p:attrNameLst>
                                      </p:cBhvr>
                                      <p:to>
                                        <p:strVal val="visible"/>
                                      </p:to>
                                    </p:set>
                                    <p:animEffect transition="in" filter="wipe(down)">
                                      <p:cBhvr>
                                        <p:cTn id="25" dur="580">
                                          <p:stCondLst>
                                            <p:cond delay="0"/>
                                          </p:stCondLst>
                                        </p:cTn>
                                        <p:tgtEl>
                                          <p:spTgt spid="32771"/>
                                        </p:tgtEl>
                                      </p:cBhvr>
                                    </p:animEffect>
                                    <p:anim calcmode="lin" valueType="num">
                                      <p:cBhvr>
                                        <p:cTn id="26" dur="1822" tmFilter="0,0; 0.14,0.36; 0.43,0.73; 0.71,0.91; 1.0,1.0">
                                          <p:stCondLst>
                                            <p:cond delay="0"/>
                                          </p:stCondLst>
                                        </p:cTn>
                                        <p:tgtEl>
                                          <p:spTgt spid="3277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77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77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77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771"/>
                                        </p:tgtEl>
                                        <p:attrNameLst>
                                          <p:attrName>ppt_y</p:attrName>
                                        </p:attrNameLst>
                                      </p:cBhvr>
                                      <p:tavLst>
                                        <p:tav tm="0" fmla="#ppt_y-sin(pi*$)/81">
                                          <p:val>
                                            <p:fltVal val="0"/>
                                          </p:val>
                                        </p:tav>
                                        <p:tav tm="100000">
                                          <p:val>
                                            <p:fltVal val="1"/>
                                          </p:val>
                                        </p:tav>
                                      </p:tavLst>
                                    </p:anim>
                                    <p:animScale>
                                      <p:cBhvr>
                                        <p:cTn id="31" dur="26">
                                          <p:stCondLst>
                                            <p:cond delay="650"/>
                                          </p:stCondLst>
                                        </p:cTn>
                                        <p:tgtEl>
                                          <p:spTgt spid="32771"/>
                                        </p:tgtEl>
                                      </p:cBhvr>
                                      <p:to x="100000" y="60000"/>
                                    </p:animScale>
                                    <p:animScale>
                                      <p:cBhvr>
                                        <p:cTn id="32" dur="166" decel="50000">
                                          <p:stCondLst>
                                            <p:cond delay="676"/>
                                          </p:stCondLst>
                                        </p:cTn>
                                        <p:tgtEl>
                                          <p:spTgt spid="32771"/>
                                        </p:tgtEl>
                                      </p:cBhvr>
                                      <p:to x="100000" y="100000"/>
                                    </p:animScale>
                                    <p:animScale>
                                      <p:cBhvr>
                                        <p:cTn id="33" dur="26">
                                          <p:stCondLst>
                                            <p:cond delay="1312"/>
                                          </p:stCondLst>
                                        </p:cTn>
                                        <p:tgtEl>
                                          <p:spTgt spid="32771"/>
                                        </p:tgtEl>
                                      </p:cBhvr>
                                      <p:to x="100000" y="80000"/>
                                    </p:animScale>
                                    <p:animScale>
                                      <p:cBhvr>
                                        <p:cTn id="34" dur="166" decel="50000">
                                          <p:stCondLst>
                                            <p:cond delay="1338"/>
                                          </p:stCondLst>
                                        </p:cTn>
                                        <p:tgtEl>
                                          <p:spTgt spid="32771"/>
                                        </p:tgtEl>
                                      </p:cBhvr>
                                      <p:to x="100000" y="100000"/>
                                    </p:animScale>
                                    <p:animScale>
                                      <p:cBhvr>
                                        <p:cTn id="35" dur="26">
                                          <p:stCondLst>
                                            <p:cond delay="1642"/>
                                          </p:stCondLst>
                                        </p:cTn>
                                        <p:tgtEl>
                                          <p:spTgt spid="32771"/>
                                        </p:tgtEl>
                                      </p:cBhvr>
                                      <p:to x="100000" y="90000"/>
                                    </p:animScale>
                                    <p:animScale>
                                      <p:cBhvr>
                                        <p:cTn id="36" dur="166" decel="50000">
                                          <p:stCondLst>
                                            <p:cond delay="1668"/>
                                          </p:stCondLst>
                                        </p:cTn>
                                        <p:tgtEl>
                                          <p:spTgt spid="32771"/>
                                        </p:tgtEl>
                                      </p:cBhvr>
                                      <p:to x="100000" y="100000"/>
                                    </p:animScale>
                                    <p:animScale>
                                      <p:cBhvr>
                                        <p:cTn id="37" dur="26">
                                          <p:stCondLst>
                                            <p:cond delay="1808"/>
                                          </p:stCondLst>
                                        </p:cTn>
                                        <p:tgtEl>
                                          <p:spTgt spid="32771"/>
                                        </p:tgtEl>
                                      </p:cBhvr>
                                      <p:to x="100000" y="95000"/>
                                    </p:animScale>
                                    <p:animScale>
                                      <p:cBhvr>
                                        <p:cTn id="38" dur="166" decel="50000">
                                          <p:stCondLst>
                                            <p:cond delay="1834"/>
                                          </p:stCondLst>
                                        </p:cTn>
                                        <p:tgtEl>
                                          <p:spTgt spid="327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352928" cy="2308324"/>
          </a:xfrm>
          <a:prstGeom prst="rect">
            <a:avLst/>
          </a:prstGeom>
        </p:spPr>
        <p:txBody>
          <a:bodyPr wrap="square">
            <a:spAutoFit/>
          </a:bodyPr>
          <a:lstStyle/>
          <a:p>
            <a:pPr algn="just"/>
            <a:r>
              <a:rPr lang="fr-FR" b="1" i="1" dirty="0">
                <a:solidFill>
                  <a:schemeClr val="bg1"/>
                </a:solidFill>
              </a:rPr>
              <a:t>Problématique</a:t>
            </a:r>
            <a:br>
              <a:rPr lang="fr-FR" b="1" i="1" dirty="0">
                <a:solidFill>
                  <a:schemeClr val="bg1"/>
                </a:solidFill>
              </a:rPr>
            </a:br>
            <a:r>
              <a:rPr lang="fr-FR" dirty="0">
                <a:solidFill>
                  <a:schemeClr val="bg1"/>
                </a:solidFill>
              </a:rPr>
              <a:t>L’observation courante de notre environnement écologique et les éléments qui le constituent (air, eau, terre..), nous invitent à réfléchir sur son avenir et surtout sur le capital naturel que nous léguerons aux générations futures : Des ressources</a:t>
            </a:r>
            <a:br>
              <a:rPr lang="fr-FR" dirty="0">
                <a:solidFill>
                  <a:schemeClr val="bg1"/>
                </a:solidFill>
              </a:rPr>
            </a:br>
            <a:r>
              <a:rPr lang="fr-FR" dirty="0">
                <a:solidFill>
                  <a:schemeClr val="bg1"/>
                </a:solidFill>
              </a:rPr>
              <a:t>hydrauliques surexploitées, de l’air pollué, des zones rurales détruites par</a:t>
            </a:r>
            <a:br>
              <a:rPr lang="fr-FR" dirty="0">
                <a:solidFill>
                  <a:schemeClr val="bg1"/>
                </a:solidFill>
              </a:rPr>
            </a:br>
            <a:r>
              <a:rPr lang="fr-FR" dirty="0">
                <a:solidFill>
                  <a:schemeClr val="bg1"/>
                </a:solidFill>
              </a:rPr>
              <a:t>l’envahissement de l’urbanisation, des océans et des mers polluées, des ressources minières et énergétiques maladroitement utilisées, de la faune et de la flore en voie de d’extinction…</a:t>
            </a:r>
          </a:p>
        </p:txBody>
      </p:sp>
      <p:pic>
        <p:nvPicPr>
          <p:cNvPr id="34818" name="Picture 2" descr="Image associÃ©e"/>
          <p:cNvPicPr>
            <a:picLocks noChangeAspect="1" noChangeArrowheads="1"/>
          </p:cNvPicPr>
          <p:nvPr/>
        </p:nvPicPr>
        <p:blipFill>
          <a:blip r:embed="rId2" cstate="print"/>
          <a:srcRect/>
          <a:stretch>
            <a:fillRect/>
          </a:stretch>
        </p:blipFill>
        <p:spPr bwMode="auto">
          <a:xfrm>
            <a:off x="2123728" y="2924944"/>
            <a:ext cx="4626882" cy="3501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wipe(down)">
                                      <p:cBhvr>
                                        <p:cTn id="25" dur="580">
                                          <p:stCondLst>
                                            <p:cond delay="0"/>
                                          </p:stCondLst>
                                        </p:cTn>
                                        <p:tgtEl>
                                          <p:spTgt spid="34818"/>
                                        </p:tgtEl>
                                      </p:cBhvr>
                                    </p:animEffect>
                                    <p:anim calcmode="lin" valueType="num">
                                      <p:cBhvr>
                                        <p:cTn id="26"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18"/>
                                        </p:tgtEl>
                                      </p:cBhvr>
                                      <p:to x="100000" y="60000"/>
                                    </p:animScale>
                                    <p:animScale>
                                      <p:cBhvr>
                                        <p:cTn id="32" dur="166" decel="50000">
                                          <p:stCondLst>
                                            <p:cond delay="676"/>
                                          </p:stCondLst>
                                        </p:cTn>
                                        <p:tgtEl>
                                          <p:spTgt spid="34818"/>
                                        </p:tgtEl>
                                      </p:cBhvr>
                                      <p:to x="100000" y="100000"/>
                                    </p:animScale>
                                    <p:animScale>
                                      <p:cBhvr>
                                        <p:cTn id="33" dur="26">
                                          <p:stCondLst>
                                            <p:cond delay="1312"/>
                                          </p:stCondLst>
                                        </p:cTn>
                                        <p:tgtEl>
                                          <p:spTgt spid="34818"/>
                                        </p:tgtEl>
                                      </p:cBhvr>
                                      <p:to x="100000" y="80000"/>
                                    </p:animScale>
                                    <p:animScale>
                                      <p:cBhvr>
                                        <p:cTn id="34" dur="166" decel="50000">
                                          <p:stCondLst>
                                            <p:cond delay="1338"/>
                                          </p:stCondLst>
                                        </p:cTn>
                                        <p:tgtEl>
                                          <p:spTgt spid="34818"/>
                                        </p:tgtEl>
                                      </p:cBhvr>
                                      <p:to x="100000" y="100000"/>
                                    </p:animScale>
                                    <p:animScale>
                                      <p:cBhvr>
                                        <p:cTn id="35" dur="26">
                                          <p:stCondLst>
                                            <p:cond delay="1642"/>
                                          </p:stCondLst>
                                        </p:cTn>
                                        <p:tgtEl>
                                          <p:spTgt spid="34818"/>
                                        </p:tgtEl>
                                      </p:cBhvr>
                                      <p:to x="100000" y="90000"/>
                                    </p:animScale>
                                    <p:animScale>
                                      <p:cBhvr>
                                        <p:cTn id="36" dur="166" decel="50000">
                                          <p:stCondLst>
                                            <p:cond delay="1668"/>
                                          </p:stCondLst>
                                        </p:cTn>
                                        <p:tgtEl>
                                          <p:spTgt spid="34818"/>
                                        </p:tgtEl>
                                      </p:cBhvr>
                                      <p:to x="100000" y="100000"/>
                                    </p:animScale>
                                    <p:animScale>
                                      <p:cBhvr>
                                        <p:cTn id="37" dur="26">
                                          <p:stCondLst>
                                            <p:cond delay="1808"/>
                                          </p:stCondLst>
                                        </p:cTn>
                                        <p:tgtEl>
                                          <p:spTgt spid="34818"/>
                                        </p:tgtEl>
                                      </p:cBhvr>
                                      <p:to x="100000" y="95000"/>
                                    </p:animScale>
                                    <p:animScale>
                                      <p:cBhvr>
                                        <p:cTn id="38" dur="166" decel="50000">
                                          <p:stCondLst>
                                            <p:cond delay="1834"/>
                                          </p:stCondLst>
                                        </p:cTn>
                                        <p:tgtEl>
                                          <p:spTgt spid="348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88640"/>
            <a:ext cx="7992888" cy="2585323"/>
          </a:xfrm>
          <a:prstGeom prst="rect">
            <a:avLst/>
          </a:prstGeom>
        </p:spPr>
        <p:txBody>
          <a:bodyPr wrap="square">
            <a:spAutoFit/>
          </a:bodyPr>
          <a:lstStyle/>
          <a:p>
            <a:r>
              <a:rPr lang="fr-FR" dirty="0">
                <a:solidFill>
                  <a:schemeClr val="bg1"/>
                </a:solidFill>
              </a:rPr>
              <a:t>C’est malheureusement, le souvenir d’une terre agréable à vivre qui sera décrite par nos historiens et scientifiques et constituera l’unique richesse de nos générations futures. Après la sensibilisation de l’homme à tous ces problèmes environnementaux et aux dégâts de ses activités économiques sur son environnement, le passage aux actions correctives s’est avéré nécessaire. Les actions préventives à toute éventuelle destruction de notre environnement écologique sont encore plus importantes et commencent notamment par  ’enseignement de l’environnement et des  actions socio-économiques, dites de développement durable. </a:t>
            </a:r>
            <a:endParaRPr lang="fr-FR" dirty="0"/>
          </a:p>
        </p:txBody>
      </p:sp>
      <p:pic>
        <p:nvPicPr>
          <p:cNvPr id="33794" name="Picture 2" descr="Image associÃ©e"/>
          <p:cNvPicPr>
            <a:picLocks noChangeAspect="1" noChangeArrowheads="1"/>
          </p:cNvPicPr>
          <p:nvPr/>
        </p:nvPicPr>
        <p:blipFill>
          <a:blip r:embed="rId2" cstate="print"/>
          <a:srcRect/>
          <a:stretch>
            <a:fillRect/>
          </a:stretch>
        </p:blipFill>
        <p:spPr bwMode="auto">
          <a:xfrm>
            <a:off x="755576" y="3068960"/>
            <a:ext cx="3429000" cy="3429000"/>
          </a:xfrm>
          <a:prstGeom prst="rect">
            <a:avLst/>
          </a:prstGeom>
          <a:noFill/>
        </p:spPr>
      </p:pic>
      <p:pic>
        <p:nvPicPr>
          <p:cNvPr id="33796" name="Picture 4" descr="Image associÃ©e"/>
          <p:cNvPicPr>
            <a:picLocks noChangeAspect="1" noChangeArrowheads="1"/>
          </p:cNvPicPr>
          <p:nvPr/>
        </p:nvPicPr>
        <p:blipFill>
          <a:blip r:embed="rId3" cstate="print"/>
          <a:srcRect/>
          <a:stretch>
            <a:fillRect/>
          </a:stretch>
        </p:blipFill>
        <p:spPr bwMode="auto">
          <a:xfrm>
            <a:off x="5436096" y="3140968"/>
            <a:ext cx="3030552" cy="3240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wipe(down)">
                                      <p:cBhvr>
                                        <p:cTn id="25" dur="580">
                                          <p:stCondLst>
                                            <p:cond delay="0"/>
                                          </p:stCondLst>
                                        </p:cTn>
                                        <p:tgtEl>
                                          <p:spTgt spid="33794"/>
                                        </p:tgtEl>
                                      </p:cBhvr>
                                    </p:animEffect>
                                    <p:anim calcmode="lin" valueType="num">
                                      <p:cBhvr>
                                        <p:cTn id="26" dur="1822" tmFilter="0,0; 0.14,0.36; 0.43,0.73; 0.71,0.91; 1.0,1.0">
                                          <p:stCondLst>
                                            <p:cond delay="0"/>
                                          </p:stCondLst>
                                        </p:cTn>
                                        <p:tgtEl>
                                          <p:spTgt spid="337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7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7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7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794"/>
                                        </p:tgtEl>
                                        <p:attrNameLst>
                                          <p:attrName>ppt_y</p:attrName>
                                        </p:attrNameLst>
                                      </p:cBhvr>
                                      <p:tavLst>
                                        <p:tav tm="0" fmla="#ppt_y-sin(pi*$)/81">
                                          <p:val>
                                            <p:fltVal val="0"/>
                                          </p:val>
                                        </p:tav>
                                        <p:tav tm="100000">
                                          <p:val>
                                            <p:fltVal val="1"/>
                                          </p:val>
                                        </p:tav>
                                      </p:tavLst>
                                    </p:anim>
                                    <p:animScale>
                                      <p:cBhvr>
                                        <p:cTn id="31" dur="26">
                                          <p:stCondLst>
                                            <p:cond delay="650"/>
                                          </p:stCondLst>
                                        </p:cTn>
                                        <p:tgtEl>
                                          <p:spTgt spid="33794"/>
                                        </p:tgtEl>
                                      </p:cBhvr>
                                      <p:to x="100000" y="60000"/>
                                    </p:animScale>
                                    <p:animScale>
                                      <p:cBhvr>
                                        <p:cTn id="32" dur="166" decel="50000">
                                          <p:stCondLst>
                                            <p:cond delay="676"/>
                                          </p:stCondLst>
                                        </p:cTn>
                                        <p:tgtEl>
                                          <p:spTgt spid="33794"/>
                                        </p:tgtEl>
                                      </p:cBhvr>
                                      <p:to x="100000" y="100000"/>
                                    </p:animScale>
                                    <p:animScale>
                                      <p:cBhvr>
                                        <p:cTn id="33" dur="26">
                                          <p:stCondLst>
                                            <p:cond delay="1312"/>
                                          </p:stCondLst>
                                        </p:cTn>
                                        <p:tgtEl>
                                          <p:spTgt spid="33794"/>
                                        </p:tgtEl>
                                      </p:cBhvr>
                                      <p:to x="100000" y="80000"/>
                                    </p:animScale>
                                    <p:animScale>
                                      <p:cBhvr>
                                        <p:cTn id="34" dur="166" decel="50000">
                                          <p:stCondLst>
                                            <p:cond delay="1338"/>
                                          </p:stCondLst>
                                        </p:cTn>
                                        <p:tgtEl>
                                          <p:spTgt spid="33794"/>
                                        </p:tgtEl>
                                      </p:cBhvr>
                                      <p:to x="100000" y="100000"/>
                                    </p:animScale>
                                    <p:animScale>
                                      <p:cBhvr>
                                        <p:cTn id="35" dur="26">
                                          <p:stCondLst>
                                            <p:cond delay="1642"/>
                                          </p:stCondLst>
                                        </p:cTn>
                                        <p:tgtEl>
                                          <p:spTgt spid="33794"/>
                                        </p:tgtEl>
                                      </p:cBhvr>
                                      <p:to x="100000" y="90000"/>
                                    </p:animScale>
                                    <p:animScale>
                                      <p:cBhvr>
                                        <p:cTn id="36" dur="166" decel="50000">
                                          <p:stCondLst>
                                            <p:cond delay="1668"/>
                                          </p:stCondLst>
                                        </p:cTn>
                                        <p:tgtEl>
                                          <p:spTgt spid="33794"/>
                                        </p:tgtEl>
                                      </p:cBhvr>
                                      <p:to x="100000" y="100000"/>
                                    </p:animScale>
                                    <p:animScale>
                                      <p:cBhvr>
                                        <p:cTn id="37" dur="26">
                                          <p:stCondLst>
                                            <p:cond delay="1808"/>
                                          </p:stCondLst>
                                        </p:cTn>
                                        <p:tgtEl>
                                          <p:spTgt spid="33794"/>
                                        </p:tgtEl>
                                      </p:cBhvr>
                                      <p:to x="100000" y="95000"/>
                                    </p:animScale>
                                    <p:animScale>
                                      <p:cBhvr>
                                        <p:cTn id="38" dur="166" decel="50000">
                                          <p:stCondLst>
                                            <p:cond delay="1834"/>
                                          </p:stCondLst>
                                        </p:cTn>
                                        <p:tgtEl>
                                          <p:spTgt spid="3379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3796"/>
                                        </p:tgtEl>
                                        <p:attrNameLst>
                                          <p:attrName>style.visibility</p:attrName>
                                        </p:attrNameLst>
                                      </p:cBhvr>
                                      <p:to>
                                        <p:strVal val="visible"/>
                                      </p:to>
                                    </p:set>
                                    <p:animEffect transition="in" filter="wipe(down)">
                                      <p:cBhvr>
                                        <p:cTn id="43" dur="580">
                                          <p:stCondLst>
                                            <p:cond delay="0"/>
                                          </p:stCondLst>
                                        </p:cTn>
                                        <p:tgtEl>
                                          <p:spTgt spid="33796"/>
                                        </p:tgtEl>
                                      </p:cBhvr>
                                    </p:animEffect>
                                    <p:anim calcmode="lin" valueType="num">
                                      <p:cBhvr>
                                        <p:cTn id="44" dur="1822" tmFilter="0,0; 0.14,0.36; 0.43,0.73; 0.71,0.91; 1.0,1.0">
                                          <p:stCondLst>
                                            <p:cond delay="0"/>
                                          </p:stCondLst>
                                        </p:cTn>
                                        <p:tgtEl>
                                          <p:spTgt spid="3379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379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379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379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3796"/>
                                        </p:tgtEl>
                                        <p:attrNameLst>
                                          <p:attrName>ppt_y</p:attrName>
                                        </p:attrNameLst>
                                      </p:cBhvr>
                                      <p:tavLst>
                                        <p:tav tm="0" fmla="#ppt_y-sin(pi*$)/81">
                                          <p:val>
                                            <p:fltVal val="0"/>
                                          </p:val>
                                        </p:tav>
                                        <p:tav tm="100000">
                                          <p:val>
                                            <p:fltVal val="1"/>
                                          </p:val>
                                        </p:tav>
                                      </p:tavLst>
                                    </p:anim>
                                    <p:animScale>
                                      <p:cBhvr>
                                        <p:cTn id="49" dur="26">
                                          <p:stCondLst>
                                            <p:cond delay="650"/>
                                          </p:stCondLst>
                                        </p:cTn>
                                        <p:tgtEl>
                                          <p:spTgt spid="33796"/>
                                        </p:tgtEl>
                                      </p:cBhvr>
                                      <p:to x="100000" y="60000"/>
                                    </p:animScale>
                                    <p:animScale>
                                      <p:cBhvr>
                                        <p:cTn id="50" dur="166" decel="50000">
                                          <p:stCondLst>
                                            <p:cond delay="676"/>
                                          </p:stCondLst>
                                        </p:cTn>
                                        <p:tgtEl>
                                          <p:spTgt spid="33796"/>
                                        </p:tgtEl>
                                      </p:cBhvr>
                                      <p:to x="100000" y="100000"/>
                                    </p:animScale>
                                    <p:animScale>
                                      <p:cBhvr>
                                        <p:cTn id="51" dur="26">
                                          <p:stCondLst>
                                            <p:cond delay="1312"/>
                                          </p:stCondLst>
                                        </p:cTn>
                                        <p:tgtEl>
                                          <p:spTgt spid="33796"/>
                                        </p:tgtEl>
                                      </p:cBhvr>
                                      <p:to x="100000" y="80000"/>
                                    </p:animScale>
                                    <p:animScale>
                                      <p:cBhvr>
                                        <p:cTn id="52" dur="166" decel="50000">
                                          <p:stCondLst>
                                            <p:cond delay="1338"/>
                                          </p:stCondLst>
                                        </p:cTn>
                                        <p:tgtEl>
                                          <p:spTgt spid="33796"/>
                                        </p:tgtEl>
                                      </p:cBhvr>
                                      <p:to x="100000" y="100000"/>
                                    </p:animScale>
                                    <p:animScale>
                                      <p:cBhvr>
                                        <p:cTn id="53" dur="26">
                                          <p:stCondLst>
                                            <p:cond delay="1642"/>
                                          </p:stCondLst>
                                        </p:cTn>
                                        <p:tgtEl>
                                          <p:spTgt spid="33796"/>
                                        </p:tgtEl>
                                      </p:cBhvr>
                                      <p:to x="100000" y="90000"/>
                                    </p:animScale>
                                    <p:animScale>
                                      <p:cBhvr>
                                        <p:cTn id="54" dur="166" decel="50000">
                                          <p:stCondLst>
                                            <p:cond delay="1668"/>
                                          </p:stCondLst>
                                        </p:cTn>
                                        <p:tgtEl>
                                          <p:spTgt spid="33796"/>
                                        </p:tgtEl>
                                      </p:cBhvr>
                                      <p:to x="100000" y="100000"/>
                                    </p:animScale>
                                    <p:animScale>
                                      <p:cBhvr>
                                        <p:cTn id="55" dur="26">
                                          <p:stCondLst>
                                            <p:cond delay="1808"/>
                                          </p:stCondLst>
                                        </p:cTn>
                                        <p:tgtEl>
                                          <p:spTgt spid="33796"/>
                                        </p:tgtEl>
                                      </p:cBhvr>
                                      <p:to x="100000" y="95000"/>
                                    </p:animScale>
                                    <p:animScale>
                                      <p:cBhvr>
                                        <p:cTn id="56" dur="166" decel="50000">
                                          <p:stCondLst>
                                            <p:cond delay="1834"/>
                                          </p:stCondLst>
                                        </p:cTn>
                                        <p:tgtEl>
                                          <p:spTgt spid="337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115616" y="332656"/>
            <a:ext cx="70567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D</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finition de l'Environnement: </a:t>
            </a:r>
            <a:endParaRPr kumimoji="0" lang="fr-FR" sz="160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La d</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finition simplifi</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 du mot environnement correspond au cadre de vie, qu'il soit d'origine naturelle ou construit par l'homme. Il fournit de nombreuses ressources dont l'homme a besoin pour son existence. </a:t>
            </a:r>
            <a:endParaRPr kumimoji="0" lang="fr-FR" sz="160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Autre d</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finition : L'environnement est tout ce qui nous entoure. C'est l'ensemble des </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l</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ments physiques, chimiques ou biologiques naturels et artificiels qui entourent un être humain, un animal ou un v</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g</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tal, ou une esp</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è</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ce au sein duquel se d</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roule la vie humaine.</a:t>
            </a:r>
            <a:endParaRPr kumimoji="0" lang="fr-FR" sz="160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Un emploi en environnement inclut toute personne qui travaille dans au moins un des secteurs </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conomiques li</a:t>
            </a:r>
            <a:r>
              <a:rPr kumimoji="0" lang="fr-FR" sz="160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s </a:t>
            </a:r>
            <a:r>
              <a:rPr kumimoji="0" lang="fr-FR" sz="1200"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9940" name="Picture 4" descr="RÃ©sultat de recherche d'images pour &quot;environnement&quot;"/>
          <p:cNvPicPr>
            <a:picLocks noChangeAspect="1" noChangeArrowheads="1"/>
          </p:cNvPicPr>
          <p:nvPr/>
        </p:nvPicPr>
        <p:blipFill>
          <a:blip r:embed="rId2" cstate="print"/>
          <a:srcRect/>
          <a:stretch>
            <a:fillRect/>
          </a:stretch>
        </p:blipFill>
        <p:spPr bwMode="auto">
          <a:xfrm>
            <a:off x="1979712" y="2996952"/>
            <a:ext cx="5305164" cy="3501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80">
                                          <p:stCondLst>
                                            <p:cond delay="0"/>
                                          </p:stCondLst>
                                        </p:cTn>
                                        <p:tgtEl>
                                          <p:spTgt spid="39938"/>
                                        </p:tgtEl>
                                      </p:cBhvr>
                                    </p:animEffect>
                                    <p:anim calcmode="lin" valueType="num">
                                      <p:cBhvr>
                                        <p:cTn id="8" dur="1822"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38"/>
                                        </p:tgtEl>
                                      </p:cBhvr>
                                      <p:to x="100000" y="60000"/>
                                    </p:animScale>
                                    <p:animScale>
                                      <p:cBhvr>
                                        <p:cTn id="14" dur="166" decel="50000">
                                          <p:stCondLst>
                                            <p:cond delay="676"/>
                                          </p:stCondLst>
                                        </p:cTn>
                                        <p:tgtEl>
                                          <p:spTgt spid="39938"/>
                                        </p:tgtEl>
                                      </p:cBhvr>
                                      <p:to x="100000" y="100000"/>
                                    </p:animScale>
                                    <p:animScale>
                                      <p:cBhvr>
                                        <p:cTn id="15" dur="26">
                                          <p:stCondLst>
                                            <p:cond delay="1312"/>
                                          </p:stCondLst>
                                        </p:cTn>
                                        <p:tgtEl>
                                          <p:spTgt spid="39938"/>
                                        </p:tgtEl>
                                      </p:cBhvr>
                                      <p:to x="100000" y="80000"/>
                                    </p:animScale>
                                    <p:animScale>
                                      <p:cBhvr>
                                        <p:cTn id="16" dur="166" decel="50000">
                                          <p:stCondLst>
                                            <p:cond delay="1338"/>
                                          </p:stCondLst>
                                        </p:cTn>
                                        <p:tgtEl>
                                          <p:spTgt spid="39938"/>
                                        </p:tgtEl>
                                      </p:cBhvr>
                                      <p:to x="100000" y="100000"/>
                                    </p:animScale>
                                    <p:animScale>
                                      <p:cBhvr>
                                        <p:cTn id="17" dur="26">
                                          <p:stCondLst>
                                            <p:cond delay="1642"/>
                                          </p:stCondLst>
                                        </p:cTn>
                                        <p:tgtEl>
                                          <p:spTgt spid="39938"/>
                                        </p:tgtEl>
                                      </p:cBhvr>
                                      <p:to x="100000" y="90000"/>
                                    </p:animScale>
                                    <p:animScale>
                                      <p:cBhvr>
                                        <p:cTn id="18" dur="166" decel="50000">
                                          <p:stCondLst>
                                            <p:cond delay="1668"/>
                                          </p:stCondLst>
                                        </p:cTn>
                                        <p:tgtEl>
                                          <p:spTgt spid="39938"/>
                                        </p:tgtEl>
                                      </p:cBhvr>
                                      <p:to x="100000" y="100000"/>
                                    </p:animScale>
                                    <p:animScale>
                                      <p:cBhvr>
                                        <p:cTn id="19" dur="26">
                                          <p:stCondLst>
                                            <p:cond delay="1808"/>
                                          </p:stCondLst>
                                        </p:cTn>
                                        <p:tgtEl>
                                          <p:spTgt spid="39938"/>
                                        </p:tgtEl>
                                      </p:cBhvr>
                                      <p:to x="100000" y="95000"/>
                                    </p:animScale>
                                    <p:animScale>
                                      <p:cBhvr>
                                        <p:cTn id="20" dur="166" decel="50000">
                                          <p:stCondLst>
                                            <p:cond delay="1834"/>
                                          </p:stCondLst>
                                        </p:cTn>
                                        <p:tgtEl>
                                          <p:spTgt spid="399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9940"/>
                                        </p:tgtEl>
                                        <p:attrNameLst>
                                          <p:attrName>style.visibility</p:attrName>
                                        </p:attrNameLst>
                                      </p:cBhvr>
                                      <p:to>
                                        <p:strVal val="visible"/>
                                      </p:to>
                                    </p:set>
                                    <p:animEffect transition="in" filter="wipe(down)">
                                      <p:cBhvr>
                                        <p:cTn id="25" dur="580">
                                          <p:stCondLst>
                                            <p:cond delay="0"/>
                                          </p:stCondLst>
                                        </p:cTn>
                                        <p:tgtEl>
                                          <p:spTgt spid="39940"/>
                                        </p:tgtEl>
                                      </p:cBhvr>
                                    </p:animEffect>
                                    <p:anim calcmode="lin" valueType="num">
                                      <p:cBhvr>
                                        <p:cTn id="26" dur="1822" tmFilter="0,0; 0.14,0.36; 0.43,0.73; 0.71,0.91; 1.0,1.0">
                                          <p:stCondLst>
                                            <p:cond delay="0"/>
                                          </p:stCondLst>
                                        </p:cTn>
                                        <p:tgtEl>
                                          <p:spTgt spid="399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99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99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99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9940"/>
                                        </p:tgtEl>
                                        <p:attrNameLst>
                                          <p:attrName>ppt_y</p:attrName>
                                        </p:attrNameLst>
                                      </p:cBhvr>
                                      <p:tavLst>
                                        <p:tav tm="0" fmla="#ppt_y-sin(pi*$)/81">
                                          <p:val>
                                            <p:fltVal val="0"/>
                                          </p:val>
                                        </p:tav>
                                        <p:tav tm="100000">
                                          <p:val>
                                            <p:fltVal val="1"/>
                                          </p:val>
                                        </p:tav>
                                      </p:tavLst>
                                    </p:anim>
                                    <p:animScale>
                                      <p:cBhvr>
                                        <p:cTn id="31" dur="26">
                                          <p:stCondLst>
                                            <p:cond delay="650"/>
                                          </p:stCondLst>
                                        </p:cTn>
                                        <p:tgtEl>
                                          <p:spTgt spid="39940"/>
                                        </p:tgtEl>
                                      </p:cBhvr>
                                      <p:to x="100000" y="60000"/>
                                    </p:animScale>
                                    <p:animScale>
                                      <p:cBhvr>
                                        <p:cTn id="32" dur="166" decel="50000">
                                          <p:stCondLst>
                                            <p:cond delay="676"/>
                                          </p:stCondLst>
                                        </p:cTn>
                                        <p:tgtEl>
                                          <p:spTgt spid="39940"/>
                                        </p:tgtEl>
                                      </p:cBhvr>
                                      <p:to x="100000" y="100000"/>
                                    </p:animScale>
                                    <p:animScale>
                                      <p:cBhvr>
                                        <p:cTn id="33" dur="26">
                                          <p:stCondLst>
                                            <p:cond delay="1312"/>
                                          </p:stCondLst>
                                        </p:cTn>
                                        <p:tgtEl>
                                          <p:spTgt spid="39940"/>
                                        </p:tgtEl>
                                      </p:cBhvr>
                                      <p:to x="100000" y="80000"/>
                                    </p:animScale>
                                    <p:animScale>
                                      <p:cBhvr>
                                        <p:cTn id="34" dur="166" decel="50000">
                                          <p:stCondLst>
                                            <p:cond delay="1338"/>
                                          </p:stCondLst>
                                        </p:cTn>
                                        <p:tgtEl>
                                          <p:spTgt spid="39940"/>
                                        </p:tgtEl>
                                      </p:cBhvr>
                                      <p:to x="100000" y="100000"/>
                                    </p:animScale>
                                    <p:animScale>
                                      <p:cBhvr>
                                        <p:cTn id="35" dur="26">
                                          <p:stCondLst>
                                            <p:cond delay="1642"/>
                                          </p:stCondLst>
                                        </p:cTn>
                                        <p:tgtEl>
                                          <p:spTgt spid="39940"/>
                                        </p:tgtEl>
                                      </p:cBhvr>
                                      <p:to x="100000" y="90000"/>
                                    </p:animScale>
                                    <p:animScale>
                                      <p:cBhvr>
                                        <p:cTn id="36" dur="166" decel="50000">
                                          <p:stCondLst>
                                            <p:cond delay="1668"/>
                                          </p:stCondLst>
                                        </p:cTn>
                                        <p:tgtEl>
                                          <p:spTgt spid="39940"/>
                                        </p:tgtEl>
                                      </p:cBhvr>
                                      <p:to x="100000" y="100000"/>
                                    </p:animScale>
                                    <p:animScale>
                                      <p:cBhvr>
                                        <p:cTn id="37" dur="26">
                                          <p:stCondLst>
                                            <p:cond delay="1808"/>
                                          </p:stCondLst>
                                        </p:cTn>
                                        <p:tgtEl>
                                          <p:spTgt spid="39940"/>
                                        </p:tgtEl>
                                      </p:cBhvr>
                                      <p:to x="100000" y="95000"/>
                                    </p:animScale>
                                    <p:animScale>
                                      <p:cBhvr>
                                        <p:cTn id="38" dur="166" decel="50000">
                                          <p:stCondLst>
                                            <p:cond delay="1834"/>
                                          </p:stCondLst>
                                        </p:cTn>
                                        <p:tgtEl>
                                          <p:spTgt spid="399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331640" y="404664"/>
            <a:ext cx="68407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la protection de l</a:t>
            </a:r>
            <a:r>
              <a:rPr kumimoji="0" lang="fr-FR" sz="1600" b="1"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environnement (c</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-d. qualit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de l</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air, qualit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de l</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eau, qualit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des sols, gestion des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chets, restauration et remise en </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tat de terrains, sant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et s</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curit</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humaine et environnementale, gestion de la protection de l</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environnement); </a:t>
            </a:r>
            <a:endParaRPr kumimoji="0" lang="fr-FR" sz="1600" b="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la conservation et pr</a:t>
            </a:r>
            <a:r>
              <a:rPr kumimoji="0" lang="fr-FR" sz="1600" b="1"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servation des ressources naturelles</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(c.-</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-d. pêches et faune, foresterie, agriculture, industrie mini</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è</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re, </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nergie, parcs et r</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serves naturelles, gestion des ressources naturelles); </a:t>
            </a:r>
            <a:endParaRPr kumimoji="0" lang="fr-FR" sz="1600" b="0" i="0" u="none" strike="noStrike" cap="none" normalizeH="0" baseline="0" dirty="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la durabilit</a:t>
            </a:r>
            <a:r>
              <a:rPr kumimoji="0" lang="fr-FR" sz="1600" b="1"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environnementale</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(c.-</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à</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-d. </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ducation, recherche et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veloppement, politiques et lois, communications et sensibilisation aux politiques, gestion favorable au d</a:t>
            </a:r>
            <a:r>
              <a:rPr kumimoji="0" lang="fr-FR" sz="1600" b="0" i="0" u="none" strike="noStrike" cap="none" normalizeH="0" baseline="0" dirty="0">
                <a:ln>
                  <a:noFill/>
                </a:ln>
                <a:solidFill>
                  <a:schemeClr val="bg1"/>
                </a:solidFill>
                <a:effectLst/>
                <a:latin typeface="Calibri"/>
                <a:ea typeface="Calibri" pitchFamily="34" charset="0"/>
                <a:cs typeface="Times New Roman" pitchFamily="18" charset="0"/>
              </a:rPr>
              <a:t>é</a:t>
            </a:r>
            <a:r>
              <a:rPr kumimoji="0" lang="fr-FR" sz="16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veloppement durable</a:t>
            </a:r>
            <a:r>
              <a:rPr kumimoji="0" lang="fr-F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5843" name="Picture 3" descr="Image associÃ©e"/>
          <p:cNvPicPr>
            <a:picLocks noChangeAspect="1" noChangeArrowheads="1"/>
          </p:cNvPicPr>
          <p:nvPr/>
        </p:nvPicPr>
        <p:blipFill>
          <a:blip r:embed="rId2" cstate="print"/>
          <a:srcRect/>
          <a:stretch>
            <a:fillRect/>
          </a:stretch>
        </p:blipFill>
        <p:spPr bwMode="auto">
          <a:xfrm>
            <a:off x="4679504" y="3208274"/>
            <a:ext cx="4464496" cy="3649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wipe(down)">
                                      <p:cBhvr>
                                        <p:cTn id="7" dur="580">
                                          <p:stCondLst>
                                            <p:cond delay="0"/>
                                          </p:stCondLst>
                                        </p:cTn>
                                        <p:tgtEl>
                                          <p:spTgt spid="35841"/>
                                        </p:tgtEl>
                                      </p:cBhvr>
                                    </p:animEffect>
                                    <p:anim calcmode="lin" valueType="num">
                                      <p:cBhvr>
                                        <p:cTn id="8" dur="1822" tmFilter="0,0; 0.14,0.36; 0.43,0.73; 0.71,0.91; 1.0,1.0">
                                          <p:stCondLst>
                                            <p:cond delay="0"/>
                                          </p:stCondLst>
                                        </p:cTn>
                                        <p:tgtEl>
                                          <p:spTgt spid="358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1"/>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1"/>
                                        </p:tgtEl>
                                      </p:cBhvr>
                                      <p:to x="100000" y="60000"/>
                                    </p:animScale>
                                    <p:animScale>
                                      <p:cBhvr>
                                        <p:cTn id="14" dur="166" decel="50000">
                                          <p:stCondLst>
                                            <p:cond delay="676"/>
                                          </p:stCondLst>
                                        </p:cTn>
                                        <p:tgtEl>
                                          <p:spTgt spid="35841"/>
                                        </p:tgtEl>
                                      </p:cBhvr>
                                      <p:to x="100000" y="100000"/>
                                    </p:animScale>
                                    <p:animScale>
                                      <p:cBhvr>
                                        <p:cTn id="15" dur="26">
                                          <p:stCondLst>
                                            <p:cond delay="1312"/>
                                          </p:stCondLst>
                                        </p:cTn>
                                        <p:tgtEl>
                                          <p:spTgt spid="35841"/>
                                        </p:tgtEl>
                                      </p:cBhvr>
                                      <p:to x="100000" y="80000"/>
                                    </p:animScale>
                                    <p:animScale>
                                      <p:cBhvr>
                                        <p:cTn id="16" dur="166" decel="50000">
                                          <p:stCondLst>
                                            <p:cond delay="1338"/>
                                          </p:stCondLst>
                                        </p:cTn>
                                        <p:tgtEl>
                                          <p:spTgt spid="35841"/>
                                        </p:tgtEl>
                                      </p:cBhvr>
                                      <p:to x="100000" y="100000"/>
                                    </p:animScale>
                                    <p:animScale>
                                      <p:cBhvr>
                                        <p:cTn id="17" dur="26">
                                          <p:stCondLst>
                                            <p:cond delay="1642"/>
                                          </p:stCondLst>
                                        </p:cTn>
                                        <p:tgtEl>
                                          <p:spTgt spid="35841"/>
                                        </p:tgtEl>
                                      </p:cBhvr>
                                      <p:to x="100000" y="90000"/>
                                    </p:animScale>
                                    <p:animScale>
                                      <p:cBhvr>
                                        <p:cTn id="18" dur="166" decel="50000">
                                          <p:stCondLst>
                                            <p:cond delay="1668"/>
                                          </p:stCondLst>
                                        </p:cTn>
                                        <p:tgtEl>
                                          <p:spTgt spid="35841"/>
                                        </p:tgtEl>
                                      </p:cBhvr>
                                      <p:to x="100000" y="100000"/>
                                    </p:animScale>
                                    <p:animScale>
                                      <p:cBhvr>
                                        <p:cTn id="19" dur="26">
                                          <p:stCondLst>
                                            <p:cond delay="1808"/>
                                          </p:stCondLst>
                                        </p:cTn>
                                        <p:tgtEl>
                                          <p:spTgt spid="35841"/>
                                        </p:tgtEl>
                                      </p:cBhvr>
                                      <p:to x="100000" y="95000"/>
                                    </p:animScale>
                                    <p:animScale>
                                      <p:cBhvr>
                                        <p:cTn id="20" dur="166" decel="50000">
                                          <p:stCondLst>
                                            <p:cond delay="1834"/>
                                          </p:stCondLst>
                                        </p:cTn>
                                        <p:tgtEl>
                                          <p:spTgt spid="358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5843"/>
                                        </p:tgtEl>
                                        <p:attrNameLst>
                                          <p:attrName>style.visibility</p:attrName>
                                        </p:attrNameLst>
                                      </p:cBhvr>
                                      <p:to>
                                        <p:strVal val="visible"/>
                                      </p:to>
                                    </p:set>
                                    <p:animEffect transition="in" filter="wipe(down)">
                                      <p:cBhvr>
                                        <p:cTn id="25" dur="580">
                                          <p:stCondLst>
                                            <p:cond delay="0"/>
                                          </p:stCondLst>
                                        </p:cTn>
                                        <p:tgtEl>
                                          <p:spTgt spid="35843"/>
                                        </p:tgtEl>
                                      </p:cBhvr>
                                    </p:animEffect>
                                    <p:anim calcmode="lin" valueType="num">
                                      <p:cBhvr>
                                        <p:cTn id="26" dur="1822" tmFilter="0,0; 0.14,0.36; 0.43,0.73; 0.71,0.91; 1.0,1.0">
                                          <p:stCondLst>
                                            <p:cond delay="0"/>
                                          </p:stCondLst>
                                        </p:cTn>
                                        <p:tgtEl>
                                          <p:spTgt spid="3584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584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584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584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5843"/>
                                        </p:tgtEl>
                                        <p:attrNameLst>
                                          <p:attrName>ppt_y</p:attrName>
                                        </p:attrNameLst>
                                      </p:cBhvr>
                                      <p:tavLst>
                                        <p:tav tm="0" fmla="#ppt_y-sin(pi*$)/81">
                                          <p:val>
                                            <p:fltVal val="0"/>
                                          </p:val>
                                        </p:tav>
                                        <p:tav tm="100000">
                                          <p:val>
                                            <p:fltVal val="1"/>
                                          </p:val>
                                        </p:tav>
                                      </p:tavLst>
                                    </p:anim>
                                    <p:animScale>
                                      <p:cBhvr>
                                        <p:cTn id="31" dur="26">
                                          <p:stCondLst>
                                            <p:cond delay="650"/>
                                          </p:stCondLst>
                                        </p:cTn>
                                        <p:tgtEl>
                                          <p:spTgt spid="35843"/>
                                        </p:tgtEl>
                                      </p:cBhvr>
                                      <p:to x="100000" y="60000"/>
                                    </p:animScale>
                                    <p:animScale>
                                      <p:cBhvr>
                                        <p:cTn id="32" dur="166" decel="50000">
                                          <p:stCondLst>
                                            <p:cond delay="676"/>
                                          </p:stCondLst>
                                        </p:cTn>
                                        <p:tgtEl>
                                          <p:spTgt spid="35843"/>
                                        </p:tgtEl>
                                      </p:cBhvr>
                                      <p:to x="100000" y="100000"/>
                                    </p:animScale>
                                    <p:animScale>
                                      <p:cBhvr>
                                        <p:cTn id="33" dur="26">
                                          <p:stCondLst>
                                            <p:cond delay="1312"/>
                                          </p:stCondLst>
                                        </p:cTn>
                                        <p:tgtEl>
                                          <p:spTgt spid="35843"/>
                                        </p:tgtEl>
                                      </p:cBhvr>
                                      <p:to x="100000" y="80000"/>
                                    </p:animScale>
                                    <p:animScale>
                                      <p:cBhvr>
                                        <p:cTn id="34" dur="166" decel="50000">
                                          <p:stCondLst>
                                            <p:cond delay="1338"/>
                                          </p:stCondLst>
                                        </p:cTn>
                                        <p:tgtEl>
                                          <p:spTgt spid="35843"/>
                                        </p:tgtEl>
                                      </p:cBhvr>
                                      <p:to x="100000" y="100000"/>
                                    </p:animScale>
                                    <p:animScale>
                                      <p:cBhvr>
                                        <p:cTn id="35" dur="26">
                                          <p:stCondLst>
                                            <p:cond delay="1642"/>
                                          </p:stCondLst>
                                        </p:cTn>
                                        <p:tgtEl>
                                          <p:spTgt spid="35843"/>
                                        </p:tgtEl>
                                      </p:cBhvr>
                                      <p:to x="100000" y="90000"/>
                                    </p:animScale>
                                    <p:animScale>
                                      <p:cBhvr>
                                        <p:cTn id="36" dur="166" decel="50000">
                                          <p:stCondLst>
                                            <p:cond delay="1668"/>
                                          </p:stCondLst>
                                        </p:cTn>
                                        <p:tgtEl>
                                          <p:spTgt spid="35843"/>
                                        </p:tgtEl>
                                      </p:cBhvr>
                                      <p:to x="100000" y="100000"/>
                                    </p:animScale>
                                    <p:animScale>
                                      <p:cBhvr>
                                        <p:cTn id="37" dur="26">
                                          <p:stCondLst>
                                            <p:cond delay="1808"/>
                                          </p:stCondLst>
                                        </p:cTn>
                                        <p:tgtEl>
                                          <p:spTgt spid="35843"/>
                                        </p:tgtEl>
                                      </p:cBhvr>
                                      <p:to x="100000" y="95000"/>
                                    </p:animScale>
                                    <p:animScale>
                                      <p:cBhvr>
                                        <p:cTn id="38" dur="166" decel="50000">
                                          <p:stCondLst>
                                            <p:cond delay="1834"/>
                                          </p:stCondLst>
                                        </p:cTn>
                                        <p:tgtEl>
                                          <p:spTgt spid="358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352928" cy="3416320"/>
          </a:xfrm>
          <a:prstGeom prst="rect">
            <a:avLst/>
          </a:prstGeom>
        </p:spPr>
        <p:txBody>
          <a:bodyPr wrap="square">
            <a:spAutoFit/>
          </a:bodyPr>
          <a:lstStyle/>
          <a:p>
            <a:r>
              <a:rPr lang="fr-FR" b="1" dirty="0">
                <a:solidFill>
                  <a:schemeClr val="bg1"/>
                </a:solidFill>
              </a:rPr>
              <a:t>Comment l’homme a modifié son environnement ?</a:t>
            </a:r>
            <a:br>
              <a:rPr lang="fr-FR" b="1" dirty="0">
                <a:solidFill>
                  <a:schemeClr val="bg1"/>
                </a:solidFill>
              </a:rPr>
            </a:br>
            <a:r>
              <a:rPr lang="fr-FR" dirty="0">
                <a:solidFill>
                  <a:schemeClr val="bg1"/>
                </a:solidFill>
              </a:rPr>
              <a:t>Après avoir domestiqué le feu, les hommes ont commencé à modifier leur</a:t>
            </a:r>
            <a:br>
              <a:rPr lang="fr-FR" dirty="0">
                <a:solidFill>
                  <a:schemeClr val="bg1"/>
                </a:solidFill>
              </a:rPr>
            </a:br>
            <a:r>
              <a:rPr lang="fr-FR" dirty="0">
                <a:solidFill>
                  <a:schemeClr val="bg1"/>
                </a:solidFill>
              </a:rPr>
              <a:t>environnement et ce, en : </a:t>
            </a:r>
          </a:p>
          <a:p>
            <a:pPr>
              <a:buFontTx/>
              <a:buChar char="-"/>
            </a:pPr>
            <a:r>
              <a:rPr lang="fr-FR" dirty="0">
                <a:solidFill>
                  <a:schemeClr val="bg1"/>
                </a:solidFill>
              </a:rPr>
              <a:t>favorisant la production de certains végétaux utiles</a:t>
            </a:r>
          </a:p>
          <a:p>
            <a:pPr>
              <a:buFontTx/>
              <a:buChar char="-"/>
            </a:pPr>
            <a:r>
              <a:rPr lang="fr-FR" dirty="0">
                <a:solidFill>
                  <a:schemeClr val="bg1"/>
                </a:solidFill>
              </a:rPr>
              <a:t> exterminant les animaux venimeux et dangereux </a:t>
            </a:r>
          </a:p>
          <a:p>
            <a:pPr>
              <a:buFontTx/>
              <a:buChar char="-"/>
            </a:pPr>
            <a:r>
              <a:rPr lang="fr-FR" dirty="0">
                <a:solidFill>
                  <a:schemeClr val="bg1"/>
                </a:solidFill>
              </a:rPr>
              <a:t> en allumant des incendies pour défraîchir et ouvrir des espaces. </a:t>
            </a:r>
          </a:p>
          <a:p>
            <a:endParaRPr lang="fr-FR" dirty="0">
              <a:solidFill>
                <a:schemeClr val="bg1"/>
              </a:solidFill>
            </a:endParaRPr>
          </a:p>
          <a:p>
            <a:r>
              <a:rPr lang="fr-FR" dirty="0">
                <a:solidFill>
                  <a:schemeClr val="bg1"/>
                </a:solidFill>
              </a:rPr>
              <a:t>L’Homo sapiens a été aussi accusé de l’extinction de la mégafaune nord tempérée (mammouth, rhinocéros laineux et autres grands animaux.</a:t>
            </a:r>
            <a:br>
              <a:rPr lang="fr-FR" dirty="0">
                <a:solidFill>
                  <a:schemeClr val="bg1"/>
                </a:solidFill>
              </a:rPr>
            </a:br>
            <a:r>
              <a:rPr lang="fr-FR" dirty="0">
                <a:solidFill>
                  <a:schemeClr val="bg1"/>
                </a:solidFill>
              </a:rPr>
              <a:t>. D’autres facteurs climatiques et catastrophes naturelles ont contribué à la</a:t>
            </a:r>
            <a:br>
              <a:rPr lang="fr-FR" dirty="0">
                <a:solidFill>
                  <a:schemeClr val="bg1"/>
                </a:solidFill>
              </a:rPr>
            </a:br>
            <a:r>
              <a:rPr lang="fr-FR" dirty="0">
                <a:solidFill>
                  <a:schemeClr val="bg1"/>
                </a:solidFill>
              </a:rPr>
              <a:t>raréfaction de ces espèces comme les périodes de glaciations successives </a:t>
            </a:r>
            <a:br>
              <a:rPr lang="fr-FR" dirty="0">
                <a:solidFill>
                  <a:schemeClr val="bg1"/>
                </a:solidFill>
              </a:rPr>
            </a:br>
            <a:endParaRPr lang="fr-FR"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115616" y="4149080"/>
            <a:ext cx="2381250" cy="19431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4149080"/>
            <a:ext cx="2381250" cy="1752600"/>
          </a:xfrm>
          <a:prstGeom prst="rect">
            <a:avLst/>
          </a:prstGeom>
          <a:noFill/>
          <a:ln w="9525">
            <a:noFill/>
            <a:miter lim="800000"/>
            <a:headEnd/>
            <a:tailEnd/>
          </a:ln>
        </p:spPr>
      </p:pic>
      <p:sp>
        <p:nvSpPr>
          <p:cNvPr id="7" name="Rectangle 6"/>
          <p:cNvSpPr/>
          <p:nvPr/>
        </p:nvSpPr>
        <p:spPr>
          <a:xfrm>
            <a:off x="1259632" y="6211669"/>
            <a:ext cx="5724128" cy="646331"/>
          </a:xfrm>
          <a:prstGeom prst="rect">
            <a:avLst/>
          </a:prstGeom>
        </p:spPr>
        <p:txBody>
          <a:bodyPr wrap="square">
            <a:spAutoFit/>
          </a:bodyPr>
          <a:lstStyle/>
          <a:p>
            <a:r>
              <a:rPr lang="fr-FR" dirty="0">
                <a:solidFill>
                  <a:schemeClr val="bg1"/>
                </a:solidFill>
              </a:rPr>
              <a:t>Mammouth                               Rhinocéros </a:t>
            </a:r>
            <a:r>
              <a:rPr lang="fr-FR" dirty="0" err="1">
                <a:solidFill>
                  <a:schemeClr val="bg1"/>
                </a:solidFill>
              </a:rPr>
              <a:t>laineu</a:t>
            </a:r>
            <a:r>
              <a:rPr lang="fr-FR" dirty="0">
                <a:solidFill>
                  <a:schemeClr val="bg1"/>
                </a:solidFill>
              </a:rPr>
              <a:t> </a:t>
            </a:r>
            <a:br>
              <a:rPr lang="fr-FR" dirty="0">
                <a:solidFill>
                  <a:schemeClr val="bg1"/>
                </a:solidFill>
              </a:rPr>
            </a:b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wipe(down)">
                                      <p:cBhvr>
                                        <p:cTn id="41" dur="580">
                                          <p:stCondLst>
                                            <p:cond delay="0"/>
                                          </p:stCondLst>
                                        </p:cTn>
                                        <p:tgtEl>
                                          <p:spTgt spid="1027"/>
                                        </p:tgtEl>
                                      </p:cBhvr>
                                    </p:animEffect>
                                    <p:anim calcmode="lin" valueType="num">
                                      <p:cBhvr>
                                        <p:cTn id="42"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7"/>
                                        </p:tgtEl>
                                      </p:cBhvr>
                                      <p:to x="100000" y="60000"/>
                                    </p:animScale>
                                    <p:animScale>
                                      <p:cBhvr>
                                        <p:cTn id="48" dur="166" decel="50000">
                                          <p:stCondLst>
                                            <p:cond delay="676"/>
                                          </p:stCondLst>
                                        </p:cTn>
                                        <p:tgtEl>
                                          <p:spTgt spid="1027"/>
                                        </p:tgtEl>
                                      </p:cBhvr>
                                      <p:to x="100000" y="100000"/>
                                    </p:animScale>
                                    <p:animScale>
                                      <p:cBhvr>
                                        <p:cTn id="49" dur="26">
                                          <p:stCondLst>
                                            <p:cond delay="1312"/>
                                          </p:stCondLst>
                                        </p:cTn>
                                        <p:tgtEl>
                                          <p:spTgt spid="1027"/>
                                        </p:tgtEl>
                                      </p:cBhvr>
                                      <p:to x="100000" y="80000"/>
                                    </p:animScale>
                                    <p:animScale>
                                      <p:cBhvr>
                                        <p:cTn id="50" dur="166" decel="50000">
                                          <p:stCondLst>
                                            <p:cond delay="1338"/>
                                          </p:stCondLst>
                                        </p:cTn>
                                        <p:tgtEl>
                                          <p:spTgt spid="1027"/>
                                        </p:tgtEl>
                                      </p:cBhvr>
                                      <p:to x="100000" y="100000"/>
                                    </p:animScale>
                                    <p:animScale>
                                      <p:cBhvr>
                                        <p:cTn id="51" dur="26">
                                          <p:stCondLst>
                                            <p:cond delay="1642"/>
                                          </p:stCondLst>
                                        </p:cTn>
                                        <p:tgtEl>
                                          <p:spTgt spid="1027"/>
                                        </p:tgtEl>
                                      </p:cBhvr>
                                      <p:to x="100000" y="90000"/>
                                    </p:animScale>
                                    <p:animScale>
                                      <p:cBhvr>
                                        <p:cTn id="52" dur="166" decel="50000">
                                          <p:stCondLst>
                                            <p:cond delay="1668"/>
                                          </p:stCondLst>
                                        </p:cTn>
                                        <p:tgtEl>
                                          <p:spTgt spid="1027"/>
                                        </p:tgtEl>
                                      </p:cBhvr>
                                      <p:to x="100000" y="100000"/>
                                    </p:animScale>
                                    <p:animScale>
                                      <p:cBhvr>
                                        <p:cTn id="53" dur="26">
                                          <p:stCondLst>
                                            <p:cond delay="1808"/>
                                          </p:stCondLst>
                                        </p:cTn>
                                        <p:tgtEl>
                                          <p:spTgt spid="1027"/>
                                        </p:tgtEl>
                                      </p:cBhvr>
                                      <p:to x="100000" y="95000"/>
                                    </p:animScale>
                                    <p:animScale>
                                      <p:cBhvr>
                                        <p:cTn id="54" dur="166" decel="50000">
                                          <p:stCondLst>
                                            <p:cond delay="1834"/>
                                          </p:stCondLst>
                                        </p:cTn>
                                        <p:tgtEl>
                                          <p:spTgt spid="102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97346"/>
            <a:ext cx="8280920" cy="2862322"/>
          </a:xfrm>
          <a:prstGeom prst="rect">
            <a:avLst/>
          </a:prstGeom>
        </p:spPr>
        <p:txBody>
          <a:bodyPr wrap="square">
            <a:spAutoFit/>
          </a:bodyPr>
          <a:lstStyle/>
          <a:p>
            <a:r>
              <a:rPr lang="fr-FR" b="1" dirty="0">
                <a:solidFill>
                  <a:schemeClr val="bg1"/>
                </a:solidFill>
              </a:rPr>
              <a:t>La transition agricole</a:t>
            </a:r>
            <a:br>
              <a:rPr lang="fr-FR" b="1" dirty="0">
                <a:solidFill>
                  <a:schemeClr val="bg1"/>
                </a:solidFill>
              </a:rPr>
            </a:br>
            <a:r>
              <a:rPr lang="fr-FR" dirty="0">
                <a:solidFill>
                  <a:schemeClr val="bg1"/>
                </a:solidFill>
              </a:rPr>
              <a:t>L’activité de chasse a causé la disparition de plusieurs autres espèces animales comme le Dodo de Madagascar ou l’aurochs de Varsovie (Figure). L’agriculture a connu une grande expansion, alimentée par de</a:t>
            </a:r>
            <a:br>
              <a:rPr lang="fr-FR" dirty="0">
                <a:solidFill>
                  <a:schemeClr val="bg1"/>
                </a:solidFill>
              </a:rPr>
            </a:br>
            <a:r>
              <a:rPr lang="fr-FR" dirty="0">
                <a:solidFill>
                  <a:schemeClr val="bg1"/>
                </a:solidFill>
              </a:rPr>
              <a:t>nouvelles découvertes alimentaires qui ont aidé à améliorer les conditions de vie et donc</a:t>
            </a:r>
            <a:br>
              <a:rPr lang="fr-FR" dirty="0">
                <a:solidFill>
                  <a:schemeClr val="bg1"/>
                </a:solidFill>
              </a:rPr>
            </a:br>
            <a:r>
              <a:rPr lang="fr-FR" dirty="0">
                <a:solidFill>
                  <a:schemeClr val="bg1"/>
                </a:solidFill>
              </a:rPr>
              <a:t>à prolonger la durée de vie des êtres vivants et à favoriser une croissance</a:t>
            </a:r>
            <a:br>
              <a:rPr lang="fr-FR" dirty="0">
                <a:solidFill>
                  <a:schemeClr val="bg1"/>
                </a:solidFill>
              </a:rPr>
            </a:br>
            <a:r>
              <a:rPr lang="fr-FR" dirty="0">
                <a:solidFill>
                  <a:schemeClr val="bg1"/>
                </a:solidFill>
              </a:rPr>
              <a:t>démographique démesurée (voir courbe de croissance démographique, Fig. II.53) </a:t>
            </a:r>
            <a:br>
              <a:rPr lang="fr-FR" dirty="0">
                <a:solidFill>
                  <a:schemeClr val="bg1"/>
                </a:solidFill>
              </a:rPr>
            </a:br>
            <a:endParaRPr lang="fr-FR"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475656" y="3212976"/>
            <a:ext cx="2381250" cy="2447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99992" y="2708920"/>
            <a:ext cx="3886200" cy="3143250"/>
          </a:xfrm>
          <a:prstGeom prst="rect">
            <a:avLst/>
          </a:prstGeom>
          <a:noFill/>
          <a:ln w="9525">
            <a:noFill/>
            <a:miter lim="800000"/>
            <a:headEnd/>
            <a:tailEnd/>
          </a:ln>
        </p:spPr>
      </p:pic>
      <p:sp>
        <p:nvSpPr>
          <p:cNvPr id="7" name="Rectangle 6"/>
          <p:cNvSpPr/>
          <p:nvPr/>
        </p:nvSpPr>
        <p:spPr>
          <a:xfrm>
            <a:off x="1331640" y="5877272"/>
            <a:ext cx="7416824" cy="646331"/>
          </a:xfrm>
          <a:prstGeom prst="rect">
            <a:avLst/>
          </a:prstGeom>
        </p:spPr>
        <p:txBody>
          <a:bodyPr wrap="square">
            <a:spAutoFit/>
          </a:bodyPr>
          <a:lstStyle/>
          <a:p>
            <a:r>
              <a:rPr lang="fr-FR" dirty="0" err="1">
                <a:solidFill>
                  <a:schemeClr val="bg1"/>
                </a:solidFill>
              </a:rPr>
              <a:t>Raphus</a:t>
            </a:r>
            <a:r>
              <a:rPr lang="fr-FR" dirty="0">
                <a:solidFill>
                  <a:schemeClr val="bg1"/>
                </a:solidFill>
              </a:rPr>
              <a:t> </a:t>
            </a:r>
            <a:r>
              <a:rPr lang="fr-FR" dirty="0" err="1">
                <a:solidFill>
                  <a:schemeClr val="bg1"/>
                </a:solidFill>
              </a:rPr>
              <a:t>cucullatus</a:t>
            </a:r>
            <a:r>
              <a:rPr lang="fr-FR" dirty="0">
                <a:solidFill>
                  <a:schemeClr val="bg1"/>
                </a:solidFill>
              </a:rPr>
              <a:t> (Dodo)                              Aurochs </a:t>
            </a:r>
            <a:br>
              <a:rPr lang="fr-FR" dirty="0">
                <a:solidFill>
                  <a:schemeClr val="bg1"/>
                </a:solidFill>
              </a:rPr>
            </a:b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wipe(down)">
                                      <p:cBhvr>
                                        <p:cTn id="41" dur="580">
                                          <p:stCondLst>
                                            <p:cond delay="0"/>
                                          </p:stCondLst>
                                        </p:cTn>
                                        <p:tgtEl>
                                          <p:spTgt spid="2051"/>
                                        </p:tgtEl>
                                      </p:cBhvr>
                                    </p:animEffect>
                                    <p:anim calcmode="lin" valueType="num">
                                      <p:cBhvr>
                                        <p:cTn id="42"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7" dur="26">
                                          <p:stCondLst>
                                            <p:cond delay="650"/>
                                          </p:stCondLst>
                                        </p:cTn>
                                        <p:tgtEl>
                                          <p:spTgt spid="2051"/>
                                        </p:tgtEl>
                                      </p:cBhvr>
                                      <p:to x="100000" y="60000"/>
                                    </p:animScale>
                                    <p:animScale>
                                      <p:cBhvr>
                                        <p:cTn id="48" dur="166" decel="50000">
                                          <p:stCondLst>
                                            <p:cond delay="676"/>
                                          </p:stCondLst>
                                        </p:cTn>
                                        <p:tgtEl>
                                          <p:spTgt spid="2051"/>
                                        </p:tgtEl>
                                      </p:cBhvr>
                                      <p:to x="100000" y="100000"/>
                                    </p:animScale>
                                    <p:animScale>
                                      <p:cBhvr>
                                        <p:cTn id="49" dur="26">
                                          <p:stCondLst>
                                            <p:cond delay="1312"/>
                                          </p:stCondLst>
                                        </p:cTn>
                                        <p:tgtEl>
                                          <p:spTgt spid="2051"/>
                                        </p:tgtEl>
                                      </p:cBhvr>
                                      <p:to x="100000" y="80000"/>
                                    </p:animScale>
                                    <p:animScale>
                                      <p:cBhvr>
                                        <p:cTn id="50" dur="166" decel="50000">
                                          <p:stCondLst>
                                            <p:cond delay="1338"/>
                                          </p:stCondLst>
                                        </p:cTn>
                                        <p:tgtEl>
                                          <p:spTgt spid="2051"/>
                                        </p:tgtEl>
                                      </p:cBhvr>
                                      <p:to x="100000" y="100000"/>
                                    </p:animScale>
                                    <p:animScale>
                                      <p:cBhvr>
                                        <p:cTn id="51" dur="26">
                                          <p:stCondLst>
                                            <p:cond delay="1642"/>
                                          </p:stCondLst>
                                        </p:cTn>
                                        <p:tgtEl>
                                          <p:spTgt spid="2051"/>
                                        </p:tgtEl>
                                      </p:cBhvr>
                                      <p:to x="100000" y="90000"/>
                                    </p:animScale>
                                    <p:animScale>
                                      <p:cBhvr>
                                        <p:cTn id="52" dur="166" decel="50000">
                                          <p:stCondLst>
                                            <p:cond delay="1668"/>
                                          </p:stCondLst>
                                        </p:cTn>
                                        <p:tgtEl>
                                          <p:spTgt spid="2051"/>
                                        </p:tgtEl>
                                      </p:cBhvr>
                                      <p:to x="100000" y="100000"/>
                                    </p:animScale>
                                    <p:animScale>
                                      <p:cBhvr>
                                        <p:cTn id="53" dur="26">
                                          <p:stCondLst>
                                            <p:cond delay="1808"/>
                                          </p:stCondLst>
                                        </p:cTn>
                                        <p:tgtEl>
                                          <p:spTgt spid="2051"/>
                                        </p:tgtEl>
                                      </p:cBhvr>
                                      <p:to x="100000" y="95000"/>
                                    </p:animScale>
                                    <p:animScale>
                                      <p:cBhvr>
                                        <p:cTn id="54" dur="166" decel="50000">
                                          <p:stCondLst>
                                            <p:cond delay="1834"/>
                                          </p:stCondLst>
                                        </p:cTn>
                                        <p:tgtEl>
                                          <p:spTgt spid="205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3488</TotalTime>
  <Words>1830</Words>
  <Application>Microsoft Office PowerPoint</Application>
  <PresentationFormat>Affichage à l'écran (4:3)</PresentationFormat>
  <Paragraphs>55</Paragraphs>
  <Slides>26</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Algerian</vt:lpstr>
      <vt:lpstr>Apple Garamond</vt:lpstr>
      <vt:lpstr>Arial</vt:lpstr>
      <vt:lpstr>Calibri</vt:lpstr>
      <vt:lpstr>Constantia</vt:lpstr>
      <vt:lpstr>Times New Roman</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184</cp:revision>
  <dcterms:created xsi:type="dcterms:W3CDTF">2009-03-23T15:23:24Z</dcterms:created>
  <dcterms:modified xsi:type="dcterms:W3CDTF">2026-05-03T10:58:54Z</dcterms:modified>
</cp:coreProperties>
</file>