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46"/>
  </p:notesMasterIdLst>
  <p:handoutMasterIdLst>
    <p:handoutMasterId r:id="rId47"/>
  </p:handoutMasterIdLst>
  <p:sldIdLst>
    <p:sldId id="257" r:id="rId5"/>
    <p:sldId id="259" r:id="rId6"/>
    <p:sldId id="462" r:id="rId7"/>
    <p:sldId id="463" r:id="rId8"/>
    <p:sldId id="464" r:id="rId9"/>
    <p:sldId id="278" r:id="rId10"/>
    <p:sldId id="465" r:id="rId11"/>
    <p:sldId id="466" r:id="rId12"/>
    <p:sldId id="279" r:id="rId13"/>
    <p:sldId id="467" r:id="rId14"/>
    <p:sldId id="468" r:id="rId15"/>
    <p:sldId id="470" r:id="rId16"/>
    <p:sldId id="471" r:id="rId17"/>
    <p:sldId id="260" r:id="rId18"/>
    <p:sldId id="469" r:id="rId19"/>
    <p:sldId id="472" r:id="rId20"/>
    <p:sldId id="474" r:id="rId21"/>
    <p:sldId id="473" r:id="rId22"/>
    <p:sldId id="280" r:id="rId23"/>
    <p:sldId id="281" r:id="rId24"/>
    <p:sldId id="282" r:id="rId25"/>
    <p:sldId id="283" r:id="rId26"/>
    <p:sldId id="284" r:id="rId27"/>
    <p:sldId id="286" r:id="rId28"/>
    <p:sldId id="288" r:id="rId29"/>
    <p:sldId id="289" r:id="rId30"/>
    <p:sldId id="290" r:id="rId31"/>
    <p:sldId id="291" r:id="rId32"/>
    <p:sldId id="293" r:id="rId33"/>
    <p:sldId id="292" r:id="rId34"/>
    <p:sldId id="295" r:id="rId35"/>
    <p:sldId id="296" r:id="rId36"/>
    <p:sldId id="294" r:id="rId37"/>
    <p:sldId id="297" r:id="rId38"/>
    <p:sldId id="287" r:id="rId39"/>
    <p:sldId id="298" r:id="rId40"/>
    <p:sldId id="300" r:id="rId41"/>
    <p:sldId id="299" r:id="rId42"/>
    <p:sldId id="301" r:id="rId43"/>
    <p:sldId id="304" r:id="rId44"/>
    <p:sldId id="476" r:id="rId45"/>
  </p:sldIdLst>
  <p:sldSz cx="12192000" cy="6858000"/>
  <p:notesSz cx="6858000" cy="9144000"/>
  <p:defaultTextStyle>
    <a:defPPr>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5202A74-163D-4B71-BBA8-E2FCD164262F}">
          <p14:sldIdLst>
            <p14:sldId id="257"/>
            <p14:sldId id="259"/>
            <p14:sldId id="462"/>
            <p14:sldId id="463"/>
            <p14:sldId id="464"/>
            <p14:sldId id="278"/>
            <p14:sldId id="465"/>
            <p14:sldId id="466"/>
            <p14:sldId id="279"/>
            <p14:sldId id="467"/>
            <p14:sldId id="468"/>
            <p14:sldId id="470"/>
            <p14:sldId id="471"/>
            <p14:sldId id="260"/>
            <p14:sldId id="469"/>
            <p14:sldId id="472"/>
            <p14:sldId id="474"/>
            <p14:sldId id="473"/>
            <p14:sldId id="280"/>
            <p14:sldId id="281"/>
            <p14:sldId id="282"/>
            <p14:sldId id="283"/>
            <p14:sldId id="284"/>
            <p14:sldId id="286"/>
            <p14:sldId id="288"/>
            <p14:sldId id="289"/>
            <p14:sldId id="290"/>
            <p14:sldId id="291"/>
            <p14:sldId id="293"/>
            <p14:sldId id="292"/>
            <p14:sldId id="295"/>
            <p14:sldId id="296"/>
            <p14:sldId id="294"/>
            <p14:sldId id="297"/>
            <p14:sldId id="287"/>
            <p14:sldId id="298"/>
            <p14:sldId id="300"/>
            <p14:sldId id="299"/>
            <p14:sldId id="301"/>
            <p14:sldId id="304"/>
            <p14:sldId id="476"/>
          </p14:sldIdLst>
        </p14:section>
        <p14:section name="Fermeture" id="{4AB6C702-EE4D-4283-ACB0-770710E41AE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8" autoAdjust="0"/>
    <p:restoredTop sz="96005" autoAdjust="0"/>
  </p:normalViewPr>
  <p:slideViewPr>
    <p:cSldViewPr snapToGrid="0">
      <p:cViewPr varScale="1">
        <p:scale>
          <a:sx n="80" d="100"/>
          <a:sy n="80" d="100"/>
        </p:scale>
        <p:origin x="806" y="67"/>
      </p:cViewPr>
      <p:guideLst>
        <p:guide orient="horz" pos="2160"/>
        <p:guide pos="3840"/>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88" d="100"/>
          <a:sy n="88" d="100"/>
        </p:scale>
        <p:origin x="20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0889E2-0AA6-44B2-99FC-9F2AE8DD3254}" type="datetimeFigureOut">
              <a:rPr lang="fr-FR" smtClean="0"/>
              <a:pPr/>
              <a:t>16/05/2026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3438A2-8FEA-4CC7-BF48-914C52A7AE74}" type="slidenum">
              <a:rPr lang="fr-FR" smtClean="0"/>
              <a:pPr/>
              <a:t>‹N°›</a:t>
            </a:fld>
            <a:endParaRPr lang="fr-FR" dirty="0"/>
          </a:p>
        </p:txBody>
      </p:sp>
    </p:spTree>
    <p:extLst>
      <p:ext uri="{BB962C8B-B14F-4D97-AF65-F5344CB8AC3E}">
        <p14:creationId xmlns:p14="http://schemas.microsoft.com/office/powerpoint/2010/main" val="338472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r-FR" sz="1200"/>
            </a:lvl1pPr>
          </a:lstStyle>
          <a:p>
            <a:fld id="{E3775AAE-0936-40B9-ACF9-A981EEF95D23}" type="datetimeFigureOut">
              <a:rPr lang="fr-FR"/>
              <a:pPr/>
              <a:t>16/05/2026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r-FR" sz="1200"/>
            </a:lvl1pPr>
          </a:lstStyle>
          <a:p>
            <a:fld id="{B37B1F30-39B2-4CE2-8EF3-91F3179569A5}" type="slidenum">
              <a:rPr lang="fr-FR" smtClean="0"/>
              <a:pPr/>
              <a:t>‹N°›</a:t>
            </a:fld>
            <a:endParaRPr lang="fr-FR"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fr-FR" dirty="0"/>
              <a:t>Nous avons conçu ce modèle pour que chaque membre de l’équipe de projet ait un jeu de diapositives avec un thème propre. Voici comment ajouter une nouvelle diapositive à un jeu : </a:t>
            </a:r>
          </a:p>
          <a:p>
            <a:br>
              <a:rPr lang="fr-FR" dirty="0"/>
            </a:br>
            <a:endParaRPr lang="fr-FR" dirty="0"/>
          </a:p>
          <a:p>
            <a:r>
              <a:rPr lang="fr-FR" dirty="0"/>
              <a:t>Indiquez l’emplacement auquel vous voulez ajouter la diapositive : sélectionnez une diapositive dans le volet Miniatures, cliquez sur le bouton Nouvelle diapositive, puis choisissez une disposition. </a:t>
            </a:r>
          </a:p>
          <a:p>
            <a:br>
              <a:rPr lang="fr-FR" dirty="0"/>
            </a:br>
            <a:endParaRPr lang="fr-FR" dirty="0"/>
          </a:p>
          <a:p>
            <a:r>
              <a:rPr lang="fr-FR" dirty="0"/>
              <a:t>Le thème de la diapositive que vous avez sélectionnée est appliqué à la nouvelle diapositive. </a:t>
            </a:r>
          </a:p>
          <a:p>
            <a:br>
              <a:rPr lang="fr-FR" dirty="0"/>
            </a:br>
            <a:endParaRPr lang="fr-FR" dirty="0"/>
          </a:p>
          <a:p>
            <a:r>
              <a:rPr lang="fr-FR" dirty="0"/>
              <a:t>Attention ! Veillez à ne pas modifier par erreur les thèmes des autres présentateurs. Ceci peut arriver si vous choisissez une variante de thème via l’onglet Création (applique cette apparence à toutes les diapositives de la présentation. </a:t>
            </a:r>
          </a:p>
        </p:txBody>
      </p:sp>
      <p:sp>
        <p:nvSpPr>
          <p:cNvPr id="4" name="Espace réservé du numéro de diapositive 3"/>
          <p:cNvSpPr>
            <a:spLocks noGrp="1"/>
          </p:cNvSpPr>
          <p:nvPr>
            <p:ph type="sldNum" sz="quarter" idx="10"/>
          </p:nvPr>
        </p:nvSpPr>
        <p:spPr/>
        <p:txBody>
          <a:bodyPr/>
          <a:lstStyle/>
          <a:p>
            <a:fld id="{A7666ED7-631A-46AF-B451-227D0A8685A0}" type="slidenum">
              <a:rPr lang="fr-FR" smtClean="0"/>
              <a:pPr/>
              <a:t>1</a:t>
            </a:fld>
            <a:endParaRPr lang="fr-FR"/>
          </a:p>
        </p:txBody>
      </p:sp>
      <p:sp>
        <p:nvSpPr>
          <p:cNvPr id="7" name="Espace réservé de l’image des diapositives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13</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14</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15</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16</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17</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18</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19</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20</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21</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22</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23</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24</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25</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26</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27</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28</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29</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30</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31</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32</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6</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33</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34</a:t>
            </a:fld>
            <a:endParaRPr lang="fr-FR"/>
          </a:p>
        </p:txBody>
      </p:sp>
    </p:spTree>
    <p:extLst>
      <p:ext uri="{BB962C8B-B14F-4D97-AF65-F5344CB8AC3E}">
        <p14:creationId xmlns:p14="http://schemas.microsoft.com/office/powerpoint/2010/main" val="257723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7</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8</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9</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10</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11</a:t>
            </a:fld>
            <a:endParaRPr lang="fr-FR"/>
          </a:p>
        </p:txBody>
      </p:sp>
    </p:spTree>
    <p:extLst>
      <p:ext uri="{BB962C8B-B14F-4D97-AF65-F5344CB8AC3E}">
        <p14:creationId xmlns:p14="http://schemas.microsoft.com/office/powerpoint/2010/main" val="47072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12</a:t>
            </a:fld>
            <a:endParaRPr lang="fr-FR"/>
          </a:p>
        </p:txBody>
      </p:sp>
    </p:spTree>
    <p:extLst>
      <p:ext uri="{BB962C8B-B14F-4D97-AF65-F5344CB8AC3E}">
        <p14:creationId xmlns:p14="http://schemas.microsoft.com/office/powerpoint/2010/main" val="470722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322" y="2886109"/>
            <a:ext cx="8144134" cy="1373070"/>
          </a:xfrm>
        </p:spPr>
        <p:txBody>
          <a:bodyPr/>
          <a:lstStyle/>
          <a:p>
            <a:pPr algn="ctr"/>
            <a:br>
              <a:rPr lang="fr-FR" dirty="0"/>
            </a:br>
            <a:br>
              <a:rPr lang="fr-FR" dirty="0"/>
            </a:br>
            <a:r>
              <a:rPr lang="fr-FR" sz="4000" dirty="0"/>
              <a:t>Cours de Chimie Minérale</a:t>
            </a:r>
            <a:br>
              <a:rPr lang="fr-FR" dirty="0"/>
            </a:br>
            <a:r>
              <a:rPr lang="en-US" sz="4000" dirty="0">
                <a:solidFill>
                  <a:srgbClr val="FFC000"/>
                </a:solidFill>
              </a:rPr>
              <a:t>Inorganic Chemistry Courses</a:t>
            </a:r>
            <a:br>
              <a:rPr lang="en-US" sz="4000" dirty="0">
                <a:solidFill>
                  <a:srgbClr val="FFC000"/>
                </a:solidFill>
              </a:rPr>
            </a:br>
            <a:r>
              <a:rPr lang="en-US" sz="4000" dirty="0" err="1">
                <a:solidFill>
                  <a:srgbClr val="FFC000"/>
                </a:solidFill>
              </a:rPr>
              <a:t>Cours</a:t>
            </a:r>
            <a:r>
              <a:rPr lang="en-US" sz="4000" dirty="0">
                <a:solidFill>
                  <a:srgbClr val="FFC000"/>
                </a:solidFill>
              </a:rPr>
              <a:t> N</a:t>
            </a:r>
            <a:r>
              <a:rPr lang="ar-DZ" sz="4000" dirty="0">
                <a:solidFill>
                  <a:srgbClr val="FFC000"/>
                </a:solidFill>
              </a:rPr>
              <a:t>°</a:t>
            </a:r>
            <a:r>
              <a:rPr lang="en-US" sz="4000" dirty="0">
                <a:solidFill>
                  <a:srgbClr val="FFC000"/>
                </a:solidFill>
              </a:rPr>
              <a:t>02</a:t>
            </a:r>
            <a:endParaRPr lang="fr-FR" sz="4000" dirty="0">
              <a:solidFill>
                <a:srgbClr val="FFC000"/>
              </a:solidFill>
            </a:endParaRPr>
          </a:p>
        </p:txBody>
      </p:sp>
      <p:sp>
        <p:nvSpPr>
          <p:cNvPr id="3" name="Sous-titre 2"/>
          <p:cNvSpPr>
            <a:spLocks noGrp="1"/>
          </p:cNvSpPr>
          <p:nvPr>
            <p:ph type="subTitle" idx="1"/>
          </p:nvPr>
        </p:nvSpPr>
        <p:spPr/>
        <p:txBody>
          <a:bodyPr>
            <a:normAutofit/>
          </a:bodyPr>
          <a:lstStyle/>
          <a:p>
            <a:r>
              <a:rPr lang="fr-FR" dirty="0" err="1"/>
              <a:t>Presented</a:t>
            </a:r>
            <a:r>
              <a:rPr lang="fr-FR" dirty="0"/>
              <a:t> by par M. AISSAT</a:t>
            </a:r>
          </a:p>
          <a:p>
            <a:r>
              <a:rPr lang="fr-FR" dirty="0" err="1"/>
              <a:t>Year</a:t>
            </a:r>
            <a:r>
              <a:rPr lang="fr-FR" dirty="0"/>
              <a:t> : 2025/2026</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NOTIONS DE CRISTALLOGRAPHIE</a:t>
            </a:r>
            <a:br>
              <a:rPr lang="fr-FR" dirty="0"/>
            </a:br>
            <a:r>
              <a:rPr lang="fr-FR" dirty="0"/>
              <a:t>GEOMETRIQUE</a:t>
            </a:r>
          </a:p>
        </p:txBody>
      </p:sp>
      <p:sp>
        <p:nvSpPr>
          <p:cNvPr id="7" name="Espace réservé du texte 6"/>
          <p:cNvSpPr>
            <a:spLocks noGrp="1"/>
          </p:cNvSpPr>
          <p:nvPr>
            <p:ph type="body" idx="1"/>
          </p:nvPr>
        </p:nvSpPr>
        <p:spPr>
          <a:xfrm>
            <a:off x="150571" y="2122269"/>
            <a:ext cx="5713898" cy="1917886"/>
          </a:xfrm>
          <a:solidFill>
            <a:schemeClr val="tx2">
              <a:lumMod val="25000"/>
            </a:schemeClr>
          </a:solidFill>
          <a:ln>
            <a:solidFill>
              <a:schemeClr val="bg2">
                <a:lumMod val="75000"/>
              </a:schemeClr>
            </a:solidFill>
          </a:ln>
        </p:spPr>
        <p:txBody>
          <a:bodyPr>
            <a:normAutofit/>
          </a:bodyPr>
          <a:lstStyle/>
          <a:p>
            <a:pPr algn="just"/>
            <a:r>
              <a:rPr lang="fr-FR" sz="1800" dirty="0">
                <a:latin typeface="Arial Unicode MS" pitchFamily="34" charset="-128"/>
                <a:ea typeface="Arial Unicode MS" pitchFamily="34" charset="-128"/>
                <a:cs typeface="Arial Unicode MS" pitchFamily="34" charset="-128"/>
              </a:rPr>
              <a:t>Au fait, les cristaux réels contiennent toujours un certain nombre de défauts ou singularités en quantité variable. La présence et le nombre de défauts dépend du type de liaison chimique, de la pureté du cristal, de la méthode de préparation, ainsi que des traitements thermiques et/ou mécaniques subis.</a:t>
            </a:r>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4" name="AutoShape 2"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6" name="AutoShape 4"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0838" name="Picture 6" descr="Cours"/>
          <p:cNvPicPr>
            <a:picLocks noChangeAspect="1" noChangeArrowheads="1"/>
          </p:cNvPicPr>
          <p:nvPr/>
        </p:nvPicPr>
        <p:blipFill>
          <a:blip r:embed="rId3"/>
          <a:srcRect/>
          <a:stretch>
            <a:fillRect/>
          </a:stretch>
        </p:blipFill>
        <p:spPr bwMode="auto">
          <a:xfrm>
            <a:off x="2541879" y="4167555"/>
            <a:ext cx="7343710" cy="2321168"/>
          </a:xfrm>
          <a:prstGeom prst="rect">
            <a:avLst/>
          </a:prstGeom>
          <a:noFill/>
        </p:spPr>
      </p:pic>
    </p:spTree>
    <p:extLst>
      <p:ext uri="{BB962C8B-B14F-4D97-AF65-F5344CB8AC3E}">
        <p14:creationId xmlns:p14="http://schemas.microsoft.com/office/powerpoint/2010/main" val="384382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80">
                                          <p:stCondLst>
                                            <p:cond delay="0"/>
                                          </p:stCondLst>
                                        </p:cTn>
                                        <p:tgtEl>
                                          <p:spTgt spid="7">
                                            <p:bg/>
                                          </p:spTgt>
                                        </p:tgtEl>
                                      </p:cBhvr>
                                    </p:animEffect>
                                    <p:anim calcmode="lin" valueType="num">
                                      <p:cBhvr>
                                        <p:cTn id="8"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bg/>
                                          </p:spTgt>
                                        </p:tgtEl>
                                      </p:cBhvr>
                                      <p:to x="100000" y="60000"/>
                                    </p:animScale>
                                    <p:animScale>
                                      <p:cBhvr>
                                        <p:cTn id="14" dur="166" decel="50000">
                                          <p:stCondLst>
                                            <p:cond delay="676"/>
                                          </p:stCondLst>
                                        </p:cTn>
                                        <p:tgtEl>
                                          <p:spTgt spid="7">
                                            <p:bg/>
                                          </p:spTgt>
                                        </p:tgtEl>
                                      </p:cBhvr>
                                      <p:to x="100000" y="100000"/>
                                    </p:animScale>
                                    <p:animScale>
                                      <p:cBhvr>
                                        <p:cTn id="15" dur="26">
                                          <p:stCondLst>
                                            <p:cond delay="1312"/>
                                          </p:stCondLst>
                                        </p:cTn>
                                        <p:tgtEl>
                                          <p:spTgt spid="7">
                                            <p:bg/>
                                          </p:spTgt>
                                        </p:tgtEl>
                                      </p:cBhvr>
                                      <p:to x="100000" y="80000"/>
                                    </p:animScale>
                                    <p:animScale>
                                      <p:cBhvr>
                                        <p:cTn id="16" dur="166" decel="50000">
                                          <p:stCondLst>
                                            <p:cond delay="1338"/>
                                          </p:stCondLst>
                                        </p:cTn>
                                        <p:tgtEl>
                                          <p:spTgt spid="7">
                                            <p:bg/>
                                          </p:spTgt>
                                        </p:tgtEl>
                                      </p:cBhvr>
                                      <p:to x="100000" y="100000"/>
                                    </p:animScale>
                                    <p:animScale>
                                      <p:cBhvr>
                                        <p:cTn id="17" dur="26">
                                          <p:stCondLst>
                                            <p:cond delay="1642"/>
                                          </p:stCondLst>
                                        </p:cTn>
                                        <p:tgtEl>
                                          <p:spTgt spid="7">
                                            <p:bg/>
                                          </p:spTgt>
                                        </p:tgtEl>
                                      </p:cBhvr>
                                      <p:to x="100000" y="90000"/>
                                    </p:animScale>
                                    <p:animScale>
                                      <p:cBhvr>
                                        <p:cTn id="18" dur="166" decel="50000">
                                          <p:stCondLst>
                                            <p:cond delay="1668"/>
                                          </p:stCondLst>
                                        </p:cTn>
                                        <p:tgtEl>
                                          <p:spTgt spid="7">
                                            <p:bg/>
                                          </p:spTgt>
                                        </p:tgtEl>
                                      </p:cBhvr>
                                      <p:to x="100000" y="100000"/>
                                    </p:animScale>
                                    <p:animScale>
                                      <p:cBhvr>
                                        <p:cTn id="19" dur="26">
                                          <p:stCondLst>
                                            <p:cond delay="1808"/>
                                          </p:stCondLst>
                                        </p:cTn>
                                        <p:tgtEl>
                                          <p:spTgt spid="7">
                                            <p:bg/>
                                          </p:spTgt>
                                        </p:tgtEl>
                                      </p:cBhvr>
                                      <p:to x="100000" y="95000"/>
                                    </p:animScale>
                                    <p:animScale>
                                      <p:cBhvr>
                                        <p:cTn id="20" dur="166" decel="50000">
                                          <p:stCondLst>
                                            <p:cond delay="1834"/>
                                          </p:stCondLst>
                                        </p:cTn>
                                        <p:tgtEl>
                                          <p:spTgt spid="7">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80">
                                          <p:stCondLst>
                                            <p:cond delay="0"/>
                                          </p:stCondLst>
                                        </p:cTn>
                                        <p:tgtEl>
                                          <p:spTgt spid="7">
                                            <p:txEl>
                                              <p:pRg st="0" end="0"/>
                                            </p:txEl>
                                          </p:spTgt>
                                        </p:tgtEl>
                                      </p:cBhvr>
                                    </p:animEffect>
                                    <p:anim calcmode="lin" valueType="num">
                                      <p:cBhvr>
                                        <p:cTn id="2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0" end="0"/>
                                            </p:txEl>
                                          </p:spTgt>
                                        </p:tgtEl>
                                      </p:cBhvr>
                                      <p:to x="100000" y="60000"/>
                                    </p:animScale>
                                    <p:animScale>
                                      <p:cBhvr>
                                        <p:cTn id="32" dur="166" decel="50000">
                                          <p:stCondLst>
                                            <p:cond delay="676"/>
                                          </p:stCondLst>
                                        </p:cTn>
                                        <p:tgtEl>
                                          <p:spTgt spid="7">
                                            <p:txEl>
                                              <p:pRg st="0" end="0"/>
                                            </p:txEl>
                                          </p:spTgt>
                                        </p:tgtEl>
                                      </p:cBhvr>
                                      <p:to x="100000" y="100000"/>
                                    </p:animScale>
                                    <p:animScale>
                                      <p:cBhvr>
                                        <p:cTn id="33" dur="26">
                                          <p:stCondLst>
                                            <p:cond delay="1312"/>
                                          </p:stCondLst>
                                        </p:cTn>
                                        <p:tgtEl>
                                          <p:spTgt spid="7">
                                            <p:txEl>
                                              <p:pRg st="0" end="0"/>
                                            </p:txEl>
                                          </p:spTgt>
                                        </p:tgtEl>
                                      </p:cBhvr>
                                      <p:to x="100000" y="80000"/>
                                    </p:animScale>
                                    <p:animScale>
                                      <p:cBhvr>
                                        <p:cTn id="34" dur="166" decel="50000">
                                          <p:stCondLst>
                                            <p:cond delay="1338"/>
                                          </p:stCondLst>
                                        </p:cTn>
                                        <p:tgtEl>
                                          <p:spTgt spid="7">
                                            <p:txEl>
                                              <p:pRg st="0" end="0"/>
                                            </p:txEl>
                                          </p:spTgt>
                                        </p:tgtEl>
                                      </p:cBhvr>
                                      <p:to x="100000" y="100000"/>
                                    </p:animScale>
                                    <p:animScale>
                                      <p:cBhvr>
                                        <p:cTn id="35" dur="26">
                                          <p:stCondLst>
                                            <p:cond delay="1642"/>
                                          </p:stCondLst>
                                        </p:cTn>
                                        <p:tgtEl>
                                          <p:spTgt spid="7">
                                            <p:txEl>
                                              <p:pRg st="0" end="0"/>
                                            </p:txEl>
                                          </p:spTgt>
                                        </p:tgtEl>
                                      </p:cBhvr>
                                      <p:to x="100000" y="90000"/>
                                    </p:animScale>
                                    <p:animScale>
                                      <p:cBhvr>
                                        <p:cTn id="36" dur="166" decel="50000">
                                          <p:stCondLst>
                                            <p:cond delay="1668"/>
                                          </p:stCondLst>
                                        </p:cTn>
                                        <p:tgtEl>
                                          <p:spTgt spid="7">
                                            <p:txEl>
                                              <p:pRg st="0" end="0"/>
                                            </p:txEl>
                                          </p:spTgt>
                                        </p:tgtEl>
                                      </p:cBhvr>
                                      <p:to x="100000" y="100000"/>
                                    </p:animScale>
                                    <p:animScale>
                                      <p:cBhvr>
                                        <p:cTn id="37" dur="26">
                                          <p:stCondLst>
                                            <p:cond delay="1808"/>
                                          </p:stCondLst>
                                        </p:cTn>
                                        <p:tgtEl>
                                          <p:spTgt spid="7">
                                            <p:txEl>
                                              <p:pRg st="0" end="0"/>
                                            </p:txEl>
                                          </p:spTgt>
                                        </p:tgtEl>
                                      </p:cBhvr>
                                      <p:to x="100000" y="95000"/>
                                    </p:animScale>
                                    <p:animScale>
                                      <p:cBhvr>
                                        <p:cTn id="38" dur="166" decel="50000">
                                          <p:stCondLst>
                                            <p:cond delay="1834"/>
                                          </p:stCondLst>
                                        </p:cTn>
                                        <p:tgtEl>
                                          <p:spTgt spid="7">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0838"/>
                                        </p:tgtEl>
                                        <p:attrNameLst>
                                          <p:attrName>style.visibility</p:attrName>
                                        </p:attrNameLst>
                                      </p:cBhvr>
                                      <p:to>
                                        <p:strVal val="visible"/>
                                      </p:to>
                                    </p:set>
                                    <p:animEffect transition="in" filter="wipe(down)">
                                      <p:cBhvr>
                                        <p:cTn id="43" dur="580">
                                          <p:stCondLst>
                                            <p:cond delay="0"/>
                                          </p:stCondLst>
                                        </p:cTn>
                                        <p:tgtEl>
                                          <p:spTgt spid="120838"/>
                                        </p:tgtEl>
                                      </p:cBhvr>
                                    </p:animEffect>
                                    <p:anim calcmode="lin" valueType="num">
                                      <p:cBhvr>
                                        <p:cTn id="44" dur="1822" tmFilter="0,0; 0.14,0.36; 0.43,0.73; 0.71,0.91; 1.0,1.0">
                                          <p:stCondLst>
                                            <p:cond delay="0"/>
                                          </p:stCondLst>
                                        </p:cTn>
                                        <p:tgtEl>
                                          <p:spTgt spid="12083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083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083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083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0838"/>
                                        </p:tgtEl>
                                        <p:attrNameLst>
                                          <p:attrName>ppt_y</p:attrName>
                                        </p:attrNameLst>
                                      </p:cBhvr>
                                      <p:tavLst>
                                        <p:tav tm="0" fmla="#ppt_y-sin(pi*$)/81">
                                          <p:val>
                                            <p:fltVal val="0"/>
                                          </p:val>
                                        </p:tav>
                                        <p:tav tm="100000">
                                          <p:val>
                                            <p:fltVal val="1"/>
                                          </p:val>
                                        </p:tav>
                                      </p:tavLst>
                                    </p:anim>
                                    <p:animScale>
                                      <p:cBhvr>
                                        <p:cTn id="49" dur="26">
                                          <p:stCondLst>
                                            <p:cond delay="650"/>
                                          </p:stCondLst>
                                        </p:cTn>
                                        <p:tgtEl>
                                          <p:spTgt spid="120838"/>
                                        </p:tgtEl>
                                      </p:cBhvr>
                                      <p:to x="100000" y="60000"/>
                                    </p:animScale>
                                    <p:animScale>
                                      <p:cBhvr>
                                        <p:cTn id="50" dur="166" decel="50000">
                                          <p:stCondLst>
                                            <p:cond delay="676"/>
                                          </p:stCondLst>
                                        </p:cTn>
                                        <p:tgtEl>
                                          <p:spTgt spid="120838"/>
                                        </p:tgtEl>
                                      </p:cBhvr>
                                      <p:to x="100000" y="100000"/>
                                    </p:animScale>
                                    <p:animScale>
                                      <p:cBhvr>
                                        <p:cTn id="51" dur="26">
                                          <p:stCondLst>
                                            <p:cond delay="1312"/>
                                          </p:stCondLst>
                                        </p:cTn>
                                        <p:tgtEl>
                                          <p:spTgt spid="120838"/>
                                        </p:tgtEl>
                                      </p:cBhvr>
                                      <p:to x="100000" y="80000"/>
                                    </p:animScale>
                                    <p:animScale>
                                      <p:cBhvr>
                                        <p:cTn id="52" dur="166" decel="50000">
                                          <p:stCondLst>
                                            <p:cond delay="1338"/>
                                          </p:stCondLst>
                                        </p:cTn>
                                        <p:tgtEl>
                                          <p:spTgt spid="120838"/>
                                        </p:tgtEl>
                                      </p:cBhvr>
                                      <p:to x="100000" y="100000"/>
                                    </p:animScale>
                                    <p:animScale>
                                      <p:cBhvr>
                                        <p:cTn id="53" dur="26">
                                          <p:stCondLst>
                                            <p:cond delay="1642"/>
                                          </p:stCondLst>
                                        </p:cTn>
                                        <p:tgtEl>
                                          <p:spTgt spid="120838"/>
                                        </p:tgtEl>
                                      </p:cBhvr>
                                      <p:to x="100000" y="90000"/>
                                    </p:animScale>
                                    <p:animScale>
                                      <p:cBhvr>
                                        <p:cTn id="54" dur="166" decel="50000">
                                          <p:stCondLst>
                                            <p:cond delay="1668"/>
                                          </p:stCondLst>
                                        </p:cTn>
                                        <p:tgtEl>
                                          <p:spTgt spid="120838"/>
                                        </p:tgtEl>
                                      </p:cBhvr>
                                      <p:to x="100000" y="100000"/>
                                    </p:animScale>
                                    <p:animScale>
                                      <p:cBhvr>
                                        <p:cTn id="55" dur="26">
                                          <p:stCondLst>
                                            <p:cond delay="1808"/>
                                          </p:stCondLst>
                                        </p:cTn>
                                        <p:tgtEl>
                                          <p:spTgt spid="120838"/>
                                        </p:tgtEl>
                                      </p:cBhvr>
                                      <p:to x="100000" y="95000"/>
                                    </p:animScale>
                                    <p:animScale>
                                      <p:cBhvr>
                                        <p:cTn id="56" dur="166" decel="50000">
                                          <p:stCondLst>
                                            <p:cond delay="1834"/>
                                          </p:stCondLst>
                                        </p:cTn>
                                        <p:tgtEl>
                                          <p:spTgt spid="12083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80">
                                          <p:stCondLst>
                                            <p:cond delay="0"/>
                                          </p:stCondLst>
                                        </p:cTn>
                                        <p:tgtEl>
                                          <p:spTgt spid="2"/>
                                        </p:tgtEl>
                                      </p:cBhvr>
                                    </p:animEffect>
                                    <p:anim calcmode="lin" valueType="num">
                                      <p:cBhvr>
                                        <p:cTn id="6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gtEl>
                                      </p:cBhvr>
                                      <p:to x="100000" y="60000"/>
                                    </p:animScale>
                                    <p:animScale>
                                      <p:cBhvr>
                                        <p:cTn id="68" dur="166" decel="50000">
                                          <p:stCondLst>
                                            <p:cond delay="676"/>
                                          </p:stCondLst>
                                        </p:cTn>
                                        <p:tgtEl>
                                          <p:spTgt spid="2"/>
                                        </p:tgtEl>
                                      </p:cBhvr>
                                      <p:to x="100000" y="100000"/>
                                    </p:animScale>
                                    <p:animScale>
                                      <p:cBhvr>
                                        <p:cTn id="69" dur="26">
                                          <p:stCondLst>
                                            <p:cond delay="1312"/>
                                          </p:stCondLst>
                                        </p:cTn>
                                        <p:tgtEl>
                                          <p:spTgt spid="2"/>
                                        </p:tgtEl>
                                      </p:cBhvr>
                                      <p:to x="100000" y="80000"/>
                                    </p:animScale>
                                    <p:animScale>
                                      <p:cBhvr>
                                        <p:cTn id="70" dur="166" decel="50000">
                                          <p:stCondLst>
                                            <p:cond delay="1338"/>
                                          </p:stCondLst>
                                        </p:cTn>
                                        <p:tgtEl>
                                          <p:spTgt spid="2"/>
                                        </p:tgtEl>
                                      </p:cBhvr>
                                      <p:to x="100000" y="100000"/>
                                    </p:animScale>
                                    <p:animScale>
                                      <p:cBhvr>
                                        <p:cTn id="71" dur="26">
                                          <p:stCondLst>
                                            <p:cond delay="1642"/>
                                          </p:stCondLst>
                                        </p:cTn>
                                        <p:tgtEl>
                                          <p:spTgt spid="2"/>
                                        </p:tgtEl>
                                      </p:cBhvr>
                                      <p:to x="100000" y="90000"/>
                                    </p:animScale>
                                    <p:animScale>
                                      <p:cBhvr>
                                        <p:cTn id="72" dur="166" decel="50000">
                                          <p:stCondLst>
                                            <p:cond delay="1668"/>
                                          </p:stCondLst>
                                        </p:cTn>
                                        <p:tgtEl>
                                          <p:spTgt spid="2"/>
                                        </p:tgtEl>
                                      </p:cBhvr>
                                      <p:to x="100000" y="100000"/>
                                    </p:animScale>
                                    <p:animScale>
                                      <p:cBhvr>
                                        <p:cTn id="73" dur="26">
                                          <p:stCondLst>
                                            <p:cond delay="1808"/>
                                          </p:stCondLst>
                                        </p:cTn>
                                        <p:tgtEl>
                                          <p:spTgt spid="2"/>
                                        </p:tgtEl>
                                      </p:cBhvr>
                                      <p:to x="100000" y="95000"/>
                                    </p:animScale>
                                    <p:animScale>
                                      <p:cBhvr>
                                        <p:cTn id="7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NOTIONS DE CRISTALLOGRAPHIE</a:t>
            </a:r>
            <a:br>
              <a:rPr lang="fr-FR" dirty="0"/>
            </a:br>
            <a:r>
              <a:rPr lang="fr-FR" dirty="0"/>
              <a:t>GEOMETRIQUE</a:t>
            </a:r>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4" name="AutoShape 2"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6" name="AutoShape 4"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860895"/>
            <a:ext cx="7056283" cy="296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485" y="3147849"/>
            <a:ext cx="4366929" cy="238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wipe(down)">
                                      <p:cBhvr>
                                        <p:cTn id="25" dur="580">
                                          <p:stCondLst>
                                            <p:cond delay="0"/>
                                          </p:stCondLst>
                                        </p:cTn>
                                        <p:tgtEl>
                                          <p:spTgt spid="7170"/>
                                        </p:tgtEl>
                                      </p:cBhvr>
                                    </p:animEffect>
                                    <p:anim calcmode="lin" valueType="num">
                                      <p:cBhvr>
                                        <p:cTn id="26"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31" dur="26">
                                          <p:stCondLst>
                                            <p:cond delay="650"/>
                                          </p:stCondLst>
                                        </p:cTn>
                                        <p:tgtEl>
                                          <p:spTgt spid="7170"/>
                                        </p:tgtEl>
                                      </p:cBhvr>
                                      <p:to x="100000" y="60000"/>
                                    </p:animScale>
                                    <p:animScale>
                                      <p:cBhvr>
                                        <p:cTn id="32" dur="166" decel="50000">
                                          <p:stCondLst>
                                            <p:cond delay="676"/>
                                          </p:stCondLst>
                                        </p:cTn>
                                        <p:tgtEl>
                                          <p:spTgt spid="7170"/>
                                        </p:tgtEl>
                                      </p:cBhvr>
                                      <p:to x="100000" y="100000"/>
                                    </p:animScale>
                                    <p:animScale>
                                      <p:cBhvr>
                                        <p:cTn id="33" dur="26">
                                          <p:stCondLst>
                                            <p:cond delay="1312"/>
                                          </p:stCondLst>
                                        </p:cTn>
                                        <p:tgtEl>
                                          <p:spTgt spid="7170"/>
                                        </p:tgtEl>
                                      </p:cBhvr>
                                      <p:to x="100000" y="80000"/>
                                    </p:animScale>
                                    <p:animScale>
                                      <p:cBhvr>
                                        <p:cTn id="34" dur="166" decel="50000">
                                          <p:stCondLst>
                                            <p:cond delay="1338"/>
                                          </p:stCondLst>
                                        </p:cTn>
                                        <p:tgtEl>
                                          <p:spTgt spid="7170"/>
                                        </p:tgtEl>
                                      </p:cBhvr>
                                      <p:to x="100000" y="100000"/>
                                    </p:animScale>
                                    <p:animScale>
                                      <p:cBhvr>
                                        <p:cTn id="35" dur="26">
                                          <p:stCondLst>
                                            <p:cond delay="1642"/>
                                          </p:stCondLst>
                                        </p:cTn>
                                        <p:tgtEl>
                                          <p:spTgt spid="7170"/>
                                        </p:tgtEl>
                                      </p:cBhvr>
                                      <p:to x="100000" y="90000"/>
                                    </p:animScale>
                                    <p:animScale>
                                      <p:cBhvr>
                                        <p:cTn id="36" dur="166" decel="50000">
                                          <p:stCondLst>
                                            <p:cond delay="1668"/>
                                          </p:stCondLst>
                                        </p:cTn>
                                        <p:tgtEl>
                                          <p:spTgt spid="7170"/>
                                        </p:tgtEl>
                                      </p:cBhvr>
                                      <p:to x="100000" y="100000"/>
                                    </p:animScale>
                                    <p:animScale>
                                      <p:cBhvr>
                                        <p:cTn id="37" dur="26">
                                          <p:stCondLst>
                                            <p:cond delay="1808"/>
                                          </p:stCondLst>
                                        </p:cTn>
                                        <p:tgtEl>
                                          <p:spTgt spid="7170"/>
                                        </p:tgtEl>
                                      </p:cBhvr>
                                      <p:to x="100000" y="95000"/>
                                    </p:animScale>
                                    <p:animScale>
                                      <p:cBhvr>
                                        <p:cTn id="38" dur="166" decel="50000">
                                          <p:stCondLst>
                                            <p:cond delay="1834"/>
                                          </p:stCondLst>
                                        </p:cTn>
                                        <p:tgtEl>
                                          <p:spTgt spid="717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171"/>
                                        </p:tgtEl>
                                        <p:attrNameLst>
                                          <p:attrName>style.visibility</p:attrName>
                                        </p:attrNameLst>
                                      </p:cBhvr>
                                      <p:to>
                                        <p:strVal val="visible"/>
                                      </p:to>
                                    </p:set>
                                    <p:animEffect transition="in" filter="wipe(down)">
                                      <p:cBhvr>
                                        <p:cTn id="43" dur="580">
                                          <p:stCondLst>
                                            <p:cond delay="0"/>
                                          </p:stCondLst>
                                        </p:cTn>
                                        <p:tgtEl>
                                          <p:spTgt spid="7171"/>
                                        </p:tgtEl>
                                      </p:cBhvr>
                                    </p:animEffect>
                                    <p:anim calcmode="lin" valueType="num">
                                      <p:cBhvr>
                                        <p:cTn id="44"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49" dur="26">
                                          <p:stCondLst>
                                            <p:cond delay="650"/>
                                          </p:stCondLst>
                                        </p:cTn>
                                        <p:tgtEl>
                                          <p:spTgt spid="7171"/>
                                        </p:tgtEl>
                                      </p:cBhvr>
                                      <p:to x="100000" y="60000"/>
                                    </p:animScale>
                                    <p:animScale>
                                      <p:cBhvr>
                                        <p:cTn id="50" dur="166" decel="50000">
                                          <p:stCondLst>
                                            <p:cond delay="676"/>
                                          </p:stCondLst>
                                        </p:cTn>
                                        <p:tgtEl>
                                          <p:spTgt spid="7171"/>
                                        </p:tgtEl>
                                      </p:cBhvr>
                                      <p:to x="100000" y="100000"/>
                                    </p:animScale>
                                    <p:animScale>
                                      <p:cBhvr>
                                        <p:cTn id="51" dur="26">
                                          <p:stCondLst>
                                            <p:cond delay="1312"/>
                                          </p:stCondLst>
                                        </p:cTn>
                                        <p:tgtEl>
                                          <p:spTgt spid="7171"/>
                                        </p:tgtEl>
                                      </p:cBhvr>
                                      <p:to x="100000" y="80000"/>
                                    </p:animScale>
                                    <p:animScale>
                                      <p:cBhvr>
                                        <p:cTn id="52" dur="166" decel="50000">
                                          <p:stCondLst>
                                            <p:cond delay="1338"/>
                                          </p:stCondLst>
                                        </p:cTn>
                                        <p:tgtEl>
                                          <p:spTgt spid="7171"/>
                                        </p:tgtEl>
                                      </p:cBhvr>
                                      <p:to x="100000" y="100000"/>
                                    </p:animScale>
                                    <p:animScale>
                                      <p:cBhvr>
                                        <p:cTn id="53" dur="26">
                                          <p:stCondLst>
                                            <p:cond delay="1642"/>
                                          </p:stCondLst>
                                        </p:cTn>
                                        <p:tgtEl>
                                          <p:spTgt spid="7171"/>
                                        </p:tgtEl>
                                      </p:cBhvr>
                                      <p:to x="100000" y="90000"/>
                                    </p:animScale>
                                    <p:animScale>
                                      <p:cBhvr>
                                        <p:cTn id="54" dur="166" decel="50000">
                                          <p:stCondLst>
                                            <p:cond delay="1668"/>
                                          </p:stCondLst>
                                        </p:cTn>
                                        <p:tgtEl>
                                          <p:spTgt spid="7171"/>
                                        </p:tgtEl>
                                      </p:cBhvr>
                                      <p:to x="100000" y="100000"/>
                                    </p:animScale>
                                    <p:animScale>
                                      <p:cBhvr>
                                        <p:cTn id="55" dur="26">
                                          <p:stCondLst>
                                            <p:cond delay="1808"/>
                                          </p:stCondLst>
                                        </p:cTn>
                                        <p:tgtEl>
                                          <p:spTgt spid="7171"/>
                                        </p:tgtEl>
                                      </p:cBhvr>
                                      <p:to x="100000" y="95000"/>
                                    </p:animScale>
                                    <p:animScale>
                                      <p:cBhvr>
                                        <p:cTn id="56"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NOTIONS DE CRISTALLOGRAPHIE</a:t>
            </a:r>
            <a:br>
              <a:rPr lang="fr-FR" dirty="0"/>
            </a:br>
            <a:r>
              <a:rPr lang="fr-FR" dirty="0"/>
              <a:t>GEOMETRIQUE</a:t>
            </a:r>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4" name="AutoShape 2"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6" name="AutoShape 4"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6" y="2544606"/>
            <a:ext cx="5347758" cy="347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4" y="2596659"/>
            <a:ext cx="4880504" cy="337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98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wipe(down)">
                                      <p:cBhvr>
                                        <p:cTn id="43" dur="580">
                                          <p:stCondLst>
                                            <p:cond delay="0"/>
                                          </p:stCondLst>
                                        </p:cTn>
                                        <p:tgtEl>
                                          <p:spTgt spid="1027"/>
                                        </p:tgtEl>
                                      </p:cBhvr>
                                    </p:animEffect>
                                    <p:anim calcmode="lin" valueType="num">
                                      <p:cBhvr>
                                        <p:cTn id="4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49" dur="26">
                                          <p:stCondLst>
                                            <p:cond delay="650"/>
                                          </p:stCondLst>
                                        </p:cTn>
                                        <p:tgtEl>
                                          <p:spTgt spid="1027"/>
                                        </p:tgtEl>
                                      </p:cBhvr>
                                      <p:to x="100000" y="60000"/>
                                    </p:animScale>
                                    <p:animScale>
                                      <p:cBhvr>
                                        <p:cTn id="50" dur="166" decel="50000">
                                          <p:stCondLst>
                                            <p:cond delay="676"/>
                                          </p:stCondLst>
                                        </p:cTn>
                                        <p:tgtEl>
                                          <p:spTgt spid="1027"/>
                                        </p:tgtEl>
                                      </p:cBhvr>
                                      <p:to x="100000" y="100000"/>
                                    </p:animScale>
                                    <p:animScale>
                                      <p:cBhvr>
                                        <p:cTn id="51" dur="26">
                                          <p:stCondLst>
                                            <p:cond delay="1312"/>
                                          </p:stCondLst>
                                        </p:cTn>
                                        <p:tgtEl>
                                          <p:spTgt spid="1027"/>
                                        </p:tgtEl>
                                      </p:cBhvr>
                                      <p:to x="100000" y="80000"/>
                                    </p:animScale>
                                    <p:animScale>
                                      <p:cBhvr>
                                        <p:cTn id="52" dur="166" decel="50000">
                                          <p:stCondLst>
                                            <p:cond delay="1338"/>
                                          </p:stCondLst>
                                        </p:cTn>
                                        <p:tgtEl>
                                          <p:spTgt spid="1027"/>
                                        </p:tgtEl>
                                      </p:cBhvr>
                                      <p:to x="100000" y="100000"/>
                                    </p:animScale>
                                    <p:animScale>
                                      <p:cBhvr>
                                        <p:cTn id="53" dur="26">
                                          <p:stCondLst>
                                            <p:cond delay="1642"/>
                                          </p:stCondLst>
                                        </p:cTn>
                                        <p:tgtEl>
                                          <p:spTgt spid="1027"/>
                                        </p:tgtEl>
                                      </p:cBhvr>
                                      <p:to x="100000" y="90000"/>
                                    </p:animScale>
                                    <p:animScale>
                                      <p:cBhvr>
                                        <p:cTn id="54" dur="166" decel="50000">
                                          <p:stCondLst>
                                            <p:cond delay="1668"/>
                                          </p:stCondLst>
                                        </p:cTn>
                                        <p:tgtEl>
                                          <p:spTgt spid="1027"/>
                                        </p:tgtEl>
                                      </p:cBhvr>
                                      <p:to x="100000" y="100000"/>
                                    </p:animScale>
                                    <p:animScale>
                                      <p:cBhvr>
                                        <p:cTn id="55" dur="26">
                                          <p:stCondLst>
                                            <p:cond delay="1808"/>
                                          </p:stCondLst>
                                        </p:cTn>
                                        <p:tgtEl>
                                          <p:spTgt spid="1027"/>
                                        </p:tgtEl>
                                      </p:cBhvr>
                                      <p:to x="100000" y="95000"/>
                                    </p:animScale>
                                    <p:animScale>
                                      <p:cBhvr>
                                        <p:cTn id="56"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NOTIONS DE CRISTALLOGRAPHIE</a:t>
            </a:r>
            <a:br>
              <a:rPr lang="fr-FR" dirty="0"/>
            </a:br>
            <a:r>
              <a:rPr lang="fr-FR" dirty="0"/>
              <a:t>GEOMETRIQUE</a:t>
            </a:r>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4" name="AutoShape 2"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6" name="AutoShape 4"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6731"/>
            <a:ext cx="6408156" cy="218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813" y="2150640"/>
            <a:ext cx="42386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99" y="4591522"/>
            <a:ext cx="36195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45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80">
                                          <p:stCondLst>
                                            <p:cond delay="0"/>
                                          </p:stCondLst>
                                        </p:cTn>
                                        <p:tgtEl>
                                          <p:spTgt spid="2051"/>
                                        </p:tgtEl>
                                      </p:cBhvr>
                                    </p:animEffect>
                                    <p:anim calcmode="lin" valueType="num">
                                      <p:cBhvr>
                                        <p:cTn id="26"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1"/>
                                        </p:tgtEl>
                                      </p:cBhvr>
                                      <p:to x="100000" y="60000"/>
                                    </p:animScale>
                                    <p:animScale>
                                      <p:cBhvr>
                                        <p:cTn id="32" dur="166" decel="50000">
                                          <p:stCondLst>
                                            <p:cond delay="676"/>
                                          </p:stCondLst>
                                        </p:cTn>
                                        <p:tgtEl>
                                          <p:spTgt spid="2051"/>
                                        </p:tgtEl>
                                      </p:cBhvr>
                                      <p:to x="100000" y="100000"/>
                                    </p:animScale>
                                    <p:animScale>
                                      <p:cBhvr>
                                        <p:cTn id="33" dur="26">
                                          <p:stCondLst>
                                            <p:cond delay="1312"/>
                                          </p:stCondLst>
                                        </p:cTn>
                                        <p:tgtEl>
                                          <p:spTgt spid="2051"/>
                                        </p:tgtEl>
                                      </p:cBhvr>
                                      <p:to x="100000" y="80000"/>
                                    </p:animScale>
                                    <p:animScale>
                                      <p:cBhvr>
                                        <p:cTn id="34" dur="166" decel="50000">
                                          <p:stCondLst>
                                            <p:cond delay="1338"/>
                                          </p:stCondLst>
                                        </p:cTn>
                                        <p:tgtEl>
                                          <p:spTgt spid="2051"/>
                                        </p:tgtEl>
                                      </p:cBhvr>
                                      <p:to x="100000" y="100000"/>
                                    </p:animScale>
                                    <p:animScale>
                                      <p:cBhvr>
                                        <p:cTn id="35" dur="26">
                                          <p:stCondLst>
                                            <p:cond delay="1642"/>
                                          </p:stCondLst>
                                        </p:cTn>
                                        <p:tgtEl>
                                          <p:spTgt spid="2051"/>
                                        </p:tgtEl>
                                      </p:cBhvr>
                                      <p:to x="100000" y="90000"/>
                                    </p:animScale>
                                    <p:animScale>
                                      <p:cBhvr>
                                        <p:cTn id="36" dur="166" decel="50000">
                                          <p:stCondLst>
                                            <p:cond delay="1668"/>
                                          </p:stCondLst>
                                        </p:cTn>
                                        <p:tgtEl>
                                          <p:spTgt spid="2051"/>
                                        </p:tgtEl>
                                      </p:cBhvr>
                                      <p:to x="100000" y="100000"/>
                                    </p:animScale>
                                    <p:animScale>
                                      <p:cBhvr>
                                        <p:cTn id="37" dur="26">
                                          <p:stCondLst>
                                            <p:cond delay="1808"/>
                                          </p:stCondLst>
                                        </p:cTn>
                                        <p:tgtEl>
                                          <p:spTgt spid="2051"/>
                                        </p:tgtEl>
                                      </p:cBhvr>
                                      <p:to x="100000" y="95000"/>
                                    </p:animScale>
                                    <p:animScale>
                                      <p:cBhvr>
                                        <p:cTn id="38" dur="166" decel="50000">
                                          <p:stCondLst>
                                            <p:cond delay="1834"/>
                                          </p:stCondLst>
                                        </p:cTn>
                                        <p:tgtEl>
                                          <p:spTgt spid="205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wipe(down)">
                                      <p:cBhvr>
                                        <p:cTn id="43" dur="580">
                                          <p:stCondLst>
                                            <p:cond delay="0"/>
                                          </p:stCondLst>
                                        </p:cTn>
                                        <p:tgtEl>
                                          <p:spTgt spid="2052"/>
                                        </p:tgtEl>
                                      </p:cBhvr>
                                    </p:animEffect>
                                    <p:anim calcmode="lin" valueType="num">
                                      <p:cBhvr>
                                        <p:cTn id="44"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49" dur="26">
                                          <p:stCondLst>
                                            <p:cond delay="650"/>
                                          </p:stCondLst>
                                        </p:cTn>
                                        <p:tgtEl>
                                          <p:spTgt spid="2052"/>
                                        </p:tgtEl>
                                      </p:cBhvr>
                                      <p:to x="100000" y="60000"/>
                                    </p:animScale>
                                    <p:animScale>
                                      <p:cBhvr>
                                        <p:cTn id="50" dur="166" decel="50000">
                                          <p:stCondLst>
                                            <p:cond delay="676"/>
                                          </p:stCondLst>
                                        </p:cTn>
                                        <p:tgtEl>
                                          <p:spTgt spid="2052"/>
                                        </p:tgtEl>
                                      </p:cBhvr>
                                      <p:to x="100000" y="100000"/>
                                    </p:animScale>
                                    <p:animScale>
                                      <p:cBhvr>
                                        <p:cTn id="51" dur="26">
                                          <p:stCondLst>
                                            <p:cond delay="1312"/>
                                          </p:stCondLst>
                                        </p:cTn>
                                        <p:tgtEl>
                                          <p:spTgt spid="2052"/>
                                        </p:tgtEl>
                                      </p:cBhvr>
                                      <p:to x="100000" y="80000"/>
                                    </p:animScale>
                                    <p:animScale>
                                      <p:cBhvr>
                                        <p:cTn id="52" dur="166" decel="50000">
                                          <p:stCondLst>
                                            <p:cond delay="1338"/>
                                          </p:stCondLst>
                                        </p:cTn>
                                        <p:tgtEl>
                                          <p:spTgt spid="2052"/>
                                        </p:tgtEl>
                                      </p:cBhvr>
                                      <p:to x="100000" y="100000"/>
                                    </p:animScale>
                                    <p:animScale>
                                      <p:cBhvr>
                                        <p:cTn id="53" dur="26">
                                          <p:stCondLst>
                                            <p:cond delay="1642"/>
                                          </p:stCondLst>
                                        </p:cTn>
                                        <p:tgtEl>
                                          <p:spTgt spid="2052"/>
                                        </p:tgtEl>
                                      </p:cBhvr>
                                      <p:to x="100000" y="90000"/>
                                    </p:animScale>
                                    <p:animScale>
                                      <p:cBhvr>
                                        <p:cTn id="54" dur="166" decel="50000">
                                          <p:stCondLst>
                                            <p:cond delay="1668"/>
                                          </p:stCondLst>
                                        </p:cTn>
                                        <p:tgtEl>
                                          <p:spTgt spid="2052"/>
                                        </p:tgtEl>
                                      </p:cBhvr>
                                      <p:to x="100000" y="100000"/>
                                    </p:animScale>
                                    <p:animScale>
                                      <p:cBhvr>
                                        <p:cTn id="55" dur="26">
                                          <p:stCondLst>
                                            <p:cond delay="1808"/>
                                          </p:stCondLst>
                                        </p:cTn>
                                        <p:tgtEl>
                                          <p:spTgt spid="2052"/>
                                        </p:tgtEl>
                                      </p:cBhvr>
                                      <p:to x="100000" y="95000"/>
                                    </p:animScale>
                                    <p:animScale>
                                      <p:cBhvr>
                                        <p:cTn id="56" dur="166" decel="50000">
                                          <p:stCondLst>
                                            <p:cond delay="1834"/>
                                          </p:stCondLst>
                                        </p:cTn>
                                        <p:tgtEl>
                                          <p:spTgt spid="205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053"/>
                                        </p:tgtEl>
                                        <p:attrNameLst>
                                          <p:attrName>style.visibility</p:attrName>
                                        </p:attrNameLst>
                                      </p:cBhvr>
                                      <p:to>
                                        <p:strVal val="visible"/>
                                      </p:to>
                                    </p:set>
                                    <p:animEffect transition="in" filter="wipe(down)">
                                      <p:cBhvr>
                                        <p:cTn id="61" dur="580">
                                          <p:stCondLst>
                                            <p:cond delay="0"/>
                                          </p:stCondLst>
                                        </p:cTn>
                                        <p:tgtEl>
                                          <p:spTgt spid="2053"/>
                                        </p:tgtEl>
                                      </p:cBhvr>
                                    </p:animEffect>
                                    <p:anim calcmode="lin" valueType="num">
                                      <p:cBhvr>
                                        <p:cTn id="62"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67" dur="26">
                                          <p:stCondLst>
                                            <p:cond delay="650"/>
                                          </p:stCondLst>
                                        </p:cTn>
                                        <p:tgtEl>
                                          <p:spTgt spid="2053"/>
                                        </p:tgtEl>
                                      </p:cBhvr>
                                      <p:to x="100000" y="60000"/>
                                    </p:animScale>
                                    <p:animScale>
                                      <p:cBhvr>
                                        <p:cTn id="68" dur="166" decel="50000">
                                          <p:stCondLst>
                                            <p:cond delay="676"/>
                                          </p:stCondLst>
                                        </p:cTn>
                                        <p:tgtEl>
                                          <p:spTgt spid="2053"/>
                                        </p:tgtEl>
                                      </p:cBhvr>
                                      <p:to x="100000" y="100000"/>
                                    </p:animScale>
                                    <p:animScale>
                                      <p:cBhvr>
                                        <p:cTn id="69" dur="26">
                                          <p:stCondLst>
                                            <p:cond delay="1312"/>
                                          </p:stCondLst>
                                        </p:cTn>
                                        <p:tgtEl>
                                          <p:spTgt spid="2053"/>
                                        </p:tgtEl>
                                      </p:cBhvr>
                                      <p:to x="100000" y="80000"/>
                                    </p:animScale>
                                    <p:animScale>
                                      <p:cBhvr>
                                        <p:cTn id="70" dur="166" decel="50000">
                                          <p:stCondLst>
                                            <p:cond delay="1338"/>
                                          </p:stCondLst>
                                        </p:cTn>
                                        <p:tgtEl>
                                          <p:spTgt spid="2053"/>
                                        </p:tgtEl>
                                      </p:cBhvr>
                                      <p:to x="100000" y="100000"/>
                                    </p:animScale>
                                    <p:animScale>
                                      <p:cBhvr>
                                        <p:cTn id="71" dur="26">
                                          <p:stCondLst>
                                            <p:cond delay="1642"/>
                                          </p:stCondLst>
                                        </p:cTn>
                                        <p:tgtEl>
                                          <p:spTgt spid="2053"/>
                                        </p:tgtEl>
                                      </p:cBhvr>
                                      <p:to x="100000" y="90000"/>
                                    </p:animScale>
                                    <p:animScale>
                                      <p:cBhvr>
                                        <p:cTn id="72" dur="166" decel="50000">
                                          <p:stCondLst>
                                            <p:cond delay="1668"/>
                                          </p:stCondLst>
                                        </p:cTn>
                                        <p:tgtEl>
                                          <p:spTgt spid="2053"/>
                                        </p:tgtEl>
                                      </p:cBhvr>
                                      <p:to x="100000" y="100000"/>
                                    </p:animScale>
                                    <p:animScale>
                                      <p:cBhvr>
                                        <p:cTn id="73" dur="26">
                                          <p:stCondLst>
                                            <p:cond delay="1808"/>
                                          </p:stCondLst>
                                        </p:cTn>
                                        <p:tgtEl>
                                          <p:spTgt spid="2053"/>
                                        </p:tgtEl>
                                      </p:cBhvr>
                                      <p:to x="100000" y="95000"/>
                                    </p:animScale>
                                    <p:animScale>
                                      <p:cBhvr>
                                        <p:cTn id="74" dur="166" decel="50000">
                                          <p:stCondLst>
                                            <p:cond delay="1834"/>
                                          </p:stCondLst>
                                        </p:cTn>
                                        <p:tgtEl>
                                          <p:spTgt spid="20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Systèmes cristallins et cohésion dans les cristaux</a:t>
            </a:r>
            <a:endParaRPr lang="fr-FR" sz="3200" dirty="0"/>
          </a:p>
        </p:txBody>
      </p:sp>
      <p:sp>
        <p:nvSpPr>
          <p:cNvPr id="3" name="Emplacement réservé de contenu 2"/>
          <p:cNvSpPr>
            <a:spLocks noGrp="1"/>
          </p:cNvSpPr>
          <p:nvPr>
            <p:ph idx="1"/>
          </p:nvPr>
        </p:nvSpPr>
        <p:spPr>
          <a:xfrm>
            <a:off x="176467" y="2066286"/>
            <a:ext cx="5197965" cy="2589690"/>
          </a:xfrm>
          <a:solidFill>
            <a:schemeClr val="accent4">
              <a:lumMod val="50000"/>
            </a:schemeClr>
          </a:solidFill>
        </p:spPr>
        <p:txBody>
          <a:bodyPr>
            <a:normAutofit fontScale="92500" lnSpcReduction="20000"/>
          </a:bodyPr>
          <a:lstStyle/>
          <a:p>
            <a:pPr>
              <a:buNone/>
            </a:pPr>
            <a:r>
              <a:rPr lang="fr-FR" dirty="0"/>
              <a:t>Au niveau de l’arrangement des espèces constitutives de la phase solide, on distingue :</a:t>
            </a:r>
          </a:p>
          <a:p>
            <a:pPr algn="just">
              <a:buNone/>
            </a:pPr>
            <a:r>
              <a:rPr lang="fr-FR" b="1" dirty="0"/>
              <a:t>a- Les matériaux cristallisés : les espèces constitutives (atomes, ions ou molécules) sont </a:t>
            </a:r>
            <a:r>
              <a:rPr lang="fr-FR" dirty="0"/>
              <a:t>disposées régulièrement suivant un réseau tridimensionnel, obéissant à un ordre à grande distance. La matière peut être </a:t>
            </a:r>
            <a:r>
              <a:rPr lang="fr-FR" dirty="0" err="1"/>
              <a:t>polycristalline</a:t>
            </a:r>
            <a:r>
              <a:rPr lang="fr-FR" dirty="0"/>
              <a:t>.</a:t>
            </a:r>
          </a:p>
        </p:txBody>
      </p:sp>
      <p:pic>
        <p:nvPicPr>
          <p:cNvPr id="35842" name="Picture 2" descr="Un bond en avant vers la compréhension de l'étrange physique du verre"/>
          <p:cNvPicPr>
            <a:picLocks noChangeAspect="1" noChangeArrowheads="1"/>
          </p:cNvPicPr>
          <p:nvPr/>
        </p:nvPicPr>
        <p:blipFill>
          <a:blip r:embed="rId3"/>
          <a:srcRect/>
          <a:stretch>
            <a:fillRect/>
          </a:stretch>
        </p:blipFill>
        <p:spPr bwMode="auto">
          <a:xfrm>
            <a:off x="5716620" y="2086549"/>
            <a:ext cx="6141851" cy="3959688"/>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5842"/>
                                        </p:tgtEl>
                                        <p:attrNameLst>
                                          <p:attrName>style.visibility</p:attrName>
                                        </p:attrNameLst>
                                      </p:cBhvr>
                                      <p:to>
                                        <p:strVal val="visible"/>
                                      </p:to>
                                    </p:set>
                                    <p:animEffect transition="in" filter="wipe(down)">
                                      <p:cBhvr>
                                        <p:cTn id="61" dur="580">
                                          <p:stCondLst>
                                            <p:cond delay="0"/>
                                          </p:stCondLst>
                                        </p:cTn>
                                        <p:tgtEl>
                                          <p:spTgt spid="35842"/>
                                        </p:tgtEl>
                                      </p:cBhvr>
                                    </p:animEffect>
                                    <p:anim calcmode="lin" valueType="num">
                                      <p:cBhvr>
                                        <p:cTn id="62" dur="1822" tmFilter="0,0; 0.14,0.36; 0.43,0.73; 0.71,0.91; 1.0,1.0">
                                          <p:stCondLst>
                                            <p:cond delay="0"/>
                                          </p:stCondLst>
                                        </p:cTn>
                                        <p:tgtEl>
                                          <p:spTgt spid="3584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584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584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584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5842"/>
                                        </p:tgtEl>
                                        <p:attrNameLst>
                                          <p:attrName>ppt_y</p:attrName>
                                        </p:attrNameLst>
                                      </p:cBhvr>
                                      <p:tavLst>
                                        <p:tav tm="0" fmla="#ppt_y-sin(pi*$)/81">
                                          <p:val>
                                            <p:fltVal val="0"/>
                                          </p:val>
                                        </p:tav>
                                        <p:tav tm="100000">
                                          <p:val>
                                            <p:fltVal val="1"/>
                                          </p:val>
                                        </p:tav>
                                      </p:tavLst>
                                    </p:anim>
                                    <p:animScale>
                                      <p:cBhvr>
                                        <p:cTn id="67" dur="26">
                                          <p:stCondLst>
                                            <p:cond delay="650"/>
                                          </p:stCondLst>
                                        </p:cTn>
                                        <p:tgtEl>
                                          <p:spTgt spid="35842"/>
                                        </p:tgtEl>
                                      </p:cBhvr>
                                      <p:to x="100000" y="60000"/>
                                    </p:animScale>
                                    <p:animScale>
                                      <p:cBhvr>
                                        <p:cTn id="68" dur="166" decel="50000">
                                          <p:stCondLst>
                                            <p:cond delay="676"/>
                                          </p:stCondLst>
                                        </p:cTn>
                                        <p:tgtEl>
                                          <p:spTgt spid="35842"/>
                                        </p:tgtEl>
                                      </p:cBhvr>
                                      <p:to x="100000" y="100000"/>
                                    </p:animScale>
                                    <p:animScale>
                                      <p:cBhvr>
                                        <p:cTn id="69" dur="26">
                                          <p:stCondLst>
                                            <p:cond delay="1312"/>
                                          </p:stCondLst>
                                        </p:cTn>
                                        <p:tgtEl>
                                          <p:spTgt spid="35842"/>
                                        </p:tgtEl>
                                      </p:cBhvr>
                                      <p:to x="100000" y="80000"/>
                                    </p:animScale>
                                    <p:animScale>
                                      <p:cBhvr>
                                        <p:cTn id="70" dur="166" decel="50000">
                                          <p:stCondLst>
                                            <p:cond delay="1338"/>
                                          </p:stCondLst>
                                        </p:cTn>
                                        <p:tgtEl>
                                          <p:spTgt spid="35842"/>
                                        </p:tgtEl>
                                      </p:cBhvr>
                                      <p:to x="100000" y="100000"/>
                                    </p:animScale>
                                    <p:animScale>
                                      <p:cBhvr>
                                        <p:cTn id="71" dur="26">
                                          <p:stCondLst>
                                            <p:cond delay="1642"/>
                                          </p:stCondLst>
                                        </p:cTn>
                                        <p:tgtEl>
                                          <p:spTgt spid="35842"/>
                                        </p:tgtEl>
                                      </p:cBhvr>
                                      <p:to x="100000" y="90000"/>
                                    </p:animScale>
                                    <p:animScale>
                                      <p:cBhvr>
                                        <p:cTn id="72" dur="166" decel="50000">
                                          <p:stCondLst>
                                            <p:cond delay="1668"/>
                                          </p:stCondLst>
                                        </p:cTn>
                                        <p:tgtEl>
                                          <p:spTgt spid="35842"/>
                                        </p:tgtEl>
                                      </p:cBhvr>
                                      <p:to x="100000" y="100000"/>
                                    </p:animScale>
                                    <p:animScale>
                                      <p:cBhvr>
                                        <p:cTn id="73" dur="26">
                                          <p:stCondLst>
                                            <p:cond delay="1808"/>
                                          </p:stCondLst>
                                        </p:cTn>
                                        <p:tgtEl>
                                          <p:spTgt spid="35842"/>
                                        </p:tgtEl>
                                      </p:cBhvr>
                                      <p:to x="100000" y="95000"/>
                                    </p:animScale>
                                    <p:animScale>
                                      <p:cBhvr>
                                        <p:cTn id="74" dur="166" decel="50000">
                                          <p:stCondLst>
                                            <p:cond delay="1834"/>
                                          </p:stCondLst>
                                        </p:cTn>
                                        <p:tgtEl>
                                          <p:spTgt spid="358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Systèmes cristallins et cohésion dans les cristaux</a:t>
            </a:r>
            <a:endParaRPr lang="fr-FR"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4338"/>
            <a:ext cx="5477347" cy="244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63628" y="2094205"/>
            <a:ext cx="6096000" cy="2031325"/>
          </a:xfrm>
          <a:prstGeom prst="rect">
            <a:avLst/>
          </a:prstGeom>
          <a:solidFill>
            <a:schemeClr val="accent1"/>
          </a:solidFill>
        </p:spPr>
        <p:txBody>
          <a:bodyPr>
            <a:spAutoFit/>
          </a:bodyPr>
          <a:lstStyle/>
          <a:p>
            <a:r>
              <a:rPr lang="fr-FR" dirty="0"/>
              <a:t>On appelle maille: </a:t>
            </a:r>
          </a:p>
          <a:p>
            <a:r>
              <a:rPr lang="fr-FR" dirty="0"/>
              <a:t>la figure géométrique simple qui reproduit tous le </a:t>
            </a:r>
          </a:p>
          <a:p>
            <a:r>
              <a:rPr lang="fr-FR" dirty="0"/>
              <a:t>réseau par translation qui conserve sa symétrie. </a:t>
            </a:r>
          </a:p>
          <a:p>
            <a:r>
              <a:rPr lang="fr-FR" dirty="0"/>
              <a:t>Dans un réseau bidimensionnel la maille élémentaire </a:t>
            </a:r>
          </a:p>
          <a:p>
            <a:r>
              <a:rPr lang="fr-FR" dirty="0"/>
              <a:t>est le parallélogramme construit sur les vecteurs a et </a:t>
            </a:r>
          </a:p>
          <a:p>
            <a:r>
              <a:rPr lang="fr-FR" dirty="0"/>
              <a:t>b, et l’angle γ(a, b et γ sont appelés paramètres de la </a:t>
            </a:r>
          </a:p>
          <a:p>
            <a:r>
              <a:rPr lang="fr-FR" dirty="0"/>
              <a:t>maille)</a:t>
            </a:r>
          </a:p>
        </p:txBody>
      </p:sp>
    </p:spTree>
    <p:extLst>
      <p:ext uri="{BB962C8B-B14F-4D97-AF65-F5344CB8AC3E}">
        <p14:creationId xmlns:p14="http://schemas.microsoft.com/office/powerpoint/2010/main" val="126297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797" y="2115001"/>
            <a:ext cx="6679760" cy="46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94" y="657676"/>
            <a:ext cx="9613900" cy="115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57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80">
                                          <p:stCondLst>
                                            <p:cond delay="0"/>
                                          </p:stCondLst>
                                        </p:cTn>
                                        <p:tgtEl>
                                          <p:spTgt spid="4098"/>
                                        </p:tgtEl>
                                      </p:cBhvr>
                                    </p:animEffect>
                                    <p:anim calcmode="lin" valueType="num">
                                      <p:cBhvr>
                                        <p:cTn id="2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8"/>
                                        </p:tgtEl>
                                      </p:cBhvr>
                                      <p:to x="100000" y="60000"/>
                                    </p:animScale>
                                    <p:animScale>
                                      <p:cBhvr>
                                        <p:cTn id="32" dur="166" decel="50000">
                                          <p:stCondLst>
                                            <p:cond delay="676"/>
                                          </p:stCondLst>
                                        </p:cTn>
                                        <p:tgtEl>
                                          <p:spTgt spid="4098"/>
                                        </p:tgtEl>
                                      </p:cBhvr>
                                      <p:to x="100000" y="100000"/>
                                    </p:animScale>
                                    <p:animScale>
                                      <p:cBhvr>
                                        <p:cTn id="33" dur="26">
                                          <p:stCondLst>
                                            <p:cond delay="1312"/>
                                          </p:stCondLst>
                                        </p:cTn>
                                        <p:tgtEl>
                                          <p:spTgt spid="4098"/>
                                        </p:tgtEl>
                                      </p:cBhvr>
                                      <p:to x="100000" y="80000"/>
                                    </p:animScale>
                                    <p:animScale>
                                      <p:cBhvr>
                                        <p:cTn id="34" dur="166" decel="50000">
                                          <p:stCondLst>
                                            <p:cond delay="1338"/>
                                          </p:stCondLst>
                                        </p:cTn>
                                        <p:tgtEl>
                                          <p:spTgt spid="4098"/>
                                        </p:tgtEl>
                                      </p:cBhvr>
                                      <p:to x="100000" y="100000"/>
                                    </p:animScale>
                                    <p:animScale>
                                      <p:cBhvr>
                                        <p:cTn id="35" dur="26">
                                          <p:stCondLst>
                                            <p:cond delay="1642"/>
                                          </p:stCondLst>
                                        </p:cTn>
                                        <p:tgtEl>
                                          <p:spTgt spid="4098"/>
                                        </p:tgtEl>
                                      </p:cBhvr>
                                      <p:to x="100000" y="90000"/>
                                    </p:animScale>
                                    <p:animScale>
                                      <p:cBhvr>
                                        <p:cTn id="36" dur="166" decel="50000">
                                          <p:stCondLst>
                                            <p:cond delay="1668"/>
                                          </p:stCondLst>
                                        </p:cTn>
                                        <p:tgtEl>
                                          <p:spTgt spid="4098"/>
                                        </p:tgtEl>
                                      </p:cBhvr>
                                      <p:to x="100000" y="100000"/>
                                    </p:animScale>
                                    <p:animScale>
                                      <p:cBhvr>
                                        <p:cTn id="37" dur="26">
                                          <p:stCondLst>
                                            <p:cond delay="1808"/>
                                          </p:stCondLst>
                                        </p:cTn>
                                        <p:tgtEl>
                                          <p:spTgt spid="4098"/>
                                        </p:tgtEl>
                                      </p:cBhvr>
                                      <p:to x="100000" y="95000"/>
                                    </p:animScale>
                                    <p:animScale>
                                      <p:cBhvr>
                                        <p:cTn id="38"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94" y="657676"/>
            <a:ext cx="9613900" cy="115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3098"/>
            <a:ext cx="6401460" cy="331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441" y="4029203"/>
            <a:ext cx="5519596" cy="171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wipe(down)">
                                      <p:cBhvr>
                                        <p:cTn id="25" dur="580">
                                          <p:stCondLst>
                                            <p:cond delay="0"/>
                                          </p:stCondLst>
                                        </p:cTn>
                                        <p:tgtEl>
                                          <p:spTgt spid="6146"/>
                                        </p:tgtEl>
                                      </p:cBhvr>
                                    </p:animEffect>
                                    <p:anim calcmode="lin" valueType="num">
                                      <p:cBhvr>
                                        <p:cTn id="2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31" dur="26">
                                          <p:stCondLst>
                                            <p:cond delay="650"/>
                                          </p:stCondLst>
                                        </p:cTn>
                                        <p:tgtEl>
                                          <p:spTgt spid="6146"/>
                                        </p:tgtEl>
                                      </p:cBhvr>
                                      <p:to x="100000" y="60000"/>
                                    </p:animScale>
                                    <p:animScale>
                                      <p:cBhvr>
                                        <p:cTn id="32" dur="166" decel="50000">
                                          <p:stCondLst>
                                            <p:cond delay="676"/>
                                          </p:stCondLst>
                                        </p:cTn>
                                        <p:tgtEl>
                                          <p:spTgt spid="6146"/>
                                        </p:tgtEl>
                                      </p:cBhvr>
                                      <p:to x="100000" y="100000"/>
                                    </p:animScale>
                                    <p:animScale>
                                      <p:cBhvr>
                                        <p:cTn id="33" dur="26">
                                          <p:stCondLst>
                                            <p:cond delay="1312"/>
                                          </p:stCondLst>
                                        </p:cTn>
                                        <p:tgtEl>
                                          <p:spTgt spid="6146"/>
                                        </p:tgtEl>
                                      </p:cBhvr>
                                      <p:to x="100000" y="80000"/>
                                    </p:animScale>
                                    <p:animScale>
                                      <p:cBhvr>
                                        <p:cTn id="34" dur="166" decel="50000">
                                          <p:stCondLst>
                                            <p:cond delay="1338"/>
                                          </p:stCondLst>
                                        </p:cTn>
                                        <p:tgtEl>
                                          <p:spTgt spid="6146"/>
                                        </p:tgtEl>
                                      </p:cBhvr>
                                      <p:to x="100000" y="100000"/>
                                    </p:animScale>
                                    <p:animScale>
                                      <p:cBhvr>
                                        <p:cTn id="35" dur="26">
                                          <p:stCondLst>
                                            <p:cond delay="1642"/>
                                          </p:stCondLst>
                                        </p:cTn>
                                        <p:tgtEl>
                                          <p:spTgt spid="6146"/>
                                        </p:tgtEl>
                                      </p:cBhvr>
                                      <p:to x="100000" y="90000"/>
                                    </p:animScale>
                                    <p:animScale>
                                      <p:cBhvr>
                                        <p:cTn id="36" dur="166" decel="50000">
                                          <p:stCondLst>
                                            <p:cond delay="1668"/>
                                          </p:stCondLst>
                                        </p:cTn>
                                        <p:tgtEl>
                                          <p:spTgt spid="6146"/>
                                        </p:tgtEl>
                                      </p:cBhvr>
                                      <p:to x="100000" y="100000"/>
                                    </p:animScale>
                                    <p:animScale>
                                      <p:cBhvr>
                                        <p:cTn id="37" dur="26">
                                          <p:stCondLst>
                                            <p:cond delay="1808"/>
                                          </p:stCondLst>
                                        </p:cTn>
                                        <p:tgtEl>
                                          <p:spTgt spid="6146"/>
                                        </p:tgtEl>
                                      </p:cBhvr>
                                      <p:to x="100000" y="95000"/>
                                    </p:animScale>
                                    <p:animScale>
                                      <p:cBhvr>
                                        <p:cTn id="38" dur="166" decel="50000">
                                          <p:stCondLst>
                                            <p:cond delay="1834"/>
                                          </p:stCondLst>
                                        </p:cTn>
                                        <p:tgtEl>
                                          <p:spTgt spid="614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147"/>
                                        </p:tgtEl>
                                        <p:attrNameLst>
                                          <p:attrName>style.visibility</p:attrName>
                                        </p:attrNameLst>
                                      </p:cBhvr>
                                      <p:to>
                                        <p:strVal val="visible"/>
                                      </p:to>
                                    </p:set>
                                    <p:animEffect transition="in" filter="wipe(down)">
                                      <p:cBhvr>
                                        <p:cTn id="43" dur="580">
                                          <p:stCondLst>
                                            <p:cond delay="0"/>
                                          </p:stCondLst>
                                        </p:cTn>
                                        <p:tgtEl>
                                          <p:spTgt spid="6147"/>
                                        </p:tgtEl>
                                      </p:cBhvr>
                                    </p:animEffect>
                                    <p:anim calcmode="lin" valueType="num">
                                      <p:cBhvr>
                                        <p:cTn id="44"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49" dur="26">
                                          <p:stCondLst>
                                            <p:cond delay="650"/>
                                          </p:stCondLst>
                                        </p:cTn>
                                        <p:tgtEl>
                                          <p:spTgt spid="6147"/>
                                        </p:tgtEl>
                                      </p:cBhvr>
                                      <p:to x="100000" y="60000"/>
                                    </p:animScale>
                                    <p:animScale>
                                      <p:cBhvr>
                                        <p:cTn id="50" dur="166" decel="50000">
                                          <p:stCondLst>
                                            <p:cond delay="676"/>
                                          </p:stCondLst>
                                        </p:cTn>
                                        <p:tgtEl>
                                          <p:spTgt spid="6147"/>
                                        </p:tgtEl>
                                      </p:cBhvr>
                                      <p:to x="100000" y="100000"/>
                                    </p:animScale>
                                    <p:animScale>
                                      <p:cBhvr>
                                        <p:cTn id="51" dur="26">
                                          <p:stCondLst>
                                            <p:cond delay="1312"/>
                                          </p:stCondLst>
                                        </p:cTn>
                                        <p:tgtEl>
                                          <p:spTgt spid="6147"/>
                                        </p:tgtEl>
                                      </p:cBhvr>
                                      <p:to x="100000" y="80000"/>
                                    </p:animScale>
                                    <p:animScale>
                                      <p:cBhvr>
                                        <p:cTn id="52" dur="166" decel="50000">
                                          <p:stCondLst>
                                            <p:cond delay="1338"/>
                                          </p:stCondLst>
                                        </p:cTn>
                                        <p:tgtEl>
                                          <p:spTgt spid="6147"/>
                                        </p:tgtEl>
                                      </p:cBhvr>
                                      <p:to x="100000" y="100000"/>
                                    </p:animScale>
                                    <p:animScale>
                                      <p:cBhvr>
                                        <p:cTn id="53" dur="26">
                                          <p:stCondLst>
                                            <p:cond delay="1642"/>
                                          </p:stCondLst>
                                        </p:cTn>
                                        <p:tgtEl>
                                          <p:spTgt spid="6147"/>
                                        </p:tgtEl>
                                      </p:cBhvr>
                                      <p:to x="100000" y="90000"/>
                                    </p:animScale>
                                    <p:animScale>
                                      <p:cBhvr>
                                        <p:cTn id="54" dur="166" decel="50000">
                                          <p:stCondLst>
                                            <p:cond delay="1668"/>
                                          </p:stCondLst>
                                        </p:cTn>
                                        <p:tgtEl>
                                          <p:spTgt spid="6147"/>
                                        </p:tgtEl>
                                      </p:cBhvr>
                                      <p:to x="100000" y="100000"/>
                                    </p:animScale>
                                    <p:animScale>
                                      <p:cBhvr>
                                        <p:cTn id="55" dur="26">
                                          <p:stCondLst>
                                            <p:cond delay="1808"/>
                                          </p:stCondLst>
                                        </p:cTn>
                                        <p:tgtEl>
                                          <p:spTgt spid="6147"/>
                                        </p:tgtEl>
                                      </p:cBhvr>
                                      <p:to x="100000" y="95000"/>
                                    </p:animScale>
                                    <p:animScale>
                                      <p:cBhvr>
                                        <p:cTn id="56" dur="166" decel="50000">
                                          <p:stCondLst>
                                            <p:cond delay="1834"/>
                                          </p:stCondLst>
                                        </p:cTn>
                                        <p:tgtEl>
                                          <p:spTgt spid="61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94" y="657676"/>
            <a:ext cx="9613900" cy="115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6076"/>
            <a:ext cx="6873183" cy="19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099" y="3256249"/>
            <a:ext cx="4576102" cy="342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42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Systèmes cristallins et cohésion dans les cristaux</a:t>
            </a:r>
            <a:endParaRPr lang="fr-FR" sz="3200" dirty="0"/>
          </a:p>
        </p:txBody>
      </p:sp>
      <p:sp>
        <p:nvSpPr>
          <p:cNvPr id="3" name="Emplacement réservé de contenu 2"/>
          <p:cNvSpPr>
            <a:spLocks noGrp="1"/>
          </p:cNvSpPr>
          <p:nvPr>
            <p:ph idx="1"/>
          </p:nvPr>
        </p:nvSpPr>
        <p:spPr>
          <a:xfrm>
            <a:off x="176467" y="2066286"/>
            <a:ext cx="4747225" cy="2435376"/>
          </a:xfrm>
          <a:solidFill>
            <a:schemeClr val="tx2">
              <a:lumMod val="10000"/>
            </a:schemeClr>
          </a:solidFill>
        </p:spPr>
        <p:txBody>
          <a:bodyPr>
            <a:normAutofit/>
          </a:bodyPr>
          <a:lstStyle/>
          <a:p>
            <a:pPr>
              <a:buNone/>
            </a:pPr>
            <a:r>
              <a:rPr lang="fr-FR" dirty="0"/>
              <a:t>Au contraire, un monocristal de diamant possède une forme polyédrique limitée par des faces planes. L’état cristallin est l’état solide normal des corps purs (état stable).</a:t>
            </a:r>
          </a:p>
        </p:txBody>
      </p:sp>
      <p:pic>
        <p:nvPicPr>
          <p:cNvPr id="122882" name="Picture 2" descr="a) Structure cristalline d'un monocristal de Ni3Al et (b) Modèle... |  Download Scientific Diagram"/>
          <p:cNvPicPr>
            <a:picLocks noChangeAspect="1" noChangeArrowheads="1"/>
          </p:cNvPicPr>
          <p:nvPr/>
        </p:nvPicPr>
        <p:blipFill>
          <a:blip r:embed="rId3"/>
          <a:srcRect/>
          <a:stretch>
            <a:fillRect/>
          </a:stretch>
        </p:blipFill>
        <p:spPr bwMode="auto">
          <a:xfrm>
            <a:off x="4079630" y="4712116"/>
            <a:ext cx="4170399" cy="2145884"/>
          </a:xfrm>
          <a:prstGeom prst="rect">
            <a:avLst/>
          </a:prstGeom>
          <a:noFill/>
        </p:spPr>
      </p:pic>
      <p:pic>
        <p:nvPicPr>
          <p:cNvPr id="74754" name="Picture 2" descr="Pourquoi... Les diamant sont si durs ?"/>
          <p:cNvPicPr>
            <a:picLocks noChangeAspect="1" noChangeArrowheads="1"/>
          </p:cNvPicPr>
          <p:nvPr/>
        </p:nvPicPr>
        <p:blipFill>
          <a:blip r:embed="rId4"/>
          <a:srcRect/>
          <a:stretch>
            <a:fillRect/>
          </a:stretch>
        </p:blipFill>
        <p:spPr bwMode="auto">
          <a:xfrm>
            <a:off x="8801100" y="2280139"/>
            <a:ext cx="2950064" cy="4330694"/>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2882"/>
                                        </p:tgtEl>
                                        <p:attrNameLst>
                                          <p:attrName>style.visibility</p:attrName>
                                        </p:attrNameLst>
                                      </p:cBhvr>
                                      <p:to>
                                        <p:strVal val="visible"/>
                                      </p:to>
                                    </p:set>
                                    <p:animEffect transition="in" filter="wipe(down)">
                                      <p:cBhvr>
                                        <p:cTn id="43" dur="580">
                                          <p:stCondLst>
                                            <p:cond delay="0"/>
                                          </p:stCondLst>
                                        </p:cTn>
                                        <p:tgtEl>
                                          <p:spTgt spid="122882"/>
                                        </p:tgtEl>
                                      </p:cBhvr>
                                    </p:animEffect>
                                    <p:anim calcmode="lin" valueType="num">
                                      <p:cBhvr>
                                        <p:cTn id="44" dur="1822" tmFilter="0,0; 0.14,0.36; 0.43,0.73; 0.71,0.91; 1.0,1.0">
                                          <p:stCondLst>
                                            <p:cond delay="0"/>
                                          </p:stCondLst>
                                        </p:cTn>
                                        <p:tgtEl>
                                          <p:spTgt spid="12288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288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288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288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288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2882"/>
                                        </p:tgtEl>
                                      </p:cBhvr>
                                      <p:to x="100000" y="60000"/>
                                    </p:animScale>
                                    <p:animScale>
                                      <p:cBhvr>
                                        <p:cTn id="50" dur="166" decel="50000">
                                          <p:stCondLst>
                                            <p:cond delay="676"/>
                                          </p:stCondLst>
                                        </p:cTn>
                                        <p:tgtEl>
                                          <p:spTgt spid="122882"/>
                                        </p:tgtEl>
                                      </p:cBhvr>
                                      <p:to x="100000" y="100000"/>
                                    </p:animScale>
                                    <p:animScale>
                                      <p:cBhvr>
                                        <p:cTn id="51" dur="26">
                                          <p:stCondLst>
                                            <p:cond delay="1312"/>
                                          </p:stCondLst>
                                        </p:cTn>
                                        <p:tgtEl>
                                          <p:spTgt spid="122882"/>
                                        </p:tgtEl>
                                      </p:cBhvr>
                                      <p:to x="100000" y="80000"/>
                                    </p:animScale>
                                    <p:animScale>
                                      <p:cBhvr>
                                        <p:cTn id="52" dur="166" decel="50000">
                                          <p:stCondLst>
                                            <p:cond delay="1338"/>
                                          </p:stCondLst>
                                        </p:cTn>
                                        <p:tgtEl>
                                          <p:spTgt spid="122882"/>
                                        </p:tgtEl>
                                      </p:cBhvr>
                                      <p:to x="100000" y="100000"/>
                                    </p:animScale>
                                    <p:animScale>
                                      <p:cBhvr>
                                        <p:cTn id="53" dur="26">
                                          <p:stCondLst>
                                            <p:cond delay="1642"/>
                                          </p:stCondLst>
                                        </p:cTn>
                                        <p:tgtEl>
                                          <p:spTgt spid="122882"/>
                                        </p:tgtEl>
                                      </p:cBhvr>
                                      <p:to x="100000" y="90000"/>
                                    </p:animScale>
                                    <p:animScale>
                                      <p:cBhvr>
                                        <p:cTn id="54" dur="166" decel="50000">
                                          <p:stCondLst>
                                            <p:cond delay="1668"/>
                                          </p:stCondLst>
                                        </p:cTn>
                                        <p:tgtEl>
                                          <p:spTgt spid="122882"/>
                                        </p:tgtEl>
                                      </p:cBhvr>
                                      <p:to x="100000" y="100000"/>
                                    </p:animScale>
                                    <p:animScale>
                                      <p:cBhvr>
                                        <p:cTn id="55" dur="26">
                                          <p:stCondLst>
                                            <p:cond delay="1808"/>
                                          </p:stCondLst>
                                        </p:cTn>
                                        <p:tgtEl>
                                          <p:spTgt spid="122882"/>
                                        </p:tgtEl>
                                      </p:cBhvr>
                                      <p:to x="100000" y="95000"/>
                                    </p:animScale>
                                    <p:animScale>
                                      <p:cBhvr>
                                        <p:cTn id="56" dur="166" decel="50000">
                                          <p:stCondLst>
                                            <p:cond delay="1834"/>
                                          </p:stCondLst>
                                        </p:cTn>
                                        <p:tgtEl>
                                          <p:spTgt spid="1228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 GENERALE</a:t>
            </a:r>
            <a:endParaRPr lang="fr-FR" dirty="0"/>
          </a:p>
        </p:txBody>
      </p:sp>
      <p:sp>
        <p:nvSpPr>
          <p:cNvPr id="7" name="Espace réservé du texte 6"/>
          <p:cNvSpPr>
            <a:spLocks noGrp="1"/>
          </p:cNvSpPr>
          <p:nvPr>
            <p:ph type="body" idx="1"/>
          </p:nvPr>
        </p:nvSpPr>
        <p:spPr>
          <a:xfrm>
            <a:off x="150571" y="2122269"/>
            <a:ext cx="6903372" cy="1208760"/>
          </a:xfrm>
          <a:solidFill>
            <a:schemeClr val="tx2">
              <a:lumMod val="25000"/>
            </a:schemeClr>
          </a:solidFill>
          <a:ln>
            <a:solidFill>
              <a:schemeClr val="bg2">
                <a:lumMod val="75000"/>
              </a:schemeClr>
            </a:solidFill>
          </a:ln>
        </p:spPr>
        <p:txBody>
          <a:bodyPr>
            <a:normAutofit/>
          </a:bodyPr>
          <a:lstStyle/>
          <a:p>
            <a:pPr algn="just"/>
            <a:r>
              <a:rPr lang="fr-FR" sz="1800" dirty="0"/>
              <a:t>La cristallochimie est la partie de la chimie physique qui décrit la disposition dans l’espace des espèces constitutives d’un solide cristallin. La caractéristique principale de l’état cristallin est la périodicité.</a:t>
            </a:r>
          </a:p>
        </p:txBody>
      </p:sp>
      <p:sp>
        <p:nvSpPr>
          <p:cNvPr id="13" name="Rectangle 12"/>
          <p:cNvSpPr/>
          <p:nvPr/>
        </p:nvSpPr>
        <p:spPr>
          <a:xfrm>
            <a:off x="401217" y="4013824"/>
            <a:ext cx="3825551" cy="1477328"/>
          </a:xfrm>
          <a:prstGeom prst="rect">
            <a:avLst/>
          </a:prstGeom>
          <a:solidFill>
            <a:schemeClr val="accent4">
              <a:lumMod val="50000"/>
            </a:schemeClr>
          </a:solidFill>
        </p:spPr>
        <p:txBody>
          <a:bodyPr wrap="square">
            <a:spAutoFit/>
          </a:bodyPr>
          <a:lstStyle/>
          <a:p>
            <a:pPr algn="just"/>
            <a:r>
              <a:rPr lang="fr-FR" b="1" dirty="0"/>
              <a:t>William et Lawrence Bragg (Prix Nobel de Physique 1915), l'état</a:t>
            </a:r>
          </a:p>
          <a:p>
            <a:pPr algn="just"/>
            <a:r>
              <a:rPr lang="fr-FR" b="1" dirty="0"/>
              <a:t>cristallin est défini par un arrangement ordonné et périodique à l'échelle atomique.</a:t>
            </a:r>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2" name="Picture 4" descr="William Lawrence Bragg — Wikipédia"/>
          <p:cNvPicPr>
            <a:picLocks noChangeAspect="1" noChangeArrowheads="1"/>
          </p:cNvPicPr>
          <p:nvPr/>
        </p:nvPicPr>
        <p:blipFill>
          <a:blip r:embed="rId3"/>
          <a:srcRect/>
          <a:stretch>
            <a:fillRect/>
          </a:stretch>
        </p:blipFill>
        <p:spPr bwMode="auto">
          <a:xfrm>
            <a:off x="9715500" y="2065176"/>
            <a:ext cx="2476500" cy="3505200"/>
          </a:xfrm>
          <a:prstGeom prst="rect">
            <a:avLst/>
          </a:prstGeom>
          <a:noFill/>
        </p:spPr>
      </p:pic>
      <p:pic>
        <p:nvPicPr>
          <p:cNvPr id="37894" name="Picture 6" descr="William Bragg - Biographical - NobelPrize.org"/>
          <p:cNvPicPr>
            <a:picLocks noChangeAspect="1" noChangeArrowheads="1"/>
          </p:cNvPicPr>
          <p:nvPr/>
        </p:nvPicPr>
        <p:blipFill>
          <a:blip r:embed="rId4"/>
          <a:srcRect/>
          <a:stretch>
            <a:fillRect/>
          </a:stretch>
        </p:blipFill>
        <p:spPr bwMode="auto">
          <a:xfrm>
            <a:off x="7378852" y="2050240"/>
            <a:ext cx="2352977" cy="3529466"/>
          </a:xfrm>
          <a:prstGeom prst="rect">
            <a:avLst/>
          </a:prstGeom>
          <a:noFill/>
        </p:spPr>
      </p:pic>
    </p:spTree>
    <p:extLst>
      <p:ext uri="{BB962C8B-B14F-4D97-AF65-F5344CB8AC3E}">
        <p14:creationId xmlns:p14="http://schemas.microsoft.com/office/powerpoint/2010/main" val="33692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80">
                                          <p:stCondLst>
                                            <p:cond delay="0"/>
                                          </p:stCondLst>
                                        </p:cTn>
                                        <p:tgtEl>
                                          <p:spTgt spid="7">
                                            <p:bg/>
                                          </p:spTgt>
                                        </p:tgtEl>
                                      </p:cBhvr>
                                    </p:animEffect>
                                    <p:anim calcmode="lin" valueType="num">
                                      <p:cBhvr>
                                        <p:cTn id="8"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bg/>
                                          </p:spTgt>
                                        </p:tgtEl>
                                      </p:cBhvr>
                                      <p:to x="100000" y="60000"/>
                                    </p:animScale>
                                    <p:animScale>
                                      <p:cBhvr>
                                        <p:cTn id="14" dur="166" decel="50000">
                                          <p:stCondLst>
                                            <p:cond delay="676"/>
                                          </p:stCondLst>
                                        </p:cTn>
                                        <p:tgtEl>
                                          <p:spTgt spid="7">
                                            <p:bg/>
                                          </p:spTgt>
                                        </p:tgtEl>
                                      </p:cBhvr>
                                      <p:to x="100000" y="100000"/>
                                    </p:animScale>
                                    <p:animScale>
                                      <p:cBhvr>
                                        <p:cTn id="15" dur="26">
                                          <p:stCondLst>
                                            <p:cond delay="1312"/>
                                          </p:stCondLst>
                                        </p:cTn>
                                        <p:tgtEl>
                                          <p:spTgt spid="7">
                                            <p:bg/>
                                          </p:spTgt>
                                        </p:tgtEl>
                                      </p:cBhvr>
                                      <p:to x="100000" y="80000"/>
                                    </p:animScale>
                                    <p:animScale>
                                      <p:cBhvr>
                                        <p:cTn id="16" dur="166" decel="50000">
                                          <p:stCondLst>
                                            <p:cond delay="1338"/>
                                          </p:stCondLst>
                                        </p:cTn>
                                        <p:tgtEl>
                                          <p:spTgt spid="7">
                                            <p:bg/>
                                          </p:spTgt>
                                        </p:tgtEl>
                                      </p:cBhvr>
                                      <p:to x="100000" y="100000"/>
                                    </p:animScale>
                                    <p:animScale>
                                      <p:cBhvr>
                                        <p:cTn id="17" dur="26">
                                          <p:stCondLst>
                                            <p:cond delay="1642"/>
                                          </p:stCondLst>
                                        </p:cTn>
                                        <p:tgtEl>
                                          <p:spTgt spid="7">
                                            <p:bg/>
                                          </p:spTgt>
                                        </p:tgtEl>
                                      </p:cBhvr>
                                      <p:to x="100000" y="90000"/>
                                    </p:animScale>
                                    <p:animScale>
                                      <p:cBhvr>
                                        <p:cTn id="18" dur="166" decel="50000">
                                          <p:stCondLst>
                                            <p:cond delay="1668"/>
                                          </p:stCondLst>
                                        </p:cTn>
                                        <p:tgtEl>
                                          <p:spTgt spid="7">
                                            <p:bg/>
                                          </p:spTgt>
                                        </p:tgtEl>
                                      </p:cBhvr>
                                      <p:to x="100000" y="100000"/>
                                    </p:animScale>
                                    <p:animScale>
                                      <p:cBhvr>
                                        <p:cTn id="19" dur="26">
                                          <p:stCondLst>
                                            <p:cond delay="1808"/>
                                          </p:stCondLst>
                                        </p:cTn>
                                        <p:tgtEl>
                                          <p:spTgt spid="7">
                                            <p:bg/>
                                          </p:spTgt>
                                        </p:tgtEl>
                                      </p:cBhvr>
                                      <p:to x="100000" y="95000"/>
                                    </p:animScale>
                                    <p:animScale>
                                      <p:cBhvr>
                                        <p:cTn id="20" dur="166" decel="50000">
                                          <p:stCondLst>
                                            <p:cond delay="1834"/>
                                          </p:stCondLst>
                                        </p:cTn>
                                        <p:tgtEl>
                                          <p:spTgt spid="7">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80">
                                          <p:stCondLst>
                                            <p:cond delay="0"/>
                                          </p:stCondLst>
                                        </p:cTn>
                                        <p:tgtEl>
                                          <p:spTgt spid="7">
                                            <p:txEl>
                                              <p:pRg st="0" end="0"/>
                                            </p:txEl>
                                          </p:spTgt>
                                        </p:tgtEl>
                                      </p:cBhvr>
                                    </p:animEffect>
                                    <p:anim calcmode="lin" valueType="num">
                                      <p:cBhvr>
                                        <p:cTn id="2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0" end="0"/>
                                            </p:txEl>
                                          </p:spTgt>
                                        </p:tgtEl>
                                      </p:cBhvr>
                                      <p:to x="100000" y="60000"/>
                                    </p:animScale>
                                    <p:animScale>
                                      <p:cBhvr>
                                        <p:cTn id="32" dur="166" decel="50000">
                                          <p:stCondLst>
                                            <p:cond delay="676"/>
                                          </p:stCondLst>
                                        </p:cTn>
                                        <p:tgtEl>
                                          <p:spTgt spid="7">
                                            <p:txEl>
                                              <p:pRg st="0" end="0"/>
                                            </p:txEl>
                                          </p:spTgt>
                                        </p:tgtEl>
                                      </p:cBhvr>
                                      <p:to x="100000" y="100000"/>
                                    </p:animScale>
                                    <p:animScale>
                                      <p:cBhvr>
                                        <p:cTn id="33" dur="26">
                                          <p:stCondLst>
                                            <p:cond delay="1312"/>
                                          </p:stCondLst>
                                        </p:cTn>
                                        <p:tgtEl>
                                          <p:spTgt spid="7">
                                            <p:txEl>
                                              <p:pRg st="0" end="0"/>
                                            </p:txEl>
                                          </p:spTgt>
                                        </p:tgtEl>
                                      </p:cBhvr>
                                      <p:to x="100000" y="80000"/>
                                    </p:animScale>
                                    <p:animScale>
                                      <p:cBhvr>
                                        <p:cTn id="34" dur="166" decel="50000">
                                          <p:stCondLst>
                                            <p:cond delay="1338"/>
                                          </p:stCondLst>
                                        </p:cTn>
                                        <p:tgtEl>
                                          <p:spTgt spid="7">
                                            <p:txEl>
                                              <p:pRg st="0" end="0"/>
                                            </p:txEl>
                                          </p:spTgt>
                                        </p:tgtEl>
                                      </p:cBhvr>
                                      <p:to x="100000" y="100000"/>
                                    </p:animScale>
                                    <p:animScale>
                                      <p:cBhvr>
                                        <p:cTn id="35" dur="26">
                                          <p:stCondLst>
                                            <p:cond delay="1642"/>
                                          </p:stCondLst>
                                        </p:cTn>
                                        <p:tgtEl>
                                          <p:spTgt spid="7">
                                            <p:txEl>
                                              <p:pRg st="0" end="0"/>
                                            </p:txEl>
                                          </p:spTgt>
                                        </p:tgtEl>
                                      </p:cBhvr>
                                      <p:to x="100000" y="90000"/>
                                    </p:animScale>
                                    <p:animScale>
                                      <p:cBhvr>
                                        <p:cTn id="36" dur="166" decel="50000">
                                          <p:stCondLst>
                                            <p:cond delay="1668"/>
                                          </p:stCondLst>
                                        </p:cTn>
                                        <p:tgtEl>
                                          <p:spTgt spid="7">
                                            <p:txEl>
                                              <p:pRg st="0" end="0"/>
                                            </p:txEl>
                                          </p:spTgt>
                                        </p:tgtEl>
                                      </p:cBhvr>
                                      <p:to x="100000" y="100000"/>
                                    </p:animScale>
                                    <p:animScale>
                                      <p:cBhvr>
                                        <p:cTn id="37" dur="26">
                                          <p:stCondLst>
                                            <p:cond delay="1808"/>
                                          </p:stCondLst>
                                        </p:cTn>
                                        <p:tgtEl>
                                          <p:spTgt spid="7">
                                            <p:txEl>
                                              <p:pRg st="0" end="0"/>
                                            </p:txEl>
                                          </p:spTgt>
                                        </p:tgtEl>
                                      </p:cBhvr>
                                      <p:to x="100000" y="95000"/>
                                    </p:animScale>
                                    <p:animScale>
                                      <p:cBhvr>
                                        <p:cTn id="38" dur="166" decel="50000">
                                          <p:stCondLst>
                                            <p:cond delay="1834"/>
                                          </p:stCondLst>
                                        </p:cTn>
                                        <p:tgtEl>
                                          <p:spTgt spid="7">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7892"/>
                                        </p:tgtEl>
                                        <p:attrNameLst>
                                          <p:attrName>style.visibility</p:attrName>
                                        </p:attrNameLst>
                                      </p:cBhvr>
                                      <p:to>
                                        <p:strVal val="visible"/>
                                      </p:to>
                                    </p:set>
                                    <p:animEffect transition="in" filter="wipe(down)">
                                      <p:cBhvr>
                                        <p:cTn id="61" dur="580">
                                          <p:stCondLst>
                                            <p:cond delay="0"/>
                                          </p:stCondLst>
                                        </p:cTn>
                                        <p:tgtEl>
                                          <p:spTgt spid="37892"/>
                                        </p:tgtEl>
                                      </p:cBhvr>
                                    </p:animEffect>
                                    <p:anim calcmode="lin" valueType="num">
                                      <p:cBhvr>
                                        <p:cTn id="62" dur="1822" tmFilter="0,0; 0.14,0.36; 0.43,0.73; 0.71,0.91; 1.0,1.0">
                                          <p:stCondLst>
                                            <p:cond delay="0"/>
                                          </p:stCondLst>
                                        </p:cTn>
                                        <p:tgtEl>
                                          <p:spTgt spid="3789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789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789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789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7892"/>
                                        </p:tgtEl>
                                        <p:attrNameLst>
                                          <p:attrName>ppt_y</p:attrName>
                                        </p:attrNameLst>
                                      </p:cBhvr>
                                      <p:tavLst>
                                        <p:tav tm="0" fmla="#ppt_y-sin(pi*$)/81">
                                          <p:val>
                                            <p:fltVal val="0"/>
                                          </p:val>
                                        </p:tav>
                                        <p:tav tm="100000">
                                          <p:val>
                                            <p:fltVal val="1"/>
                                          </p:val>
                                        </p:tav>
                                      </p:tavLst>
                                    </p:anim>
                                    <p:animScale>
                                      <p:cBhvr>
                                        <p:cTn id="67" dur="26">
                                          <p:stCondLst>
                                            <p:cond delay="650"/>
                                          </p:stCondLst>
                                        </p:cTn>
                                        <p:tgtEl>
                                          <p:spTgt spid="37892"/>
                                        </p:tgtEl>
                                      </p:cBhvr>
                                      <p:to x="100000" y="60000"/>
                                    </p:animScale>
                                    <p:animScale>
                                      <p:cBhvr>
                                        <p:cTn id="68" dur="166" decel="50000">
                                          <p:stCondLst>
                                            <p:cond delay="676"/>
                                          </p:stCondLst>
                                        </p:cTn>
                                        <p:tgtEl>
                                          <p:spTgt spid="37892"/>
                                        </p:tgtEl>
                                      </p:cBhvr>
                                      <p:to x="100000" y="100000"/>
                                    </p:animScale>
                                    <p:animScale>
                                      <p:cBhvr>
                                        <p:cTn id="69" dur="26">
                                          <p:stCondLst>
                                            <p:cond delay="1312"/>
                                          </p:stCondLst>
                                        </p:cTn>
                                        <p:tgtEl>
                                          <p:spTgt spid="37892"/>
                                        </p:tgtEl>
                                      </p:cBhvr>
                                      <p:to x="100000" y="80000"/>
                                    </p:animScale>
                                    <p:animScale>
                                      <p:cBhvr>
                                        <p:cTn id="70" dur="166" decel="50000">
                                          <p:stCondLst>
                                            <p:cond delay="1338"/>
                                          </p:stCondLst>
                                        </p:cTn>
                                        <p:tgtEl>
                                          <p:spTgt spid="37892"/>
                                        </p:tgtEl>
                                      </p:cBhvr>
                                      <p:to x="100000" y="100000"/>
                                    </p:animScale>
                                    <p:animScale>
                                      <p:cBhvr>
                                        <p:cTn id="71" dur="26">
                                          <p:stCondLst>
                                            <p:cond delay="1642"/>
                                          </p:stCondLst>
                                        </p:cTn>
                                        <p:tgtEl>
                                          <p:spTgt spid="37892"/>
                                        </p:tgtEl>
                                      </p:cBhvr>
                                      <p:to x="100000" y="90000"/>
                                    </p:animScale>
                                    <p:animScale>
                                      <p:cBhvr>
                                        <p:cTn id="72" dur="166" decel="50000">
                                          <p:stCondLst>
                                            <p:cond delay="1668"/>
                                          </p:stCondLst>
                                        </p:cTn>
                                        <p:tgtEl>
                                          <p:spTgt spid="37892"/>
                                        </p:tgtEl>
                                      </p:cBhvr>
                                      <p:to x="100000" y="100000"/>
                                    </p:animScale>
                                    <p:animScale>
                                      <p:cBhvr>
                                        <p:cTn id="73" dur="26">
                                          <p:stCondLst>
                                            <p:cond delay="1808"/>
                                          </p:stCondLst>
                                        </p:cTn>
                                        <p:tgtEl>
                                          <p:spTgt spid="37892"/>
                                        </p:tgtEl>
                                      </p:cBhvr>
                                      <p:to x="100000" y="95000"/>
                                    </p:animScale>
                                    <p:animScale>
                                      <p:cBhvr>
                                        <p:cTn id="74" dur="166" decel="50000">
                                          <p:stCondLst>
                                            <p:cond delay="1834"/>
                                          </p:stCondLst>
                                        </p:cTn>
                                        <p:tgtEl>
                                          <p:spTgt spid="37892"/>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7894"/>
                                        </p:tgtEl>
                                        <p:attrNameLst>
                                          <p:attrName>style.visibility</p:attrName>
                                        </p:attrNameLst>
                                      </p:cBhvr>
                                      <p:to>
                                        <p:strVal val="visible"/>
                                      </p:to>
                                    </p:set>
                                    <p:animEffect transition="in" filter="wipe(down)">
                                      <p:cBhvr>
                                        <p:cTn id="77" dur="580">
                                          <p:stCondLst>
                                            <p:cond delay="0"/>
                                          </p:stCondLst>
                                        </p:cTn>
                                        <p:tgtEl>
                                          <p:spTgt spid="37894"/>
                                        </p:tgtEl>
                                      </p:cBhvr>
                                    </p:animEffect>
                                    <p:anim calcmode="lin" valueType="num">
                                      <p:cBhvr>
                                        <p:cTn id="78" dur="1822" tmFilter="0,0; 0.14,0.36; 0.43,0.73; 0.71,0.91; 1.0,1.0">
                                          <p:stCondLst>
                                            <p:cond delay="0"/>
                                          </p:stCondLst>
                                        </p:cTn>
                                        <p:tgtEl>
                                          <p:spTgt spid="3789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789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789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789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7894"/>
                                        </p:tgtEl>
                                        <p:attrNameLst>
                                          <p:attrName>ppt_y</p:attrName>
                                        </p:attrNameLst>
                                      </p:cBhvr>
                                      <p:tavLst>
                                        <p:tav tm="0" fmla="#ppt_y-sin(pi*$)/81">
                                          <p:val>
                                            <p:fltVal val="0"/>
                                          </p:val>
                                        </p:tav>
                                        <p:tav tm="100000">
                                          <p:val>
                                            <p:fltVal val="1"/>
                                          </p:val>
                                        </p:tav>
                                      </p:tavLst>
                                    </p:anim>
                                    <p:animScale>
                                      <p:cBhvr>
                                        <p:cTn id="83" dur="26">
                                          <p:stCondLst>
                                            <p:cond delay="650"/>
                                          </p:stCondLst>
                                        </p:cTn>
                                        <p:tgtEl>
                                          <p:spTgt spid="37894"/>
                                        </p:tgtEl>
                                      </p:cBhvr>
                                      <p:to x="100000" y="60000"/>
                                    </p:animScale>
                                    <p:animScale>
                                      <p:cBhvr>
                                        <p:cTn id="84" dur="166" decel="50000">
                                          <p:stCondLst>
                                            <p:cond delay="676"/>
                                          </p:stCondLst>
                                        </p:cTn>
                                        <p:tgtEl>
                                          <p:spTgt spid="37894"/>
                                        </p:tgtEl>
                                      </p:cBhvr>
                                      <p:to x="100000" y="100000"/>
                                    </p:animScale>
                                    <p:animScale>
                                      <p:cBhvr>
                                        <p:cTn id="85" dur="26">
                                          <p:stCondLst>
                                            <p:cond delay="1312"/>
                                          </p:stCondLst>
                                        </p:cTn>
                                        <p:tgtEl>
                                          <p:spTgt spid="37894"/>
                                        </p:tgtEl>
                                      </p:cBhvr>
                                      <p:to x="100000" y="80000"/>
                                    </p:animScale>
                                    <p:animScale>
                                      <p:cBhvr>
                                        <p:cTn id="86" dur="166" decel="50000">
                                          <p:stCondLst>
                                            <p:cond delay="1338"/>
                                          </p:stCondLst>
                                        </p:cTn>
                                        <p:tgtEl>
                                          <p:spTgt spid="37894"/>
                                        </p:tgtEl>
                                      </p:cBhvr>
                                      <p:to x="100000" y="100000"/>
                                    </p:animScale>
                                    <p:animScale>
                                      <p:cBhvr>
                                        <p:cTn id="87" dur="26">
                                          <p:stCondLst>
                                            <p:cond delay="1642"/>
                                          </p:stCondLst>
                                        </p:cTn>
                                        <p:tgtEl>
                                          <p:spTgt spid="37894"/>
                                        </p:tgtEl>
                                      </p:cBhvr>
                                      <p:to x="100000" y="90000"/>
                                    </p:animScale>
                                    <p:animScale>
                                      <p:cBhvr>
                                        <p:cTn id="88" dur="166" decel="50000">
                                          <p:stCondLst>
                                            <p:cond delay="1668"/>
                                          </p:stCondLst>
                                        </p:cTn>
                                        <p:tgtEl>
                                          <p:spTgt spid="37894"/>
                                        </p:tgtEl>
                                      </p:cBhvr>
                                      <p:to x="100000" y="100000"/>
                                    </p:animScale>
                                    <p:animScale>
                                      <p:cBhvr>
                                        <p:cTn id="89" dur="26">
                                          <p:stCondLst>
                                            <p:cond delay="1808"/>
                                          </p:stCondLst>
                                        </p:cTn>
                                        <p:tgtEl>
                                          <p:spTgt spid="37894"/>
                                        </p:tgtEl>
                                      </p:cBhvr>
                                      <p:to x="100000" y="95000"/>
                                    </p:animScale>
                                    <p:animScale>
                                      <p:cBhvr>
                                        <p:cTn id="90" dur="166" decel="50000">
                                          <p:stCondLst>
                                            <p:cond delay="1834"/>
                                          </p:stCondLst>
                                        </p:cTn>
                                        <p:tgtEl>
                                          <p:spTgt spid="378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Systèmes cristallins et cohésion dans les cristaux</a:t>
            </a:r>
            <a:endParaRPr lang="fr-FR" sz="3200" dirty="0"/>
          </a:p>
        </p:txBody>
      </p:sp>
      <p:sp>
        <p:nvSpPr>
          <p:cNvPr id="3" name="Emplacement réservé de contenu 2"/>
          <p:cNvSpPr>
            <a:spLocks noGrp="1"/>
          </p:cNvSpPr>
          <p:nvPr>
            <p:ph idx="1"/>
          </p:nvPr>
        </p:nvSpPr>
        <p:spPr>
          <a:xfrm>
            <a:off x="176467" y="2066286"/>
            <a:ext cx="5197965" cy="2123159"/>
          </a:xfrm>
          <a:solidFill>
            <a:srgbClr val="002060"/>
          </a:solidFill>
        </p:spPr>
        <p:txBody>
          <a:bodyPr>
            <a:normAutofit lnSpcReduction="10000"/>
          </a:bodyPr>
          <a:lstStyle/>
          <a:p>
            <a:pPr algn="just">
              <a:buNone/>
            </a:pPr>
            <a:r>
              <a:rPr lang="fr-FR" b="1" dirty="0"/>
              <a:t>b- Les matériaux amorphes : </a:t>
            </a:r>
            <a:r>
              <a:rPr lang="fr-FR" sz="2200" dirty="0"/>
              <a:t>Dans ce cas l’ordre à grande distance n’est pas réalisé. C’est le cas des verres et d’une grande partie des plastiques (matériaux polymères). L’état amorphe est un état métastable de l’état solide.</a:t>
            </a:r>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4934" name="Picture 6" descr="Amorphe"/>
          <p:cNvPicPr>
            <a:picLocks noChangeAspect="1" noChangeArrowheads="1"/>
          </p:cNvPicPr>
          <p:nvPr/>
        </p:nvPicPr>
        <p:blipFill>
          <a:blip r:embed="rId3"/>
          <a:srcRect/>
          <a:stretch>
            <a:fillRect/>
          </a:stretch>
        </p:blipFill>
        <p:spPr bwMode="auto">
          <a:xfrm>
            <a:off x="6232504" y="2395335"/>
            <a:ext cx="4869771" cy="3601019"/>
          </a:xfrm>
          <a:prstGeom prst="rect">
            <a:avLst/>
          </a:prstGeom>
          <a:noFill/>
        </p:spPr>
      </p:pic>
      <p:pic>
        <p:nvPicPr>
          <p:cNvPr id="124936" name="Picture 8" descr="Métaux polycristallins réels, une approche des objets réels"/>
          <p:cNvPicPr>
            <a:picLocks noChangeAspect="1" noChangeArrowheads="1"/>
          </p:cNvPicPr>
          <p:nvPr/>
        </p:nvPicPr>
        <p:blipFill>
          <a:blip r:embed="rId4"/>
          <a:srcRect/>
          <a:stretch>
            <a:fillRect/>
          </a:stretch>
        </p:blipFill>
        <p:spPr bwMode="auto">
          <a:xfrm>
            <a:off x="1562524" y="4259689"/>
            <a:ext cx="2736915" cy="2394801"/>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4934"/>
                                        </p:tgtEl>
                                        <p:attrNameLst>
                                          <p:attrName>style.visibility</p:attrName>
                                        </p:attrNameLst>
                                      </p:cBhvr>
                                      <p:to>
                                        <p:strVal val="visible"/>
                                      </p:to>
                                    </p:set>
                                    <p:animEffect transition="in" filter="wipe(down)">
                                      <p:cBhvr>
                                        <p:cTn id="43" dur="580">
                                          <p:stCondLst>
                                            <p:cond delay="0"/>
                                          </p:stCondLst>
                                        </p:cTn>
                                        <p:tgtEl>
                                          <p:spTgt spid="124934"/>
                                        </p:tgtEl>
                                      </p:cBhvr>
                                    </p:animEffect>
                                    <p:anim calcmode="lin" valueType="num">
                                      <p:cBhvr>
                                        <p:cTn id="44" dur="1822" tmFilter="0,0; 0.14,0.36; 0.43,0.73; 0.71,0.91; 1.0,1.0">
                                          <p:stCondLst>
                                            <p:cond delay="0"/>
                                          </p:stCondLst>
                                        </p:cTn>
                                        <p:tgtEl>
                                          <p:spTgt spid="12493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493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493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493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4934"/>
                                        </p:tgtEl>
                                        <p:attrNameLst>
                                          <p:attrName>ppt_y</p:attrName>
                                        </p:attrNameLst>
                                      </p:cBhvr>
                                      <p:tavLst>
                                        <p:tav tm="0" fmla="#ppt_y-sin(pi*$)/81">
                                          <p:val>
                                            <p:fltVal val="0"/>
                                          </p:val>
                                        </p:tav>
                                        <p:tav tm="100000">
                                          <p:val>
                                            <p:fltVal val="1"/>
                                          </p:val>
                                        </p:tav>
                                      </p:tavLst>
                                    </p:anim>
                                    <p:animScale>
                                      <p:cBhvr>
                                        <p:cTn id="49" dur="26">
                                          <p:stCondLst>
                                            <p:cond delay="650"/>
                                          </p:stCondLst>
                                        </p:cTn>
                                        <p:tgtEl>
                                          <p:spTgt spid="124934"/>
                                        </p:tgtEl>
                                      </p:cBhvr>
                                      <p:to x="100000" y="60000"/>
                                    </p:animScale>
                                    <p:animScale>
                                      <p:cBhvr>
                                        <p:cTn id="50" dur="166" decel="50000">
                                          <p:stCondLst>
                                            <p:cond delay="676"/>
                                          </p:stCondLst>
                                        </p:cTn>
                                        <p:tgtEl>
                                          <p:spTgt spid="124934"/>
                                        </p:tgtEl>
                                      </p:cBhvr>
                                      <p:to x="100000" y="100000"/>
                                    </p:animScale>
                                    <p:animScale>
                                      <p:cBhvr>
                                        <p:cTn id="51" dur="26">
                                          <p:stCondLst>
                                            <p:cond delay="1312"/>
                                          </p:stCondLst>
                                        </p:cTn>
                                        <p:tgtEl>
                                          <p:spTgt spid="124934"/>
                                        </p:tgtEl>
                                      </p:cBhvr>
                                      <p:to x="100000" y="80000"/>
                                    </p:animScale>
                                    <p:animScale>
                                      <p:cBhvr>
                                        <p:cTn id="52" dur="166" decel="50000">
                                          <p:stCondLst>
                                            <p:cond delay="1338"/>
                                          </p:stCondLst>
                                        </p:cTn>
                                        <p:tgtEl>
                                          <p:spTgt spid="124934"/>
                                        </p:tgtEl>
                                      </p:cBhvr>
                                      <p:to x="100000" y="100000"/>
                                    </p:animScale>
                                    <p:animScale>
                                      <p:cBhvr>
                                        <p:cTn id="53" dur="26">
                                          <p:stCondLst>
                                            <p:cond delay="1642"/>
                                          </p:stCondLst>
                                        </p:cTn>
                                        <p:tgtEl>
                                          <p:spTgt spid="124934"/>
                                        </p:tgtEl>
                                      </p:cBhvr>
                                      <p:to x="100000" y="90000"/>
                                    </p:animScale>
                                    <p:animScale>
                                      <p:cBhvr>
                                        <p:cTn id="54" dur="166" decel="50000">
                                          <p:stCondLst>
                                            <p:cond delay="1668"/>
                                          </p:stCondLst>
                                        </p:cTn>
                                        <p:tgtEl>
                                          <p:spTgt spid="124934"/>
                                        </p:tgtEl>
                                      </p:cBhvr>
                                      <p:to x="100000" y="100000"/>
                                    </p:animScale>
                                    <p:animScale>
                                      <p:cBhvr>
                                        <p:cTn id="55" dur="26">
                                          <p:stCondLst>
                                            <p:cond delay="1808"/>
                                          </p:stCondLst>
                                        </p:cTn>
                                        <p:tgtEl>
                                          <p:spTgt spid="124934"/>
                                        </p:tgtEl>
                                      </p:cBhvr>
                                      <p:to x="100000" y="95000"/>
                                    </p:animScale>
                                    <p:animScale>
                                      <p:cBhvr>
                                        <p:cTn id="56" dur="166" decel="50000">
                                          <p:stCondLst>
                                            <p:cond delay="1834"/>
                                          </p:stCondLst>
                                        </p:cTn>
                                        <p:tgtEl>
                                          <p:spTgt spid="12493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4936"/>
                                        </p:tgtEl>
                                        <p:attrNameLst>
                                          <p:attrName>style.visibility</p:attrName>
                                        </p:attrNameLst>
                                      </p:cBhvr>
                                      <p:to>
                                        <p:strVal val="visible"/>
                                      </p:to>
                                    </p:set>
                                    <p:animEffect transition="in" filter="wipe(down)">
                                      <p:cBhvr>
                                        <p:cTn id="61" dur="580">
                                          <p:stCondLst>
                                            <p:cond delay="0"/>
                                          </p:stCondLst>
                                        </p:cTn>
                                        <p:tgtEl>
                                          <p:spTgt spid="124936"/>
                                        </p:tgtEl>
                                      </p:cBhvr>
                                    </p:animEffect>
                                    <p:anim calcmode="lin" valueType="num">
                                      <p:cBhvr>
                                        <p:cTn id="62" dur="1822" tmFilter="0,0; 0.14,0.36; 0.43,0.73; 0.71,0.91; 1.0,1.0">
                                          <p:stCondLst>
                                            <p:cond delay="0"/>
                                          </p:stCondLst>
                                        </p:cTn>
                                        <p:tgtEl>
                                          <p:spTgt spid="12493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493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493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493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4936"/>
                                        </p:tgtEl>
                                        <p:attrNameLst>
                                          <p:attrName>ppt_y</p:attrName>
                                        </p:attrNameLst>
                                      </p:cBhvr>
                                      <p:tavLst>
                                        <p:tav tm="0" fmla="#ppt_y-sin(pi*$)/81">
                                          <p:val>
                                            <p:fltVal val="0"/>
                                          </p:val>
                                        </p:tav>
                                        <p:tav tm="100000">
                                          <p:val>
                                            <p:fltVal val="1"/>
                                          </p:val>
                                        </p:tav>
                                      </p:tavLst>
                                    </p:anim>
                                    <p:animScale>
                                      <p:cBhvr>
                                        <p:cTn id="67" dur="26">
                                          <p:stCondLst>
                                            <p:cond delay="650"/>
                                          </p:stCondLst>
                                        </p:cTn>
                                        <p:tgtEl>
                                          <p:spTgt spid="124936"/>
                                        </p:tgtEl>
                                      </p:cBhvr>
                                      <p:to x="100000" y="60000"/>
                                    </p:animScale>
                                    <p:animScale>
                                      <p:cBhvr>
                                        <p:cTn id="68" dur="166" decel="50000">
                                          <p:stCondLst>
                                            <p:cond delay="676"/>
                                          </p:stCondLst>
                                        </p:cTn>
                                        <p:tgtEl>
                                          <p:spTgt spid="124936"/>
                                        </p:tgtEl>
                                      </p:cBhvr>
                                      <p:to x="100000" y="100000"/>
                                    </p:animScale>
                                    <p:animScale>
                                      <p:cBhvr>
                                        <p:cTn id="69" dur="26">
                                          <p:stCondLst>
                                            <p:cond delay="1312"/>
                                          </p:stCondLst>
                                        </p:cTn>
                                        <p:tgtEl>
                                          <p:spTgt spid="124936"/>
                                        </p:tgtEl>
                                      </p:cBhvr>
                                      <p:to x="100000" y="80000"/>
                                    </p:animScale>
                                    <p:animScale>
                                      <p:cBhvr>
                                        <p:cTn id="70" dur="166" decel="50000">
                                          <p:stCondLst>
                                            <p:cond delay="1338"/>
                                          </p:stCondLst>
                                        </p:cTn>
                                        <p:tgtEl>
                                          <p:spTgt spid="124936"/>
                                        </p:tgtEl>
                                      </p:cBhvr>
                                      <p:to x="100000" y="100000"/>
                                    </p:animScale>
                                    <p:animScale>
                                      <p:cBhvr>
                                        <p:cTn id="71" dur="26">
                                          <p:stCondLst>
                                            <p:cond delay="1642"/>
                                          </p:stCondLst>
                                        </p:cTn>
                                        <p:tgtEl>
                                          <p:spTgt spid="124936"/>
                                        </p:tgtEl>
                                      </p:cBhvr>
                                      <p:to x="100000" y="90000"/>
                                    </p:animScale>
                                    <p:animScale>
                                      <p:cBhvr>
                                        <p:cTn id="72" dur="166" decel="50000">
                                          <p:stCondLst>
                                            <p:cond delay="1668"/>
                                          </p:stCondLst>
                                        </p:cTn>
                                        <p:tgtEl>
                                          <p:spTgt spid="124936"/>
                                        </p:tgtEl>
                                      </p:cBhvr>
                                      <p:to x="100000" y="100000"/>
                                    </p:animScale>
                                    <p:animScale>
                                      <p:cBhvr>
                                        <p:cTn id="73" dur="26">
                                          <p:stCondLst>
                                            <p:cond delay="1808"/>
                                          </p:stCondLst>
                                        </p:cTn>
                                        <p:tgtEl>
                                          <p:spTgt spid="124936"/>
                                        </p:tgtEl>
                                      </p:cBhvr>
                                      <p:to x="100000" y="95000"/>
                                    </p:animScale>
                                    <p:animScale>
                                      <p:cBhvr>
                                        <p:cTn id="74" dur="166" decel="50000">
                                          <p:stCondLst>
                                            <p:cond delay="1834"/>
                                          </p:stCondLst>
                                        </p:cTn>
                                        <p:tgtEl>
                                          <p:spTgt spid="1249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Etat cristallin</a:t>
            </a:r>
            <a:endParaRPr lang="fr-FR" sz="3200" dirty="0"/>
          </a:p>
        </p:txBody>
      </p:sp>
      <p:sp>
        <p:nvSpPr>
          <p:cNvPr id="3" name="Emplacement réservé de contenu 2"/>
          <p:cNvSpPr>
            <a:spLocks noGrp="1"/>
          </p:cNvSpPr>
          <p:nvPr>
            <p:ph idx="1"/>
          </p:nvPr>
        </p:nvSpPr>
        <p:spPr>
          <a:xfrm>
            <a:off x="176467" y="2066286"/>
            <a:ext cx="4544823" cy="3606725"/>
          </a:xfrm>
          <a:solidFill>
            <a:srgbClr val="002060"/>
          </a:solidFill>
        </p:spPr>
        <p:txBody>
          <a:bodyPr>
            <a:normAutofit/>
          </a:bodyPr>
          <a:lstStyle/>
          <a:p>
            <a:pPr algn="just">
              <a:buNone/>
            </a:pPr>
            <a:r>
              <a:rPr lang="fr-FR" sz="2000" dirty="0"/>
              <a:t>Un milieu cristallin peut être décrit comme étant engendré par la répétition infinie et périodique, suivant trois directions non colinéaires et non coplanaires de l’espace, d’un atome ou groupe d’atomes (ce groupe pouvant être constitué d’atomes de même nature chimique ou de natures différentes). </a:t>
            </a:r>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6978" name="Picture 2" descr="Compétition de Croissance de Cristaux 2007"/>
          <p:cNvPicPr>
            <a:picLocks noChangeAspect="1" noChangeArrowheads="1"/>
          </p:cNvPicPr>
          <p:nvPr/>
        </p:nvPicPr>
        <p:blipFill>
          <a:blip r:embed="rId3"/>
          <a:srcRect/>
          <a:stretch>
            <a:fillRect/>
          </a:stretch>
        </p:blipFill>
        <p:spPr bwMode="auto">
          <a:xfrm>
            <a:off x="6660805" y="2566046"/>
            <a:ext cx="2805695" cy="2805696"/>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6978"/>
                                        </p:tgtEl>
                                        <p:attrNameLst>
                                          <p:attrName>style.visibility</p:attrName>
                                        </p:attrNameLst>
                                      </p:cBhvr>
                                      <p:to>
                                        <p:strVal val="visible"/>
                                      </p:to>
                                    </p:set>
                                    <p:animEffect transition="in" filter="wipe(down)">
                                      <p:cBhvr>
                                        <p:cTn id="43" dur="580">
                                          <p:stCondLst>
                                            <p:cond delay="0"/>
                                          </p:stCondLst>
                                        </p:cTn>
                                        <p:tgtEl>
                                          <p:spTgt spid="126978"/>
                                        </p:tgtEl>
                                      </p:cBhvr>
                                    </p:animEffect>
                                    <p:anim calcmode="lin" valueType="num">
                                      <p:cBhvr>
                                        <p:cTn id="44" dur="1822" tmFilter="0,0; 0.14,0.36; 0.43,0.73; 0.71,0.91; 1.0,1.0">
                                          <p:stCondLst>
                                            <p:cond delay="0"/>
                                          </p:stCondLst>
                                        </p:cTn>
                                        <p:tgtEl>
                                          <p:spTgt spid="12697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697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697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697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6978"/>
                                        </p:tgtEl>
                                        <p:attrNameLst>
                                          <p:attrName>ppt_y</p:attrName>
                                        </p:attrNameLst>
                                      </p:cBhvr>
                                      <p:tavLst>
                                        <p:tav tm="0" fmla="#ppt_y-sin(pi*$)/81">
                                          <p:val>
                                            <p:fltVal val="0"/>
                                          </p:val>
                                        </p:tav>
                                        <p:tav tm="100000">
                                          <p:val>
                                            <p:fltVal val="1"/>
                                          </p:val>
                                        </p:tav>
                                      </p:tavLst>
                                    </p:anim>
                                    <p:animScale>
                                      <p:cBhvr>
                                        <p:cTn id="49" dur="26">
                                          <p:stCondLst>
                                            <p:cond delay="650"/>
                                          </p:stCondLst>
                                        </p:cTn>
                                        <p:tgtEl>
                                          <p:spTgt spid="126978"/>
                                        </p:tgtEl>
                                      </p:cBhvr>
                                      <p:to x="100000" y="60000"/>
                                    </p:animScale>
                                    <p:animScale>
                                      <p:cBhvr>
                                        <p:cTn id="50" dur="166" decel="50000">
                                          <p:stCondLst>
                                            <p:cond delay="676"/>
                                          </p:stCondLst>
                                        </p:cTn>
                                        <p:tgtEl>
                                          <p:spTgt spid="126978"/>
                                        </p:tgtEl>
                                      </p:cBhvr>
                                      <p:to x="100000" y="100000"/>
                                    </p:animScale>
                                    <p:animScale>
                                      <p:cBhvr>
                                        <p:cTn id="51" dur="26">
                                          <p:stCondLst>
                                            <p:cond delay="1312"/>
                                          </p:stCondLst>
                                        </p:cTn>
                                        <p:tgtEl>
                                          <p:spTgt spid="126978"/>
                                        </p:tgtEl>
                                      </p:cBhvr>
                                      <p:to x="100000" y="80000"/>
                                    </p:animScale>
                                    <p:animScale>
                                      <p:cBhvr>
                                        <p:cTn id="52" dur="166" decel="50000">
                                          <p:stCondLst>
                                            <p:cond delay="1338"/>
                                          </p:stCondLst>
                                        </p:cTn>
                                        <p:tgtEl>
                                          <p:spTgt spid="126978"/>
                                        </p:tgtEl>
                                      </p:cBhvr>
                                      <p:to x="100000" y="100000"/>
                                    </p:animScale>
                                    <p:animScale>
                                      <p:cBhvr>
                                        <p:cTn id="53" dur="26">
                                          <p:stCondLst>
                                            <p:cond delay="1642"/>
                                          </p:stCondLst>
                                        </p:cTn>
                                        <p:tgtEl>
                                          <p:spTgt spid="126978"/>
                                        </p:tgtEl>
                                      </p:cBhvr>
                                      <p:to x="100000" y="90000"/>
                                    </p:animScale>
                                    <p:animScale>
                                      <p:cBhvr>
                                        <p:cTn id="54" dur="166" decel="50000">
                                          <p:stCondLst>
                                            <p:cond delay="1668"/>
                                          </p:stCondLst>
                                        </p:cTn>
                                        <p:tgtEl>
                                          <p:spTgt spid="126978"/>
                                        </p:tgtEl>
                                      </p:cBhvr>
                                      <p:to x="100000" y="100000"/>
                                    </p:animScale>
                                    <p:animScale>
                                      <p:cBhvr>
                                        <p:cTn id="55" dur="26">
                                          <p:stCondLst>
                                            <p:cond delay="1808"/>
                                          </p:stCondLst>
                                        </p:cTn>
                                        <p:tgtEl>
                                          <p:spTgt spid="126978"/>
                                        </p:tgtEl>
                                      </p:cBhvr>
                                      <p:to x="100000" y="95000"/>
                                    </p:animScale>
                                    <p:animScale>
                                      <p:cBhvr>
                                        <p:cTn id="56" dur="166" decel="50000">
                                          <p:stCondLst>
                                            <p:cond delay="1834"/>
                                          </p:stCondLst>
                                        </p:cTn>
                                        <p:tgtEl>
                                          <p:spTgt spid="1269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Etat cristallin</a:t>
            </a:r>
            <a:endParaRPr lang="fr-FR" sz="3200" dirty="0"/>
          </a:p>
        </p:txBody>
      </p:sp>
      <p:sp>
        <p:nvSpPr>
          <p:cNvPr id="3" name="Emplacement réservé de contenu 2"/>
          <p:cNvSpPr>
            <a:spLocks noGrp="1"/>
          </p:cNvSpPr>
          <p:nvPr>
            <p:ph idx="1"/>
          </p:nvPr>
        </p:nvSpPr>
        <p:spPr>
          <a:xfrm>
            <a:off x="229221" y="2277301"/>
            <a:ext cx="4544823" cy="3606725"/>
          </a:xfrm>
          <a:solidFill>
            <a:srgbClr val="002060"/>
          </a:solidFill>
        </p:spPr>
        <p:txBody>
          <a:bodyPr>
            <a:normAutofit fontScale="92500"/>
          </a:bodyPr>
          <a:lstStyle/>
          <a:p>
            <a:pPr algn="just">
              <a:buNone/>
            </a:pPr>
            <a:r>
              <a:rPr lang="fr-FR" sz="2000" dirty="0"/>
              <a:t>Le groupe d’atomes qui engendre par des translations la totalité de la structure cristalline est le </a:t>
            </a:r>
            <a:r>
              <a:rPr lang="fr-FR" sz="2000" b="1" dirty="0"/>
              <a:t>motif et les extrémités des vecteurs de translation </a:t>
            </a:r>
            <a:r>
              <a:rPr lang="fr-FR" sz="2000" dirty="0"/>
              <a:t>forment un ensemble de points que l’on nomme les </a:t>
            </a:r>
            <a:r>
              <a:rPr lang="fr-FR" sz="2000" dirty="0" err="1"/>
              <a:t>noeuds</a:t>
            </a:r>
            <a:r>
              <a:rPr lang="fr-FR" sz="2000" dirty="0"/>
              <a:t> d’un </a:t>
            </a:r>
            <a:r>
              <a:rPr lang="fr-FR" sz="2000" b="1" dirty="0"/>
              <a:t>réseau. </a:t>
            </a:r>
          </a:p>
          <a:p>
            <a:pPr algn="just">
              <a:buNone/>
            </a:pPr>
            <a:r>
              <a:rPr lang="fr-FR" sz="2000" b="1" dirty="0"/>
              <a:t>	L’association motif réseau </a:t>
            </a:r>
            <a:r>
              <a:rPr lang="fr-FR" sz="2000" dirty="0"/>
              <a:t>est typique de l’état cristallin. Cette définition est celle de l’état cristallin parfait. En réalité, les milieux cristallins présentent toujours des imperfections, des défauts.</a:t>
            </a:r>
            <a:endParaRPr lang="fr-FR" sz="2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6980" name="Picture 4" descr="RESEAU CRISTALLIN METALLIQUE ECLATE - CUIVRE"/>
          <p:cNvPicPr>
            <a:picLocks noChangeAspect="1" noChangeArrowheads="1"/>
          </p:cNvPicPr>
          <p:nvPr/>
        </p:nvPicPr>
        <p:blipFill>
          <a:blip r:embed="rId3"/>
          <a:srcRect/>
          <a:stretch>
            <a:fillRect/>
          </a:stretch>
        </p:blipFill>
        <p:spPr bwMode="auto">
          <a:xfrm>
            <a:off x="5441158" y="2241859"/>
            <a:ext cx="2825346" cy="3359019"/>
          </a:xfrm>
          <a:prstGeom prst="rect">
            <a:avLst/>
          </a:prstGeom>
          <a:noFill/>
        </p:spPr>
      </p:pic>
      <p:pic>
        <p:nvPicPr>
          <p:cNvPr id="126982" name="Picture 6" descr="L'état cristallin | Annabac"/>
          <p:cNvPicPr>
            <a:picLocks noChangeAspect="1" noChangeArrowheads="1"/>
          </p:cNvPicPr>
          <p:nvPr/>
        </p:nvPicPr>
        <p:blipFill>
          <a:blip r:embed="rId4"/>
          <a:srcRect/>
          <a:stretch>
            <a:fillRect/>
          </a:stretch>
        </p:blipFill>
        <p:spPr bwMode="auto">
          <a:xfrm>
            <a:off x="8571250" y="2938321"/>
            <a:ext cx="3223446" cy="2293102"/>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6982"/>
                                        </p:tgtEl>
                                        <p:attrNameLst>
                                          <p:attrName>style.visibility</p:attrName>
                                        </p:attrNameLst>
                                      </p:cBhvr>
                                      <p:to>
                                        <p:strVal val="visible"/>
                                      </p:to>
                                    </p:set>
                                    <p:animEffect transition="in" filter="wipe(down)">
                                      <p:cBhvr>
                                        <p:cTn id="61" dur="580">
                                          <p:stCondLst>
                                            <p:cond delay="0"/>
                                          </p:stCondLst>
                                        </p:cTn>
                                        <p:tgtEl>
                                          <p:spTgt spid="126982"/>
                                        </p:tgtEl>
                                      </p:cBhvr>
                                    </p:animEffect>
                                    <p:anim calcmode="lin" valueType="num">
                                      <p:cBhvr>
                                        <p:cTn id="62" dur="1822" tmFilter="0,0; 0.14,0.36; 0.43,0.73; 0.71,0.91; 1.0,1.0">
                                          <p:stCondLst>
                                            <p:cond delay="0"/>
                                          </p:stCondLst>
                                        </p:cTn>
                                        <p:tgtEl>
                                          <p:spTgt spid="12698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698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698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698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698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6982"/>
                                        </p:tgtEl>
                                      </p:cBhvr>
                                      <p:to x="100000" y="60000"/>
                                    </p:animScale>
                                    <p:animScale>
                                      <p:cBhvr>
                                        <p:cTn id="68" dur="166" decel="50000">
                                          <p:stCondLst>
                                            <p:cond delay="676"/>
                                          </p:stCondLst>
                                        </p:cTn>
                                        <p:tgtEl>
                                          <p:spTgt spid="126982"/>
                                        </p:tgtEl>
                                      </p:cBhvr>
                                      <p:to x="100000" y="100000"/>
                                    </p:animScale>
                                    <p:animScale>
                                      <p:cBhvr>
                                        <p:cTn id="69" dur="26">
                                          <p:stCondLst>
                                            <p:cond delay="1312"/>
                                          </p:stCondLst>
                                        </p:cTn>
                                        <p:tgtEl>
                                          <p:spTgt spid="126982"/>
                                        </p:tgtEl>
                                      </p:cBhvr>
                                      <p:to x="100000" y="80000"/>
                                    </p:animScale>
                                    <p:animScale>
                                      <p:cBhvr>
                                        <p:cTn id="70" dur="166" decel="50000">
                                          <p:stCondLst>
                                            <p:cond delay="1338"/>
                                          </p:stCondLst>
                                        </p:cTn>
                                        <p:tgtEl>
                                          <p:spTgt spid="126982"/>
                                        </p:tgtEl>
                                      </p:cBhvr>
                                      <p:to x="100000" y="100000"/>
                                    </p:animScale>
                                    <p:animScale>
                                      <p:cBhvr>
                                        <p:cTn id="71" dur="26">
                                          <p:stCondLst>
                                            <p:cond delay="1642"/>
                                          </p:stCondLst>
                                        </p:cTn>
                                        <p:tgtEl>
                                          <p:spTgt spid="126982"/>
                                        </p:tgtEl>
                                      </p:cBhvr>
                                      <p:to x="100000" y="90000"/>
                                    </p:animScale>
                                    <p:animScale>
                                      <p:cBhvr>
                                        <p:cTn id="72" dur="166" decel="50000">
                                          <p:stCondLst>
                                            <p:cond delay="1668"/>
                                          </p:stCondLst>
                                        </p:cTn>
                                        <p:tgtEl>
                                          <p:spTgt spid="126982"/>
                                        </p:tgtEl>
                                      </p:cBhvr>
                                      <p:to x="100000" y="100000"/>
                                    </p:animScale>
                                    <p:animScale>
                                      <p:cBhvr>
                                        <p:cTn id="73" dur="26">
                                          <p:stCondLst>
                                            <p:cond delay="1808"/>
                                          </p:stCondLst>
                                        </p:cTn>
                                        <p:tgtEl>
                                          <p:spTgt spid="126982"/>
                                        </p:tgtEl>
                                      </p:cBhvr>
                                      <p:to x="100000" y="95000"/>
                                    </p:animScale>
                                    <p:animScale>
                                      <p:cBhvr>
                                        <p:cTn id="74" dur="166" decel="50000">
                                          <p:stCondLst>
                                            <p:cond delay="1834"/>
                                          </p:stCondLst>
                                        </p:cTn>
                                        <p:tgtEl>
                                          <p:spTgt spid="12698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26980"/>
                                        </p:tgtEl>
                                        <p:attrNameLst>
                                          <p:attrName>style.visibility</p:attrName>
                                        </p:attrNameLst>
                                      </p:cBhvr>
                                      <p:to>
                                        <p:strVal val="visible"/>
                                      </p:to>
                                    </p:set>
                                    <p:animEffect transition="in" filter="wipe(down)">
                                      <p:cBhvr>
                                        <p:cTn id="79" dur="580">
                                          <p:stCondLst>
                                            <p:cond delay="0"/>
                                          </p:stCondLst>
                                        </p:cTn>
                                        <p:tgtEl>
                                          <p:spTgt spid="126980"/>
                                        </p:tgtEl>
                                      </p:cBhvr>
                                    </p:animEffect>
                                    <p:anim calcmode="lin" valueType="num">
                                      <p:cBhvr>
                                        <p:cTn id="80" dur="1822" tmFilter="0,0; 0.14,0.36; 0.43,0.73; 0.71,0.91; 1.0,1.0">
                                          <p:stCondLst>
                                            <p:cond delay="0"/>
                                          </p:stCondLst>
                                        </p:cTn>
                                        <p:tgtEl>
                                          <p:spTgt spid="12698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698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698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698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6980"/>
                                        </p:tgtEl>
                                        <p:attrNameLst>
                                          <p:attrName>ppt_y</p:attrName>
                                        </p:attrNameLst>
                                      </p:cBhvr>
                                      <p:tavLst>
                                        <p:tav tm="0" fmla="#ppt_y-sin(pi*$)/81">
                                          <p:val>
                                            <p:fltVal val="0"/>
                                          </p:val>
                                        </p:tav>
                                        <p:tav tm="100000">
                                          <p:val>
                                            <p:fltVal val="1"/>
                                          </p:val>
                                        </p:tav>
                                      </p:tavLst>
                                    </p:anim>
                                    <p:animScale>
                                      <p:cBhvr>
                                        <p:cTn id="85" dur="26">
                                          <p:stCondLst>
                                            <p:cond delay="650"/>
                                          </p:stCondLst>
                                        </p:cTn>
                                        <p:tgtEl>
                                          <p:spTgt spid="126980"/>
                                        </p:tgtEl>
                                      </p:cBhvr>
                                      <p:to x="100000" y="60000"/>
                                    </p:animScale>
                                    <p:animScale>
                                      <p:cBhvr>
                                        <p:cTn id="86" dur="166" decel="50000">
                                          <p:stCondLst>
                                            <p:cond delay="676"/>
                                          </p:stCondLst>
                                        </p:cTn>
                                        <p:tgtEl>
                                          <p:spTgt spid="126980"/>
                                        </p:tgtEl>
                                      </p:cBhvr>
                                      <p:to x="100000" y="100000"/>
                                    </p:animScale>
                                    <p:animScale>
                                      <p:cBhvr>
                                        <p:cTn id="87" dur="26">
                                          <p:stCondLst>
                                            <p:cond delay="1312"/>
                                          </p:stCondLst>
                                        </p:cTn>
                                        <p:tgtEl>
                                          <p:spTgt spid="126980"/>
                                        </p:tgtEl>
                                      </p:cBhvr>
                                      <p:to x="100000" y="80000"/>
                                    </p:animScale>
                                    <p:animScale>
                                      <p:cBhvr>
                                        <p:cTn id="88" dur="166" decel="50000">
                                          <p:stCondLst>
                                            <p:cond delay="1338"/>
                                          </p:stCondLst>
                                        </p:cTn>
                                        <p:tgtEl>
                                          <p:spTgt spid="126980"/>
                                        </p:tgtEl>
                                      </p:cBhvr>
                                      <p:to x="100000" y="100000"/>
                                    </p:animScale>
                                    <p:animScale>
                                      <p:cBhvr>
                                        <p:cTn id="89" dur="26">
                                          <p:stCondLst>
                                            <p:cond delay="1642"/>
                                          </p:stCondLst>
                                        </p:cTn>
                                        <p:tgtEl>
                                          <p:spTgt spid="126980"/>
                                        </p:tgtEl>
                                      </p:cBhvr>
                                      <p:to x="100000" y="90000"/>
                                    </p:animScale>
                                    <p:animScale>
                                      <p:cBhvr>
                                        <p:cTn id="90" dur="166" decel="50000">
                                          <p:stCondLst>
                                            <p:cond delay="1668"/>
                                          </p:stCondLst>
                                        </p:cTn>
                                        <p:tgtEl>
                                          <p:spTgt spid="126980"/>
                                        </p:tgtEl>
                                      </p:cBhvr>
                                      <p:to x="100000" y="100000"/>
                                    </p:animScale>
                                    <p:animScale>
                                      <p:cBhvr>
                                        <p:cTn id="91" dur="26">
                                          <p:stCondLst>
                                            <p:cond delay="1808"/>
                                          </p:stCondLst>
                                        </p:cTn>
                                        <p:tgtEl>
                                          <p:spTgt spid="126980"/>
                                        </p:tgtEl>
                                      </p:cBhvr>
                                      <p:to x="100000" y="95000"/>
                                    </p:animScale>
                                    <p:animScale>
                                      <p:cBhvr>
                                        <p:cTn id="92" dur="166" decel="50000">
                                          <p:stCondLst>
                                            <p:cond delay="1834"/>
                                          </p:stCondLst>
                                        </p:cTn>
                                        <p:tgtEl>
                                          <p:spTgt spid="1269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3" name="Emplacement réservé de contenu 2"/>
          <p:cNvSpPr>
            <a:spLocks noGrp="1"/>
          </p:cNvSpPr>
          <p:nvPr>
            <p:ph idx="1"/>
          </p:nvPr>
        </p:nvSpPr>
        <p:spPr>
          <a:xfrm>
            <a:off x="229221" y="2277302"/>
            <a:ext cx="4544823" cy="2268322"/>
          </a:xfrm>
          <a:solidFill>
            <a:srgbClr val="002060"/>
          </a:solidFill>
        </p:spPr>
        <p:txBody>
          <a:bodyPr>
            <a:normAutofit/>
          </a:bodyPr>
          <a:lstStyle/>
          <a:p>
            <a:r>
              <a:rPr lang="fr-FR" sz="2000" dirty="0"/>
              <a:t>La périodicité du milieu cristallin peut être comparée à celle que l’on observe sur un papier peint. Mais quelle que soit la manière dont la figure de base est choisie, sa répétition engendrera le dessin du papier.</a:t>
            </a:r>
            <a:endParaRPr lang="fr-FR" sz="2000" b="1"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0" name="Picture 2" descr="Propriétés des matériaux: structure cristalline"/>
          <p:cNvPicPr>
            <a:picLocks noChangeAspect="1" noChangeArrowheads="1"/>
          </p:cNvPicPr>
          <p:nvPr/>
        </p:nvPicPr>
        <p:blipFill>
          <a:blip r:embed="rId3"/>
          <a:srcRect/>
          <a:stretch>
            <a:fillRect/>
          </a:stretch>
        </p:blipFill>
        <p:spPr bwMode="auto">
          <a:xfrm>
            <a:off x="3456561" y="4751921"/>
            <a:ext cx="8735439" cy="2106079"/>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wipe(down)">
                                      <p:cBhvr>
                                        <p:cTn id="43" dur="580">
                                          <p:stCondLst>
                                            <p:cond delay="0"/>
                                          </p:stCondLst>
                                        </p:cTn>
                                        <p:tgtEl>
                                          <p:spTgt spid="2050"/>
                                        </p:tgtEl>
                                      </p:cBhvr>
                                    </p:animEffect>
                                    <p:anim calcmode="lin" valueType="num">
                                      <p:cBhvr>
                                        <p:cTn id="4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50"/>
                                        </p:tgtEl>
                                      </p:cBhvr>
                                      <p:to x="100000" y="60000"/>
                                    </p:animScale>
                                    <p:animScale>
                                      <p:cBhvr>
                                        <p:cTn id="50" dur="166" decel="50000">
                                          <p:stCondLst>
                                            <p:cond delay="676"/>
                                          </p:stCondLst>
                                        </p:cTn>
                                        <p:tgtEl>
                                          <p:spTgt spid="2050"/>
                                        </p:tgtEl>
                                      </p:cBhvr>
                                      <p:to x="100000" y="100000"/>
                                    </p:animScale>
                                    <p:animScale>
                                      <p:cBhvr>
                                        <p:cTn id="51" dur="26">
                                          <p:stCondLst>
                                            <p:cond delay="1312"/>
                                          </p:stCondLst>
                                        </p:cTn>
                                        <p:tgtEl>
                                          <p:spTgt spid="2050"/>
                                        </p:tgtEl>
                                      </p:cBhvr>
                                      <p:to x="100000" y="80000"/>
                                    </p:animScale>
                                    <p:animScale>
                                      <p:cBhvr>
                                        <p:cTn id="52" dur="166" decel="50000">
                                          <p:stCondLst>
                                            <p:cond delay="1338"/>
                                          </p:stCondLst>
                                        </p:cTn>
                                        <p:tgtEl>
                                          <p:spTgt spid="2050"/>
                                        </p:tgtEl>
                                      </p:cBhvr>
                                      <p:to x="100000" y="100000"/>
                                    </p:animScale>
                                    <p:animScale>
                                      <p:cBhvr>
                                        <p:cTn id="53" dur="26">
                                          <p:stCondLst>
                                            <p:cond delay="1642"/>
                                          </p:stCondLst>
                                        </p:cTn>
                                        <p:tgtEl>
                                          <p:spTgt spid="2050"/>
                                        </p:tgtEl>
                                      </p:cBhvr>
                                      <p:to x="100000" y="90000"/>
                                    </p:animScale>
                                    <p:animScale>
                                      <p:cBhvr>
                                        <p:cTn id="54" dur="166" decel="50000">
                                          <p:stCondLst>
                                            <p:cond delay="1668"/>
                                          </p:stCondLst>
                                        </p:cTn>
                                        <p:tgtEl>
                                          <p:spTgt spid="2050"/>
                                        </p:tgtEl>
                                      </p:cBhvr>
                                      <p:to x="100000" y="100000"/>
                                    </p:animScale>
                                    <p:animScale>
                                      <p:cBhvr>
                                        <p:cTn id="55" dur="26">
                                          <p:stCondLst>
                                            <p:cond delay="1808"/>
                                          </p:stCondLst>
                                        </p:cTn>
                                        <p:tgtEl>
                                          <p:spTgt spid="2050"/>
                                        </p:tgtEl>
                                      </p:cBhvr>
                                      <p:to x="100000" y="95000"/>
                                    </p:animScale>
                                    <p:animScale>
                                      <p:cBhvr>
                                        <p:cTn id="56"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269631" y="2158196"/>
            <a:ext cx="5155223" cy="2308324"/>
          </a:xfrm>
          <a:prstGeom prst="rect">
            <a:avLst/>
          </a:prstGeom>
          <a:solidFill>
            <a:srgbClr val="002060"/>
          </a:solidFill>
        </p:spPr>
        <p:txBody>
          <a:bodyPr wrap="square">
            <a:spAutoFit/>
          </a:bodyPr>
          <a:lstStyle/>
          <a:p>
            <a:r>
              <a:rPr lang="fr-FR" b="1" dirty="0"/>
              <a:t>Maille élémentaire</a:t>
            </a:r>
          </a:p>
          <a:p>
            <a:pPr algn="just"/>
            <a:r>
              <a:rPr lang="fr-FR" dirty="0"/>
              <a:t>La maille est le plus petit parallélépipède construit à partir d’une origine et des 3 vecteurs de translation a, b et c (repère direct). La maille est donc définie par 6 paramètres (3 longueurs et 3 angles (figure 1). Les translations sont choisies de façon à passer du motif à un motif identique dans le cristal.</a:t>
            </a:r>
          </a:p>
        </p:txBody>
      </p:sp>
      <p:pic>
        <p:nvPicPr>
          <p:cNvPr id="133122" name="Picture 2" descr="Cours de Cristallochimie I - ppt video online télécharger"/>
          <p:cNvPicPr>
            <a:picLocks noChangeAspect="1" noChangeArrowheads="1"/>
          </p:cNvPicPr>
          <p:nvPr/>
        </p:nvPicPr>
        <p:blipFill>
          <a:blip r:embed="rId3"/>
          <a:srcRect/>
          <a:stretch>
            <a:fillRect/>
          </a:stretch>
        </p:blipFill>
        <p:spPr bwMode="auto">
          <a:xfrm>
            <a:off x="5882054" y="1984863"/>
            <a:ext cx="6309946" cy="4169752"/>
          </a:xfrm>
          <a:prstGeom prst="rect">
            <a:avLst/>
          </a:prstGeom>
          <a:noFill/>
        </p:spPr>
      </p:pic>
      <p:sp>
        <p:nvSpPr>
          <p:cNvPr id="7" name="Rectangle 6"/>
          <p:cNvSpPr/>
          <p:nvPr/>
        </p:nvSpPr>
        <p:spPr>
          <a:xfrm>
            <a:off x="6096000" y="6211669"/>
            <a:ext cx="6096000" cy="646331"/>
          </a:xfrm>
          <a:prstGeom prst="rect">
            <a:avLst/>
          </a:prstGeom>
          <a:solidFill>
            <a:srgbClr val="002060"/>
          </a:solidFill>
        </p:spPr>
        <p:txBody>
          <a:bodyPr>
            <a:spAutoFit/>
          </a:bodyPr>
          <a:lstStyle/>
          <a:p>
            <a:r>
              <a:rPr lang="fr-FR" dirty="0"/>
              <a:t>Paramètres de maille : 3 longueurs (a, b, c) et 3 angles (α, β, γ).</a:t>
            </a:r>
          </a:p>
        </p:txBody>
      </p:sp>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3122"/>
                                        </p:tgtEl>
                                        <p:attrNameLst>
                                          <p:attrName>style.visibility</p:attrName>
                                        </p:attrNameLst>
                                      </p:cBhvr>
                                      <p:to>
                                        <p:strVal val="visible"/>
                                      </p:to>
                                    </p:set>
                                    <p:animEffect transition="in" filter="wipe(down)">
                                      <p:cBhvr>
                                        <p:cTn id="25" dur="580">
                                          <p:stCondLst>
                                            <p:cond delay="0"/>
                                          </p:stCondLst>
                                        </p:cTn>
                                        <p:tgtEl>
                                          <p:spTgt spid="133122"/>
                                        </p:tgtEl>
                                      </p:cBhvr>
                                    </p:animEffect>
                                    <p:anim calcmode="lin" valueType="num">
                                      <p:cBhvr>
                                        <p:cTn id="26" dur="1822" tmFilter="0,0; 0.14,0.36; 0.43,0.73; 0.71,0.91; 1.0,1.0">
                                          <p:stCondLst>
                                            <p:cond delay="0"/>
                                          </p:stCondLst>
                                        </p:cTn>
                                        <p:tgtEl>
                                          <p:spTgt spid="1331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31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31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31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3122"/>
                                        </p:tgtEl>
                                        <p:attrNameLst>
                                          <p:attrName>ppt_y</p:attrName>
                                        </p:attrNameLst>
                                      </p:cBhvr>
                                      <p:tavLst>
                                        <p:tav tm="0" fmla="#ppt_y-sin(pi*$)/81">
                                          <p:val>
                                            <p:fltVal val="0"/>
                                          </p:val>
                                        </p:tav>
                                        <p:tav tm="100000">
                                          <p:val>
                                            <p:fltVal val="1"/>
                                          </p:val>
                                        </p:tav>
                                      </p:tavLst>
                                    </p:anim>
                                    <p:animScale>
                                      <p:cBhvr>
                                        <p:cTn id="31" dur="26">
                                          <p:stCondLst>
                                            <p:cond delay="650"/>
                                          </p:stCondLst>
                                        </p:cTn>
                                        <p:tgtEl>
                                          <p:spTgt spid="133122"/>
                                        </p:tgtEl>
                                      </p:cBhvr>
                                      <p:to x="100000" y="60000"/>
                                    </p:animScale>
                                    <p:animScale>
                                      <p:cBhvr>
                                        <p:cTn id="32" dur="166" decel="50000">
                                          <p:stCondLst>
                                            <p:cond delay="676"/>
                                          </p:stCondLst>
                                        </p:cTn>
                                        <p:tgtEl>
                                          <p:spTgt spid="133122"/>
                                        </p:tgtEl>
                                      </p:cBhvr>
                                      <p:to x="100000" y="100000"/>
                                    </p:animScale>
                                    <p:animScale>
                                      <p:cBhvr>
                                        <p:cTn id="33" dur="26">
                                          <p:stCondLst>
                                            <p:cond delay="1312"/>
                                          </p:stCondLst>
                                        </p:cTn>
                                        <p:tgtEl>
                                          <p:spTgt spid="133122"/>
                                        </p:tgtEl>
                                      </p:cBhvr>
                                      <p:to x="100000" y="80000"/>
                                    </p:animScale>
                                    <p:animScale>
                                      <p:cBhvr>
                                        <p:cTn id="34" dur="166" decel="50000">
                                          <p:stCondLst>
                                            <p:cond delay="1338"/>
                                          </p:stCondLst>
                                        </p:cTn>
                                        <p:tgtEl>
                                          <p:spTgt spid="133122"/>
                                        </p:tgtEl>
                                      </p:cBhvr>
                                      <p:to x="100000" y="100000"/>
                                    </p:animScale>
                                    <p:animScale>
                                      <p:cBhvr>
                                        <p:cTn id="35" dur="26">
                                          <p:stCondLst>
                                            <p:cond delay="1642"/>
                                          </p:stCondLst>
                                        </p:cTn>
                                        <p:tgtEl>
                                          <p:spTgt spid="133122"/>
                                        </p:tgtEl>
                                      </p:cBhvr>
                                      <p:to x="100000" y="90000"/>
                                    </p:animScale>
                                    <p:animScale>
                                      <p:cBhvr>
                                        <p:cTn id="36" dur="166" decel="50000">
                                          <p:stCondLst>
                                            <p:cond delay="1668"/>
                                          </p:stCondLst>
                                        </p:cTn>
                                        <p:tgtEl>
                                          <p:spTgt spid="133122"/>
                                        </p:tgtEl>
                                      </p:cBhvr>
                                      <p:to x="100000" y="100000"/>
                                    </p:animScale>
                                    <p:animScale>
                                      <p:cBhvr>
                                        <p:cTn id="37" dur="26">
                                          <p:stCondLst>
                                            <p:cond delay="1808"/>
                                          </p:stCondLst>
                                        </p:cTn>
                                        <p:tgtEl>
                                          <p:spTgt spid="133122"/>
                                        </p:tgtEl>
                                      </p:cBhvr>
                                      <p:to x="100000" y="95000"/>
                                    </p:animScale>
                                    <p:animScale>
                                      <p:cBhvr>
                                        <p:cTn id="38" dur="166" decel="50000">
                                          <p:stCondLst>
                                            <p:cond delay="1834"/>
                                          </p:stCondLst>
                                        </p:cTn>
                                        <p:tgtEl>
                                          <p:spTgt spid="1331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4149" name="Rectangle 5"/>
          <p:cNvSpPr>
            <a:spLocks noChangeArrowheads="1"/>
          </p:cNvSpPr>
          <p:nvPr/>
        </p:nvSpPr>
        <p:spPr bwMode="auto">
          <a:xfrm>
            <a:off x="0" y="1938715"/>
            <a:ext cx="4334608" cy="2862322"/>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defTabSz="914400" fontAlgn="base">
              <a:spcBef>
                <a:spcPct val="0"/>
              </a:spcBef>
              <a:spcAft>
                <a:spcPct val="0"/>
              </a:spcAft>
            </a:pPr>
            <a:r>
              <a:rPr lang="fr-FR" dirty="0">
                <a:latin typeface="Times New Roman" pitchFamily="18" charset="0"/>
                <a:ea typeface="Calibri" pitchFamily="34" charset="0"/>
                <a:cs typeface="Times New Roman" pitchFamily="18" charset="0"/>
              </a:rPr>
              <a:t>Ayant défini une maille d’origine O, on peut définir l’ensemble des points O’ tels que :</a:t>
            </a:r>
            <a:endParaRPr lang="fr-FR" dirty="0">
              <a:latin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dirty="0">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avec m, n et p des entiers relatifs. Les points O</a:t>
            </a:r>
            <a:r>
              <a:rPr kumimoji="0" lang="fr-FR" b="0" i="0" u="none" strike="noStrike" cap="none" normalizeH="0" baseline="0" dirty="0">
                <a:ln>
                  <a:noFill/>
                </a:ln>
                <a:solidFill>
                  <a:schemeClr val="tx1"/>
                </a:solidFill>
                <a:effectLst/>
                <a:latin typeface="Times New Roman" pitchFamily="18" charset="0"/>
                <a:ea typeface="TimesNewRomanPSMT"/>
                <a:cs typeface="Times New Roman" pitchFamily="18" charset="0"/>
              </a:rPr>
              <a:t>′ sont appelés des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nœuds Les coordonnées d'une particule, notées (x, y, z), sont définies dans la base (O, a , b , c ), et sont sans dimension. Elles sont comprises entre 0 et 1.</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3" name="Image 4"/>
          <p:cNvPicPr>
            <a:picLocks noChangeAspect="1" noChangeArrowheads="1"/>
          </p:cNvPicPr>
          <p:nvPr/>
        </p:nvPicPr>
        <p:blipFill>
          <a:blip r:embed="rId3"/>
          <a:srcRect/>
          <a:stretch>
            <a:fillRect/>
          </a:stretch>
        </p:blipFill>
        <p:spPr bwMode="auto">
          <a:xfrm>
            <a:off x="509953" y="2751992"/>
            <a:ext cx="2886075" cy="438150"/>
          </a:xfrm>
          <a:prstGeom prst="rect">
            <a:avLst/>
          </a:prstGeom>
          <a:noFill/>
        </p:spPr>
      </p:pic>
      <p:pic>
        <p:nvPicPr>
          <p:cNvPr id="134153" name="Picture 9" descr="2) La maille élémentaire"/>
          <p:cNvPicPr>
            <a:picLocks noChangeAspect="1" noChangeArrowheads="1"/>
          </p:cNvPicPr>
          <p:nvPr/>
        </p:nvPicPr>
        <p:blipFill>
          <a:blip r:embed="rId4"/>
          <a:srcRect/>
          <a:stretch>
            <a:fillRect/>
          </a:stretch>
        </p:blipFill>
        <p:spPr bwMode="auto">
          <a:xfrm>
            <a:off x="5893901" y="2304822"/>
            <a:ext cx="4000500" cy="2686051"/>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wipe(down)">
                                      <p:cBhvr>
                                        <p:cTn id="7" dur="580">
                                          <p:stCondLst>
                                            <p:cond delay="0"/>
                                          </p:stCondLst>
                                        </p:cTn>
                                        <p:tgtEl>
                                          <p:spTgt spid="134149"/>
                                        </p:tgtEl>
                                      </p:cBhvr>
                                    </p:animEffect>
                                    <p:anim calcmode="lin" valueType="num">
                                      <p:cBhvr>
                                        <p:cTn id="8" dur="1822" tmFilter="0,0; 0.14,0.36; 0.43,0.73; 0.71,0.91; 1.0,1.0">
                                          <p:stCondLst>
                                            <p:cond delay="0"/>
                                          </p:stCondLst>
                                        </p:cTn>
                                        <p:tgtEl>
                                          <p:spTgt spid="1341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1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1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1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149"/>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149"/>
                                        </p:tgtEl>
                                      </p:cBhvr>
                                      <p:to x="100000" y="60000"/>
                                    </p:animScale>
                                    <p:animScale>
                                      <p:cBhvr>
                                        <p:cTn id="14" dur="166" decel="50000">
                                          <p:stCondLst>
                                            <p:cond delay="676"/>
                                          </p:stCondLst>
                                        </p:cTn>
                                        <p:tgtEl>
                                          <p:spTgt spid="134149"/>
                                        </p:tgtEl>
                                      </p:cBhvr>
                                      <p:to x="100000" y="100000"/>
                                    </p:animScale>
                                    <p:animScale>
                                      <p:cBhvr>
                                        <p:cTn id="15" dur="26">
                                          <p:stCondLst>
                                            <p:cond delay="1312"/>
                                          </p:stCondLst>
                                        </p:cTn>
                                        <p:tgtEl>
                                          <p:spTgt spid="134149"/>
                                        </p:tgtEl>
                                      </p:cBhvr>
                                      <p:to x="100000" y="80000"/>
                                    </p:animScale>
                                    <p:animScale>
                                      <p:cBhvr>
                                        <p:cTn id="16" dur="166" decel="50000">
                                          <p:stCondLst>
                                            <p:cond delay="1338"/>
                                          </p:stCondLst>
                                        </p:cTn>
                                        <p:tgtEl>
                                          <p:spTgt spid="134149"/>
                                        </p:tgtEl>
                                      </p:cBhvr>
                                      <p:to x="100000" y="100000"/>
                                    </p:animScale>
                                    <p:animScale>
                                      <p:cBhvr>
                                        <p:cTn id="17" dur="26">
                                          <p:stCondLst>
                                            <p:cond delay="1642"/>
                                          </p:stCondLst>
                                        </p:cTn>
                                        <p:tgtEl>
                                          <p:spTgt spid="134149"/>
                                        </p:tgtEl>
                                      </p:cBhvr>
                                      <p:to x="100000" y="90000"/>
                                    </p:animScale>
                                    <p:animScale>
                                      <p:cBhvr>
                                        <p:cTn id="18" dur="166" decel="50000">
                                          <p:stCondLst>
                                            <p:cond delay="1668"/>
                                          </p:stCondLst>
                                        </p:cTn>
                                        <p:tgtEl>
                                          <p:spTgt spid="134149"/>
                                        </p:tgtEl>
                                      </p:cBhvr>
                                      <p:to x="100000" y="100000"/>
                                    </p:animScale>
                                    <p:animScale>
                                      <p:cBhvr>
                                        <p:cTn id="19" dur="26">
                                          <p:stCondLst>
                                            <p:cond delay="1808"/>
                                          </p:stCondLst>
                                        </p:cTn>
                                        <p:tgtEl>
                                          <p:spTgt spid="134149"/>
                                        </p:tgtEl>
                                      </p:cBhvr>
                                      <p:to x="100000" y="95000"/>
                                    </p:animScale>
                                    <p:animScale>
                                      <p:cBhvr>
                                        <p:cTn id="20" dur="166" decel="50000">
                                          <p:stCondLst>
                                            <p:cond delay="1834"/>
                                          </p:stCondLst>
                                        </p:cTn>
                                        <p:tgtEl>
                                          <p:spTgt spid="13414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34153"/>
                                        </p:tgtEl>
                                        <p:attrNameLst>
                                          <p:attrName>style.visibility</p:attrName>
                                        </p:attrNameLst>
                                      </p:cBhvr>
                                      <p:to>
                                        <p:strVal val="visible"/>
                                      </p:to>
                                    </p:set>
                                    <p:anim calcmode="lin" valueType="num">
                                      <p:cBhvr additive="base">
                                        <p:cTn id="41" dur="500" fill="hold"/>
                                        <p:tgtEl>
                                          <p:spTgt spid="134153"/>
                                        </p:tgtEl>
                                        <p:attrNameLst>
                                          <p:attrName>ppt_x</p:attrName>
                                        </p:attrNameLst>
                                      </p:cBhvr>
                                      <p:tavLst>
                                        <p:tav tm="0">
                                          <p:val>
                                            <p:strVal val="1+#ppt_w/2"/>
                                          </p:val>
                                        </p:tav>
                                        <p:tav tm="100000">
                                          <p:val>
                                            <p:strVal val="#ppt_x"/>
                                          </p:val>
                                        </p:tav>
                                      </p:tavLst>
                                    </p:anim>
                                    <p:anim calcmode="lin" valueType="num">
                                      <p:cBhvr additive="base">
                                        <p:cTn id="42" dur="500" fill="hold"/>
                                        <p:tgtEl>
                                          <p:spTgt spid="134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4149" name="Rectangle 5"/>
          <p:cNvSpPr>
            <a:spLocks noChangeArrowheads="1"/>
          </p:cNvSpPr>
          <p:nvPr/>
        </p:nvSpPr>
        <p:spPr bwMode="auto">
          <a:xfrm>
            <a:off x="111967" y="2034940"/>
            <a:ext cx="4334608" cy="3416320"/>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a:t>Systèmes cristallins et types de réseaux</a:t>
            </a:r>
            <a:endParaRPr lang="fr-FR" dirty="0"/>
          </a:p>
          <a:p>
            <a:r>
              <a:rPr lang="fr-FR" dirty="0"/>
              <a:t>A chaque type de maille élémentaire est associé un système cristallin. On distingue 7 systèmes cristallins.</a:t>
            </a:r>
          </a:p>
          <a:p>
            <a:r>
              <a:rPr lang="fr-FR" dirty="0"/>
              <a:t>De plus, on peut définir 4 types de réseau, caractérisés par le mode de répartition des nœuds dans la maille : type « primitif » P ; type « centré » I, type « toutes Faces centrées » F, type « 2 faces opposées centrées » C.</a:t>
            </a:r>
          </a:p>
          <a:p>
            <a:pPr algn="justLow" defTabSz="914400" fontAlgn="base">
              <a:spcBef>
                <a:spcPct val="0"/>
              </a:spcBef>
              <a:spcAft>
                <a:spcPct val="0"/>
              </a:spcAft>
            </a:pP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42338" name="Picture 2" descr="Chapitre5 cristallographie"/>
          <p:cNvPicPr>
            <a:picLocks noChangeAspect="1" noChangeArrowheads="1"/>
          </p:cNvPicPr>
          <p:nvPr/>
        </p:nvPicPr>
        <p:blipFill>
          <a:blip r:embed="rId3"/>
          <a:srcRect/>
          <a:stretch>
            <a:fillRect/>
          </a:stretch>
        </p:blipFill>
        <p:spPr bwMode="auto">
          <a:xfrm>
            <a:off x="5110130" y="2106093"/>
            <a:ext cx="6076950" cy="4562476"/>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wipe(down)">
                                      <p:cBhvr>
                                        <p:cTn id="7" dur="580">
                                          <p:stCondLst>
                                            <p:cond delay="0"/>
                                          </p:stCondLst>
                                        </p:cTn>
                                        <p:tgtEl>
                                          <p:spTgt spid="134149"/>
                                        </p:tgtEl>
                                      </p:cBhvr>
                                    </p:animEffect>
                                    <p:anim calcmode="lin" valueType="num">
                                      <p:cBhvr>
                                        <p:cTn id="8" dur="1822" tmFilter="0,0; 0.14,0.36; 0.43,0.73; 0.71,0.91; 1.0,1.0">
                                          <p:stCondLst>
                                            <p:cond delay="0"/>
                                          </p:stCondLst>
                                        </p:cTn>
                                        <p:tgtEl>
                                          <p:spTgt spid="1341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1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1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1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149"/>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149"/>
                                        </p:tgtEl>
                                      </p:cBhvr>
                                      <p:to x="100000" y="60000"/>
                                    </p:animScale>
                                    <p:animScale>
                                      <p:cBhvr>
                                        <p:cTn id="14" dur="166" decel="50000">
                                          <p:stCondLst>
                                            <p:cond delay="676"/>
                                          </p:stCondLst>
                                        </p:cTn>
                                        <p:tgtEl>
                                          <p:spTgt spid="134149"/>
                                        </p:tgtEl>
                                      </p:cBhvr>
                                      <p:to x="100000" y="100000"/>
                                    </p:animScale>
                                    <p:animScale>
                                      <p:cBhvr>
                                        <p:cTn id="15" dur="26">
                                          <p:stCondLst>
                                            <p:cond delay="1312"/>
                                          </p:stCondLst>
                                        </p:cTn>
                                        <p:tgtEl>
                                          <p:spTgt spid="134149"/>
                                        </p:tgtEl>
                                      </p:cBhvr>
                                      <p:to x="100000" y="80000"/>
                                    </p:animScale>
                                    <p:animScale>
                                      <p:cBhvr>
                                        <p:cTn id="16" dur="166" decel="50000">
                                          <p:stCondLst>
                                            <p:cond delay="1338"/>
                                          </p:stCondLst>
                                        </p:cTn>
                                        <p:tgtEl>
                                          <p:spTgt spid="134149"/>
                                        </p:tgtEl>
                                      </p:cBhvr>
                                      <p:to x="100000" y="100000"/>
                                    </p:animScale>
                                    <p:animScale>
                                      <p:cBhvr>
                                        <p:cTn id="17" dur="26">
                                          <p:stCondLst>
                                            <p:cond delay="1642"/>
                                          </p:stCondLst>
                                        </p:cTn>
                                        <p:tgtEl>
                                          <p:spTgt spid="134149"/>
                                        </p:tgtEl>
                                      </p:cBhvr>
                                      <p:to x="100000" y="90000"/>
                                    </p:animScale>
                                    <p:animScale>
                                      <p:cBhvr>
                                        <p:cTn id="18" dur="166" decel="50000">
                                          <p:stCondLst>
                                            <p:cond delay="1668"/>
                                          </p:stCondLst>
                                        </p:cTn>
                                        <p:tgtEl>
                                          <p:spTgt spid="134149"/>
                                        </p:tgtEl>
                                      </p:cBhvr>
                                      <p:to x="100000" y="100000"/>
                                    </p:animScale>
                                    <p:animScale>
                                      <p:cBhvr>
                                        <p:cTn id="19" dur="26">
                                          <p:stCondLst>
                                            <p:cond delay="1808"/>
                                          </p:stCondLst>
                                        </p:cTn>
                                        <p:tgtEl>
                                          <p:spTgt spid="134149"/>
                                        </p:tgtEl>
                                      </p:cBhvr>
                                      <p:to x="100000" y="95000"/>
                                    </p:animScale>
                                    <p:animScale>
                                      <p:cBhvr>
                                        <p:cTn id="20" dur="166" decel="50000">
                                          <p:stCondLst>
                                            <p:cond delay="1834"/>
                                          </p:stCondLst>
                                        </p:cTn>
                                        <p:tgtEl>
                                          <p:spTgt spid="1341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2338"/>
                                        </p:tgtEl>
                                        <p:attrNameLst>
                                          <p:attrName>style.visibility</p:attrName>
                                        </p:attrNameLst>
                                      </p:cBhvr>
                                      <p:to>
                                        <p:strVal val="visible"/>
                                      </p:to>
                                    </p:set>
                                    <p:animEffect transition="in" filter="wipe(down)">
                                      <p:cBhvr>
                                        <p:cTn id="25" dur="580">
                                          <p:stCondLst>
                                            <p:cond delay="0"/>
                                          </p:stCondLst>
                                        </p:cTn>
                                        <p:tgtEl>
                                          <p:spTgt spid="142338"/>
                                        </p:tgtEl>
                                      </p:cBhvr>
                                    </p:animEffect>
                                    <p:anim calcmode="lin" valueType="num">
                                      <p:cBhvr>
                                        <p:cTn id="26" dur="1822" tmFilter="0,0; 0.14,0.36; 0.43,0.73; 0.71,0.91; 1.0,1.0">
                                          <p:stCondLst>
                                            <p:cond delay="0"/>
                                          </p:stCondLst>
                                        </p:cTn>
                                        <p:tgtEl>
                                          <p:spTgt spid="14233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233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233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233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2338"/>
                                        </p:tgtEl>
                                        <p:attrNameLst>
                                          <p:attrName>ppt_y</p:attrName>
                                        </p:attrNameLst>
                                      </p:cBhvr>
                                      <p:tavLst>
                                        <p:tav tm="0" fmla="#ppt_y-sin(pi*$)/81">
                                          <p:val>
                                            <p:fltVal val="0"/>
                                          </p:val>
                                        </p:tav>
                                        <p:tav tm="100000">
                                          <p:val>
                                            <p:fltVal val="1"/>
                                          </p:val>
                                        </p:tav>
                                      </p:tavLst>
                                    </p:anim>
                                    <p:animScale>
                                      <p:cBhvr>
                                        <p:cTn id="31" dur="26">
                                          <p:stCondLst>
                                            <p:cond delay="650"/>
                                          </p:stCondLst>
                                        </p:cTn>
                                        <p:tgtEl>
                                          <p:spTgt spid="142338"/>
                                        </p:tgtEl>
                                      </p:cBhvr>
                                      <p:to x="100000" y="60000"/>
                                    </p:animScale>
                                    <p:animScale>
                                      <p:cBhvr>
                                        <p:cTn id="32" dur="166" decel="50000">
                                          <p:stCondLst>
                                            <p:cond delay="676"/>
                                          </p:stCondLst>
                                        </p:cTn>
                                        <p:tgtEl>
                                          <p:spTgt spid="142338"/>
                                        </p:tgtEl>
                                      </p:cBhvr>
                                      <p:to x="100000" y="100000"/>
                                    </p:animScale>
                                    <p:animScale>
                                      <p:cBhvr>
                                        <p:cTn id="33" dur="26">
                                          <p:stCondLst>
                                            <p:cond delay="1312"/>
                                          </p:stCondLst>
                                        </p:cTn>
                                        <p:tgtEl>
                                          <p:spTgt spid="142338"/>
                                        </p:tgtEl>
                                      </p:cBhvr>
                                      <p:to x="100000" y="80000"/>
                                    </p:animScale>
                                    <p:animScale>
                                      <p:cBhvr>
                                        <p:cTn id="34" dur="166" decel="50000">
                                          <p:stCondLst>
                                            <p:cond delay="1338"/>
                                          </p:stCondLst>
                                        </p:cTn>
                                        <p:tgtEl>
                                          <p:spTgt spid="142338"/>
                                        </p:tgtEl>
                                      </p:cBhvr>
                                      <p:to x="100000" y="100000"/>
                                    </p:animScale>
                                    <p:animScale>
                                      <p:cBhvr>
                                        <p:cTn id="35" dur="26">
                                          <p:stCondLst>
                                            <p:cond delay="1642"/>
                                          </p:stCondLst>
                                        </p:cTn>
                                        <p:tgtEl>
                                          <p:spTgt spid="142338"/>
                                        </p:tgtEl>
                                      </p:cBhvr>
                                      <p:to x="100000" y="90000"/>
                                    </p:animScale>
                                    <p:animScale>
                                      <p:cBhvr>
                                        <p:cTn id="36" dur="166" decel="50000">
                                          <p:stCondLst>
                                            <p:cond delay="1668"/>
                                          </p:stCondLst>
                                        </p:cTn>
                                        <p:tgtEl>
                                          <p:spTgt spid="142338"/>
                                        </p:tgtEl>
                                      </p:cBhvr>
                                      <p:to x="100000" y="100000"/>
                                    </p:animScale>
                                    <p:animScale>
                                      <p:cBhvr>
                                        <p:cTn id="37" dur="26">
                                          <p:stCondLst>
                                            <p:cond delay="1808"/>
                                          </p:stCondLst>
                                        </p:cTn>
                                        <p:tgtEl>
                                          <p:spTgt spid="142338"/>
                                        </p:tgtEl>
                                      </p:cBhvr>
                                      <p:to x="100000" y="95000"/>
                                    </p:animScale>
                                    <p:animScale>
                                      <p:cBhvr>
                                        <p:cTn id="38" dur="166" decel="50000">
                                          <p:stCondLst>
                                            <p:cond delay="1834"/>
                                          </p:stCondLst>
                                        </p:cTn>
                                        <p:tgtEl>
                                          <p:spTgt spid="1423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4149" name="Rectangle 5"/>
          <p:cNvSpPr>
            <a:spLocks noChangeArrowheads="1"/>
          </p:cNvSpPr>
          <p:nvPr/>
        </p:nvSpPr>
        <p:spPr bwMode="auto">
          <a:xfrm>
            <a:off x="205274" y="2288898"/>
            <a:ext cx="4334608" cy="2031325"/>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a:t>Systèmes cristallins et types de réseaux</a:t>
            </a:r>
            <a:endParaRPr lang="fr-FR" dirty="0"/>
          </a:p>
          <a:p>
            <a:r>
              <a:rPr lang="fr-FR" dirty="0"/>
              <a:t>Une maille simple est dite primitive et notée P si elle contient 1 nœud par maille (8 nœuds comptant en propre pour 1/8 dans la maille soit 8 x 1/8 = 1 nœud par maille).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34153" name="Picture 9" descr="2) La maille élémentaire"/>
          <p:cNvPicPr>
            <a:picLocks noChangeAspect="1" noChangeArrowheads="1"/>
          </p:cNvPicPr>
          <p:nvPr/>
        </p:nvPicPr>
        <p:blipFill>
          <a:blip r:embed="rId3"/>
          <a:srcRect/>
          <a:stretch>
            <a:fillRect/>
          </a:stretch>
        </p:blipFill>
        <p:spPr bwMode="auto">
          <a:xfrm>
            <a:off x="5893901" y="2304822"/>
            <a:ext cx="4000500" cy="2686051"/>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wipe(down)">
                                      <p:cBhvr>
                                        <p:cTn id="7" dur="580">
                                          <p:stCondLst>
                                            <p:cond delay="0"/>
                                          </p:stCondLst>
                                        </p:cTn>
                                        <p:tgtEl>
                                          <p:spTgt spid="134149"/>
                                        </p:tgtEl>
                                      </p:cBhvr>
                                    </p:animEffect>
                                    <p:anim calcmode="lin" valueType="num">
                                      <p:cBhvr>
                                        <p:cTn id="8" dur="1822" tmFilter="0,0; 0.14,0.36; 0.43,0.73; 0.71,0.91; 1.0,1.0">
                                          <p:stCondLst>
                                            <p:cond delay="0"/>
                                          </p:stCondLst>
                                        </p:cTn>
                                        <p:tgtEl>
                                          <p:spTgt spid="1341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1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1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1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149"/>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149"/>
                                        </p:tgtEl>
                                      </p:cBhvr>
                                      <p:to x="100000" y="60000"/>
                                    </p:animScale>
                                    <p:animScale>
                                      <p:cBhvr>
                                        <p:cTn id="14" dur="166" decel="50000">
                                          <p:stCondLst>
                                            <p:cond delay="676"/>
                                          </p:stCondLst>
                                        </p:cTn>
                                        <p:tgtEl>
                                          <p:spTgt spid="134149"/>
                                        </p:tgtEl>
                                      </p:cBhvr>
                                      <p:to x="100000" y="100000"/>
                                    </p:animScale>
                                    <p:animScale>
                                      <p:cBhvr>
                                        <p:cTn id="15" dur="26">
                                          <p:stCondLst>
                                            <p:cond delay="1312"/>
                                          </p:stCondLst>
                                        </p:cTn>
                                        <p:tgtEl>
                                          <p:spTgt spid="134149"/>
                                        </p:tgtEl>
                                      </p:cBhvr>
                                      <p:to x="100000" y="80000"/>
                                    </p:animScale>
                                    <p:animScale>
                                      <p:cBhvr>
                                        <p:cTn id="16" dur="166" decel="50000">
                                          <p:stCondLst>
                                            <p:cond delay="1338"/>
                                          </p:stCondLst>
                                        </p:cTn>
                                        <p:tgtEl>
                                          <p:spTgt spid="134149"/>
                                        </p:tgtEl>
                                      </p:cBhvr>
                                      <p:to x="100000" y="100000"/>
                                    </p:animScale>
                                    <p:animScale>
                                      <p:cBhvr>
                                        <p:cTn id="17" dur="26">
                                          <p:stCondLst>
                                            <p:cond delay="1642"/>
                                          </p:stCondLst>
                                        </p:cTn>
                                        <p:tgtEl>
                                          <p:spTgt spid="134149"/>
                                        </p:tgtEl>
                                      </p:cBhvr>
                                      <p:to x="100000" y="90000"/>
                                    </p:animScale>
                                    <p:animScale>
                                      <p:cBhvr>
                                        <p:cTn id="18" dur="166" decel="50000">
                                          <p:stCondLst>
                                            <p:cond delay="1668"/>
                                          </p:stCondLst>
                                        </p:cTn>
                                        <p:tgtEl>
                                          <p:spTgt spid="134149"/>
                                        </p:tgtEl>
                                      </p:cBhvr>
                                      <p:to x="100000" y="100000"/>
                                    </p:animScale>
                                    <p:animScale>
                                      <p:cBhvr>
                                        <p:cTn id="19" dur="26">
                                          <p:stCondLst>
                                            <p:cond delay="1808"/>
                                          </p:stCondLst>
                                        </p:cTn>
                                        <p:tgtEl>
                                          <p:spTgt spid="134149"/>
                                        </p:tgtEl>
                                      </p:cBhvr>
                                      <p:to x="100000" y="95000"/>
                                    </p:animScale>
                                    <p:animScale>
                                      <p:cBhvr>
                                        <p:cTn id="20" dur="166" decel="50000">
                                          <p:stCondLst>
                                            <p:cond delay="1834"/>
                                          </p:stCondLst>
                                        </p:cTn>
                                        <p:tgtEl>
                                          <p:spTgt spid="1341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4153"/>
                                        </p:tgtEl>
                                        <p:attrNameLst>
                                          <p:attrName>style.visibility</p:attrName>
                                        </p:attrNameLst>
                                      </p:cBhvr>
                                      <p:to>
                                        <p:strVal val="visible"/>
                                      </p:to>
                                    </p:set>
                                    <p:anim calcmode="lin" valueType="num">
                                      <p:cBhvr additive="base">
                                        <p:cTn id="25" dur="500" fill="hold"/>
                                        <p:tgtEl>
                                          <p:spTgt spid="134153"/>
                                        </p:tgtEl>
                                        <p:attrNameLst>
                                          <p:attrName>ppt_x</p:attrName>
                                        </p:attrNameLst>
                                      </p:cBhvr>
                                      <p:tavLst>
                                        <p:tav tm="0">
                                          <p:val>
                                            <p:strVal val="1+#ppt_w/2"/>
                                          </p:val>
                                        </p:tav>
                                        <p:tav tm="100000">
                                          <p:val>
                                            <p:strVal val="#ppt_x"/>
                                          </p:val>
                                        </p:tav>
                                      </p:tavLst>
                                    </p:anim>
                                    <p:anim calcmode="lin" valueType="num">
                                      <p:cBhvr additive="base">
                                        <p:cTn id="26" dur="500" fill="hold"/>
                                        <p:tgtEl>
                                          <p:spTgt spid="134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4149" name="Rectangle 5"/>
          <p:cNvSpPr>
            <a:spLocks noChangeArrowheads="1"/>
          </p:cNvSpPr>
          <p:nvPr/>
        </p:nvSpPr>
        <p:spPr bwMode="auto">
          <a:xfrm>
            <a:off x="205274" y="2288898"/>
            <a:ext cx="4334608" cy="2031325"/>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a:t>Systèmes cristallins et types de réseaux</a:t>
            </a:r>
            <a:endParaRPr lang="fr-FR" dirty="0"/>
          </a:p>
          <a:p>
            <a:r>
              <a:rPr lang="fr-FR" dirty="0"/>
              <a:t>Une maille simple est dite primitive et notée P si elle contient 1 nœud par maille (8 nœuds comptant en propre pour 1/8 dans la maille soit 8 x 1/8 = 1 nœud par maille).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42338" name="AutoShape 2" descr="Fichier:Cubique simple Ah.svg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2340" name="Picture 4" descr="Des édifices ordonnés : les cristaux - 1ère - Cours Enseignement  scientifique - Kartable"/>
          <p:cNvPicPr>
            <a:picLocks noChangeAspect="1" noChangeArrowheads="1"/>
          </p:cNvPicPr>
          <p:nvPr/>
        </p:nvPicPr>
        <p:blipFill>
          <a:blip r:embed="rId3"/>
          <a:srcRect/>
          <a:stretch>
            <a:fillRect/>
          </a:stretch>
        </p:blipFill>
        <p:spPr bwMode="auto">
          <a:xfrm>
            <a:off x="6609129" y="2402376"/>
            <a:ext cx="3095625" cy="3409951"/>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wipe(down)">
                                      <p:cBhvr>
                                        <p:cTn id="7" dur="580">
                                          <p:stCondLst>
                                            <p:cond delay="0"/>
                                          </p:stCondLst>
                                        </p:cTn>
                                        <p:tgtEl>
                                          <p:spTgt spid="134149"/>
                                        </p:tgtEl>
                                      </p:cBhvr>
                                    </p:animEffect>
                                    <p:anim calcmode="lin" valueType="num">
                                      <p:cBhvr>
                                        <p:cTn id="8" dur="1822" tmFilter="0,0; 0.14,0.36; 0.43,0.73; 0.71,0.91; 1.0,1.0">
                                          <p:stCondLst>
                                            <p:cond delay="0"/>
                                          </p:stCondLst>
                                        </p:cTn>
                                        <p:tgtEl>
                                          <p:spTgt spid="1341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1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1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1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149"/>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149"/>
                                        </p:tgtEl>
                                      </p:cBhvr>
                                      <p:to x="100000" y="60000"/>
                                    </p:animScale>
                                    <p:animScale>
                                      <p:cBhvr>
                                        <p:cTn id="14" dur="166" decel="50000">
                                          <p:stCondLst>
                                            <p:cond delay="676"/>
                                          </p:stCondLst>
                                        </p:cTn>
                                        <p:tgtEl>
                                          <p:spTgt spid="134149"/>
                                        </p:tgtEl>
                                      </p:cBhvr>
                                      <p:to x="100000" y="100000"/>
                                    </p:animScale>
                                    <p:animScale>
                                      <p:cBhvr>
                                        <p:cTn id="15" dur="26">
                                          <p:stCondLst>
                                            <p:cond delay="1312"/>
                                          </p:stCondLst>
                                        </p:cTn>
                                        <p:tgtEl>
                                          <p:spTgt spid="134149"/>
                                        </p:tgtEl>
                                      </p:cBhvr>
                                      <p:to x="100000" y="80000"/>
                                    </p:animScale>
                                    <p:animScale>
                                      <p:cBhvr>
                                        <p:cTn id="16" dur="166" decel="50000">
                                          <p:stCondLst>
                                            <p:cond delay="1338"/>
                                          </p:stCondLst>
                                        </p:cTn>
                                        <p:tgtEl>
                                          <p:spTgt spid="134149"/>
                                        </p:tgtEl>
                                      </p:cBhvr>
                                      <p:to x="100000" y="100000"/>
                                    </p:animScale>
                                    <p:animScale>
                                      <p:cBhvr>
                                        <p:cTn id="17" dur="26">
                                          <p:stCondLst>
                                            <p:cond delay="1642"/>
                                          </p:stCondLst>
                                        </p:cTn>
                                        <p:tgtEl>
                                          <p:spTgt spid="134149"/>
                                        </p:tgtEl>
                                      </p:cBhvr>
                                      <p:to x="100000" y="90000"/>
                                    </p:animScale>
                                    <p:animScale>
                                      <p:cBhvr>
                                        <p:cTn id="18" dur="166" decel="50000">
                                          <p:stCondLst>
                                            <p:cond delay="1668"/>
                                          </p:stCondLst>
                                        </p:cTn>
                                        <p:tgtEl>
                                          <p:spTgt spid="134149"/>
                                        </p:tgtEl>
                                      </p:cBhvr>
                                      <p:to x="100000" y="100000"/>
                                    </p:animScale>
                                    <p:animScale>
                                      <p:cBhvr>
                                        <p:cTn id="19" dur="26">
                                          <p:stCondLst>
                                            <p:cond delay="1808"/>
                                          </p:stCondLst>
                                        </p:cTn>
                                        <p:tgtEl>
                                          <p:spTgt spid="134149"/>
                                        </p:tgtEl>
                                      </p:cBhvr>
                                      <p:to x="100000" y="95000"/>
                                    </p:animScale>
                                    <p:animScale>
                                      <p:cBhvr>
                                        <p:cTn id="20" dur="166" decel="50000">
                                          <p:stCondLst>
                                            <p:cond delay="1834"/>
                                          </p:stCondLst>
                                        </p:cTn>
                                        <p:tgtEl>
                                          <p:spTgt spid="1341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2340"/>
                                        </p:tgtEl>
                                        <p:attrNameLst>
                                          <p:attrName>style.visibility</p:attrName>
                                        </p:attrNameLst>
                                      </p:cBhvr>
                                      <p:to>
                                        <p:strVal val="visible"/>
                                      </p:to>
                                    </p:set>
                                    <p:anim calcmode="lin" valueType="num">
                                      <p:cBhvr additive="base">
                                        <p:cTn id="25" dur="500" fill="hold"/>
                                        <p:tgtEl>
                                          <p:spTgt spid="142340"/>
                                        </p:tgtEl>
                                        <p:attrNameLst>
                                          <p:attrName>ppt_x</p:attrName>
                                        </p:attrNameLst>
                                      </p:cBhvr>
                                      <p:tavLst>
                                        <p:tav tm="0">
                                          <p:val>
                                            <p:strVal val="1+#ppt_w/2"/>
                                          </p:val>
                                        </p:tav>
                                        <p:tav tm="100000">
                                          <p:val>
                                            <p:strVal val="#ppt_x"/>
                                          </p:val>
                                        </p:tav>
                                      </p:tavLst>
                                    </p:anim>
                                    <p:anim calcmode="lin" valueType="num">
                                      <p:cBhvr additive="base">
                                        <p:cTn id="26" dur="500" fill="hold"/>
                                        <p:tgtEl>
                                          <p:spTgt spid="142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2338" name="AutoShape 2" descr="Fichier:Cubique simple Ah.svg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Chapitre5 cristallographie"/>
          <p:cNvPicPr/>
          <p:nvPr/>
        </p:nvPicPr>
        <p:blipFill>
          <a:blip r:embed="rId3" cstate="print"/>
          <a:srcRect/>
          <a:stretch>
            <a:fillRect/>
          </a:stretch>
        </p:blipFill>
        <p:spPr bwMode="auto">
          <a:xfrm>
            <a:off x="3437792" y="2306733"/>
            <a:ext cx="5322496" cy="3909428"/>
          </a:xfrm>
          <a:prstGeom prst="rect">
            <a:avLst/>
          </a:prstGeom>
          <a:noFill/>
          <a:ln w="9525">
            <a:noFill/>
            <a:miter lim="800000"/>
            <a:headEnd/>
            <a:tailEnd/>
          </a:ln>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362" y="1964602"/>
            <a:ext cx="9752563" cy="489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350" y="861400"/>
            <a:ext cx="612775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2338" name="AutoShape 2" descr="Fichier:Cubique simple Ah.svg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8913" name="Rectangle 1"/>
          <p:cNvSpPr>
            <a:spLocks noChangeArrowheads="1"/>
          </p:cNvSpPr>
          <p:nvPr/>
        </p:nvSpPr>
        <p:spPr bwMode="auto">
          <a:xfrm>
            <a:off x="832337" y="2405262"/>
            <a:ext cx="4888524" cy="3170099"/>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Ainsi une maille contenant 2 n</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uds par maille avec un nœud aux sommets de la maille et un n</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 au centre de la maille est dite maille centr</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not</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I.</a:t>
            </a:r>
            <a:endParaRPr kumimoji="0" lang="fr-FR" sz="20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Pour ce type de r</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seau, il faut rajouter la translation (</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½</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½</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½</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Ainsi, </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tout atome de coordonn</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a:t>
            </a:r>
            <a:r>
              <a:rPr kumimoji="0" lang="fr-FR" sz="20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x,y,z</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on retrouvera un atome de même nature chimique dans la maille avec les coordonn</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(x+</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½</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y+</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½</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z+</a:t>
            </a:r>
            <a:r>
              <a:rPr kumimoji="0" lang="fr-FR" sz="2000" b="1" i="0" u="none" strike="noStrike" cap="none" normalizeH="0" baseline="0" dirty="0">
                <a:ln>
                  <a:noFill/>
                </a:ln>
                <a:solidFill>
                  <a:schemeClr val="tx1"/>
                </a:solidFill>
                <a:effectLst/>
                <a:latin typeface="Calibri"/>
                <a:ea typeface="Calibri" pitchFamily="34" charset="0"/>
                <a:cs typeface="Times New Roman" pitchFamily="18" charset="0"/>
              </a:rPr>
              <a:t>½</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2000" b="1" i="0" u="none" strike="noStrike" cap="none" normalizeH="0" baseline="0" dirty="0">
              <a:ln>
                <a:noFill/>
              </a:ln>
              <a:solidFill>
                <a:schemeClr val="tx1"/>
              </a:solidFill>
              <a:effectLst/>
              <a:latin typeface="Arial" pitchFamily="34" charset="0"/>
              <a:cs typeface="Arial" pitchFamily="34" charset="0"/>
            </a:endParaRPr>
          </a:p>
        </p:txBody>
      </p:sp>
      <p:pic>
        <p:nvPicPr>
          <p:cNvPr id="8" name="Picture 6"/>
          <p:cNvPicPr>
            <a:picLocks noChangeAspect="1" noChangeArrowheads="1"/>
          </p:cNvPicPr>
          <p:nvPr/>
        </p:nvPicPr>
        <p:blipFill>
          <a:blip r:embed="rId3" cstate="print"/>
          <a:srcRect/>
          <a:stretch>
            <a:fillRect/>
          </a:stretch>
        </p:blipFill>
        <p:spPr bwMode="auto">
          <a:xfrm rot="-257248">
            <a:off x="6585288" y="2601812"/>
            <a:ext cx="4160201" cy="3102481"/>
          </a:xfrm>
          <a:prstGeom prst="rect">
            <a:avLst/>
          </a:prstGeom>
          <a:noFill/>
          <a:ln w="9525">
            <a:noFill/>
            <a:miter lim="800000"/>
            <a:headEnd/>
            <a:tailEnd/>
          </a:ln>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 calcmode="lin" valueType="num">
                                      <p:cBhvr additive="base">
                                        <p:cTn id="7" dur="500" fill="hold"/>
                                        <p:tgtEl>
                                          <p:spTgt spid="38913"/>
                                        </p:tgtEl>
                                        <p:attrNameLst>
                                          <p:attrName>ppt_x</p:attrName>
                                        </p:attrNameLst>
                                      </p:cBhvr>
                                      <p:tavLst>
                                        <p:tav tm="0">
                                          <p:val>
                                            <p:strVal val="0-#ppt_w/2"/>
                                          </p:val>
                                        </p:tav>
                                        <p:tav tm="100000">
                                          <p:val>
                                            <p:strVal val="#ppt_x"/>
                                          </p:val>
                                        </p:tav>
                                      </p:tavLst>
                                    </p:anim>
                                    <p:anim calcmode="lin" valueType="num">
                                      <p:cBhvr additive="base">
                                        <p:cTn id="8" dur="500" fill="hold"/>
                                        <p:tgtEl>
                                          <p:spTgt spid="389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2338" name="AutoShape 2" descr="Fichier:Cubique simple Ah.svg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0529" name="Rectangle 1"/>
          <p:cNvSpPr>
            <a:spLocks noChangeArrowheads="1"/>
          </p:cNvSpPr>
          <p:nvPr/>
        </p:nvSpPr>
        <p:spPr bwMode="auto">
          <a:xfrm>
            <a:off x="158262" y="2028617"/>
            <a:ext cx="3323492" cy="4401205"/>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Une maille contenant 2 n</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uds par maille avec un n</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 aux sommets de la maille et un n</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 sur 2 faces centr</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(2x1/2 = 1) est dite maille </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2 faces centr</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et not</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C.</a:t>
            </a:r>
            <a:endParaRPr kumimoji="0" lang="fr-FR" sz="200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Enfin, une maille contenant 4 n</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uds par maille avec un n</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 aux sommets de la maille et 3</a:t>
            </a:r>
            <a:endParaRPr kumimoji="0" lang="fr-FR" sz="200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uds sur les 6 faces centr</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(6x1/2= 3) est dite maille </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faces centr</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not</a:t>
            </a:r>
            <a:r>
              <a:rPr kumimoji="0" lang="fr-FR" sz="200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F.</a:t>
            </a:r>
            <a:endParaRPr kumimoji="0" lang="fr-FR" sz="2000" i="0" u="none" strike="noStrike" cap="none" normalizeH="0" baseline="0" dirty="0">
              <a:ln>
                <a:noFill/>
              </a:ln>
              <a:solidFill>
                <a:schemeClr val="tx1"/>
              </a:solidFill>
              <a:effectLst/>
              <a:latin typeface="Arial" pitchFamily="34" charset="0"/>
              <a:cs typeface="Arial" pitchFamily="34" charset="0"/>
            </a:endParaRPr>
          </a:p>
        </p:txBody>
      </p:sp>
      <p:pic>
        <p:nvPicPr>
          <p:cNvPr id="9" name="Picture 12"/>
          <p:cNvPicPr>
            <a:picLocks noChangeAspect="1" noChangeArrowheads="1"/>
          </p:cNvPicPr>
          <p:nvPr/>
        </p:nvPicPr>
        <p:blipFill>
          <a:blip r:embed="rId3" cstate="print"/>
          <a:srcRect/>
          <a:stretch>
            <a:fillRect/>
          </a:stretch>
        </p:blipFill>
        <p:spPr bwMode="auto">
          <a:xfrm>
            <a:off x="4182206" y="2886807"/>
            <a:ext cx="3531409" cy="2573215"/>
          </a:xfrm>
          <a:prstGeom prst="rect">
            <a:avLst/>
          </a:prstGeom>
          <a:noFill/>
          <a:ln w="9525">
            <a:noFill/>
            <a:miter lim="800000"/>
            <a:headEnd/>
            <a:tailEnd/>
          </a:ln>
        </p:spPr>
      </p:pic>
      <p:pic>
        <p:nvPicPr>
          <p:cNvPr id="10" name="Picture 11"/>
          <p:cNvPicPr>
            <a:picLocks noChangeAspect="1" noChangeArrowheads="1"/>
          </p:cNvPicPr>
          <p:nvPr/>
        </p:nvPicPr>
        <p:blipFill>
          <a:blip r:embed="rId4" cstate="print"/>
          <a:srcRect/>
          <a:stretch>
            <a:fillRect/>
          </a:stretch>
        </p:blipFill>
        <p:spPr bwMode="auto">
          <a:xfrm>
            <a:off x="8388909" y="3077308"/>
            <a:ext cx="3139518" cy="2149598"/>
          </a:xfrm>
          <a:prstGeom prst="rect">
            <a:avLst/>
          </a:prstGeom>
          <a:noFill/>
          <a:ln w="9525">
            <a:noFill/>
            <a:miter lim="800000"/>
            <a:headEnd/>
            <a:tailEnd/>
          </a:ln>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0529"/>
                                        </p:tgtEl>
                                        <p:attrNameLst>
                                          <p:attrName>style.visibility</p:attrName>
                                        </p:attrNameLst>
                                      </p:cBhvr>
                                      <p:to>
                                        <p:strVal val="visible"/>
                                      </p:to>
                                    </p:set>
                                    <p:animEffect transition="in" filter="wipe(down)">
                                      <p:cBhvr>
                                        <p:cTn id="7" dur="580">
                                          <p:stCondLst>
                                            <p:cond delay="0"/>
                                          </p:stCondLst>
                                        </p:cTn>
                                        <p:tgtEl>
                                          <p:spTgt spid="150529"/>
                                        </p:tgtEl>
                                      </p:cBhvr>
                                    </p:animEffect>
                                    <p:anim calcmode="lin" valueType="num">
                                      <p:cBhvr>
                                        <p:cTn id="8" dur="1822" tmFilter="0,0; 0.14,0.36; 0.43,0.73; 0.71,0.91; 1.0,1.0">
                                          <p:stCondLst>
                                            <p:cond delay="0"/>
                                          </p:stCondLst>
                                        </p:cTn>
                                        <p:tgtEl>
                                          <p:spTgt spid="1505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05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05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05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0529"/>
                                        </p:tgtEl>
                                        <p:attrNameLst>
                                          <p:attrName>ppt_y</p:attrName>
                                        </p:attrNameLst>
                                      </p:cBhvr>
                                      <p:tavLst>
                                        <p:tav tm="0" fmla="#ppt_y-sin(pi*$)/81">
                                          <p:val>
                                            <p:fltVal val="0"/>
                                          </p:val>
                                        </p:tav>
                                        <p:tav tm="100000">
                                          <p:val>
                                            <p:fltVal val="1"/>
                                          </p:val>
                                        </p:tav>
                                      </p:tavLst>
                                    </p:anim>
                                    <p:animScale>
                                      <p:cBhvr>
                                        <p:cTn id="13" dur="26">
                                          <p:stCondLst>
                                            <p:cond delay="650"/>
                                          </p:stCondLst>
                                        </p:cTn>
                                        <p:tgtEl>
                                          <p:spTgt spid="150529"/>
                                        </p:tgtEl>
                                      </p:cBhvr>
                                      <p:to x="100000" y="60000"/>
                                    </p:animScale>
                                    <p:animScale>
                                      <p:cBhvr>
                                        <p:cTn id="14" dur="166" decel="50000">
                                          <p:stCondLst>
                                            <p:cond delay="676"/>
                                          </p:stCondLst>
                                        </p:cTn>
                                        <p:tgtEl>
                                          <p:spTgt spid="150529"/>
                                        </p:tgtEl>
                                      </p:cBhvr>
                                      <p:to x="100000" y="100000"/>
                                    </p:animScale>
                                    <p:animScale>
                                      <p:cBhvr>
                                        <p:cTn id="15" dur="26">
                                          <p:stCondLst>
                                            <p:cond delay="1312"/>
                                          </p:stCondLst>
                                        </p:cTn>
                                        <p:tgtEl>
                                          <p:spTgt spid="150529"/>
                                        </p:tgtEl>
                                      </p:cBhvr>
                                      <p:to x="100000" y="80000"/>
                                    </p:animScale>
                                    <p:animScale>
                                      <p:cBhvr>
                                        <p:cTn id="16" dur="166" decel="50000">
                                          <p:stCondLst>
                                            <p:cond delay="1338"/>
                                          </p:stCondLst>
                                        </p:cTn>
                                        <p:tgtEl>
                                          <p:spTgt spid="150529"/>
                                        </p:tgtEl>
                                      </p:cBhvr>
                                      <p:to x="100000" y="100000"/>
                                    </p:animScale>
                                    <p:animScale>
                                      <p:cBhvr>
                                        <p:cTn id="17" dur="26">
                                          <p:stCondLst>
                                            <p:cond delay="1642"/>
                                          </p:stCondLst>
                                        </p:cTn>
                                        <p:tgtEl>
                                          <p:spTgt spid="150529"/>
                                        </p:tgtEl>
                                      </p:cBhvr>
                                      <p:to x="100000" y="90000"/>
                                    </p:animScale>
                                    <p:animScale>
                                      <p:cBhvr>
                                        <p:cTn id="18" dur="166" decel="50000">
                                          <p:stCondLst>
                                            <p:cond delay="1668"/>
                                          </p:stCondLst>
                                        </p:cTn>
                                        <p:tgtEl>
                                          <p:spTgt spid="150529"/>
                                        </p:tgtEl>
                                      </p:cBhvr>
                                      <p:to x="100000" y="100000"/>
                                    </p:animScale>
                                    <p:animScale>
                                      <p:cBhvr>
                                        <p:cTn id="19" dur="26">
                                          <p:stCondLst>
                                            <p:cond delay="1808"/>
                                          </p:stCondLst>
                                        </p:cTn>
                                        <p:tgtEl>
                                          <p:spTgt spid="150529"/>
                                        </p:tgtEl>
                                      </p:cBhvr>
                                      <p:to x="100000" y="95000"/>
                                    </p:animScale>
                                    <p:animScale>
                                      <p:cBhvr>
                                        <p:cTn id="20" dur="166" decel="50000">
                                          <p:stCondLst>
                                            <p:cond delay="1834"/>
                                          </p:stCondLst>
                                        </p:cTn>
                                        <p:tgtEl>
                                          <p:spTgt spid="1505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2338" name="AutoShape 2" descr="Fichier:Cubique simple Ah.svg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445477" y="2425061"/>
            <a:ext cx="4141177" cy="3139321"/>
          </a:xfrm>
          <a:prstGeom prst="rect">
            <a:avLst/>
          </a:prstGeom>
          <a:solidFill>
            <a:schemeClr val="accent3">
              <a:lumMod val="75000"/>
            </a:schemeClr>
          </a:solidFill>
        </p:spPr>
        <p:txBody>
          <a:bodyPr wrap="square">
            <a:spAutoFit/>
          </a:bodyPr>
          <a:lstStyle/>
          <a:p>
            <a:pPr algn="just"/>
            <a:r>
              <a:rPr lang="fr-FR" dirty="0"/>
              <a:t>Si l'on combine les 7 systèmes cristallins aux 4 types de réseaux possibles (tous les modes de réseaux ne sont pas compatibles avec la symétrie des systèmes), on définit 14 réseaux dits réseaux de Bravais (récapitulés dans le tableau suivant). Ainsi pour le système cubique, il n’existe que les 3 modes P, I et F. Pour le système hexagonal, il n'existe que le mode P.</a:t>
            </a:r>
          </a:p>
        </p:txBody>
      </p:sp>
      <p:pic>
        <p:nvPicPr>
          <p:cNvPr id="12" name="Picture 2" descr="Chapitre5 cristallographie"/>
          <p:cNvPicPr>
            <a:picLocks noChangeAspect="1" noChangeArrowheads="1"/>
          </p:cNvPicPr>
          <p:nvPr/>
        </p:nvPicPr>
        <p:blipFill>
          <a:blip r:embed="rId3"/>
          <a:srcRect/>
          <a:stretch>
            <a:fillRect/>
          </a:stretch>
        </p:blipFill>
        <p:spPr bwMode="auto">
          <a:xfrm>
            <a:off x="5132022" y="2060697"/>
            <a:ext cx="6076950" cy="4562476"/>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2338" name="AutoShape 2" descr="Fichier:Cubique simple Ah.svg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9" name="Rectangle 1"/>
          <p:cNvSpPr>
            <a:spLocks noChangeArrowheads="1"/>
          </p:cNvSpPr>
          <p:nvPr/>
        </p:nvSpPr>
        <p:spPr bwMode="auto">
          <a:xfrm>
            <a:off x="202222" y="2129769"/>
            <a:ext cx="3991708" cy="3416320"/>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effectLst/>
                <a:latin typeface="Times New Roman" pitchFamily="18" charset="0"/>
                <a:ea typeface="Calibri" pitchFamily="34" charset="0"/>
                <a:cs typeface="Times New Roman" pitchFamily="18" charset="0"/>
              </a:rPr>
              <a:t>Structure cristalline</a:t>
            </a:r>
            <a:endParaRPr kumimoji="0" lang="fr-FR" b="0" i="0" u="none" strike="noStrike" cap="none" normalizeH="0" baseline="0" dirty="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effectLst/>
                <a:latin typeface="Times New Roman" pitchFamily="18" charset="0"/>
                <a:ea typeface="TimesNewRomanPSMT"/>
                <a:cs typeface="Times New Roman" pitchFamily="18" charset="0"/>
              </a:rPr>
              <a:t>Un cristal est form</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 d</a:t>
            </a:r>
            <a:r>
              <a:rPr kumimoji="0" lang="fr-FR" b="0" i="0" u="none" strike="noStrike" cap="none" normalizeH="0" baseline="0" dirty="0">
                <a:ln>
                  <a:noFill/>
                </a:ln>
                <a:effectLst/>
                <a:latin typeface="Calibri"/>
                <a:ea typeface="TimesNewRomanPSMT"/>
                <a:cs typeface="Times New Roman" pitchFamily="18" charset="0"/>
              </a:rPr>
              <a:t>’</a:t>
            </a:r>
            <a:r>
              <a:rPr kumimoji="0" lang="fr-FR" b="0" i="0" u="none" strike="noStrike" cap="none" normalizeH="0" baseline="0" dirty="0">
                <a:ln>
                  <a:noFill/>
                </a:ln>
                <a:effectLst/>
                <a:latin typeface="Times New Roman" pitchFamily="18" charset="0"/>
                <a:ea typeface="TimesNewRomanPSMT"/>
                <a:cs typeface="Times New Roman" pitchFamily="18" charset="0"/>
              </a:rPr>
              <a:t>un 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seau de n</a:t>
            </a:r>
            <a:r>
              <a:rPr kumimoji="0" lang="fr-FR" b="0" i="0" u="none" strike="noStrike" cap="none" normalizeH="0" baseline="0" dirty="0">
                <a:ln>
                  <a:noFill/>
                </a:ln>
                <a:effectLst/>
                <a:latin typeface="Calibri"/>
                <a:ea typeface="TimesNewRomanPSMT"/>
                <a:cs typeface="Times New Roman" pitchFamily="18" charset="0"/>
              </a:rPr>
              <a:t>œ</a:t>
            </a:r>
            <a:r>
              <a:rPr kumimoji="0" lang="fr-FR" b="0" i="0" u="none" strike="noStrike" cap="none" normalizeH="0" baseline="0" dirty="0">
                <a:ln>
                  <a:noFill/>
                </a:ln>
                <a:effectLst/>
                <a:latin typeface="Times New Roman" pitchFamily="18" charset="0"/>
                <a:ea typeface="TimesNewRomanPSMT"/>
                <a:cs typeface="Times New Roman" pitchFamily="18" charset="0"/>
              </a:rPr>
              <a:t>uds et de motifs. Ces derniers sont constitu</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 de particules chimiques (ions simples ou complexes, atomes, mol</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cules). Dans les syst</a:t>
            </a:r>
            <a:r>
              <a:rPr kumimoji="0" lang="fr-FR" b="0" i="0" u="none" strike="noStrike" cap="none" normalizeH="0" baseline="0" dirty="0">
                <a:ln>
                  <a:noFill/>
                </a:ln>
                <a:effectLst/>
                <a:latin typeface="Calibri"/>
                <a:ea typeface="TimesNewRomanPSMT"/>
                <a:cs typeface="Times New Roman" pitchFamily="18" charset="0"/>
              </a:rPr>
              <a:t>è</a:t>
            </a:r>
            <a:r>
              <a:rPr kumimoji="0" lang="fr-FR" b="0" i="0" u="none" strike="noStrike" cap="none" normalizeH="0" baseline="0" dirty="0">
                <a:ln>
                  <a:noFill/>
                </a:ln>
                <a:effectLst/>
                <a:latin typeface="Times New Roman" pitchFamily="18" charset="0"/>
                <a:ea typeface="TimesNewRomanPSMT"/>
                <a:cs typeface="Times New Roman" pitchFamily="18" charset="0"/>
              </a:rPr>
              <a:t>mes</a:t>
            </a:r>
            <a:br>
              <a:rPr kumimoji="0" lang="fr-FR" b="0" i="0" u="none" strike="noStrike" cap="none" normalizeH="0" baseline="0" dirty="0">
                <a:ln>
                  <a:noFill/>
                </a:ln>
                <a:effectLst/>
                <a:latin typeface="Times New Roman" pitchFamily="18" charset="0"/>
                <a:ea typeface="TimesNewRomanPSMT"/>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cristallins de haute sym</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trie (cubique, hexagonal) les atomes sont le plus souvent localis</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 aux n</a:t>
            </a:r>
            <a:r>
              <a:rPr kumimoji="0" lang="fr-FR" b="0" i="0" u="none" strike="noStrike" cap="none" normalizeH="0" baseline="0" dirty="0">
                <a:ln>
                  <a:noFill/>
                </a:ln>
                <a:effectLst/>
                <a:latin typeface="Calibri"/>
                <a:ea typeface="TimesNewRomanPSMT"/>
                <a:cs typeface="Times New Roman" pitchFamily="18" charset="0"/>
              </a:rPr>
              <a:t>œ</a:t>
            </a:r>
            <a:r>
              <a:rPr kumimoji="0" lang="fr-FR" b="0" i="0" u="none" strike="noStrike" cap="none" normalizeH="0" baseline="0" dirty="0">
                <a:ln>
                  <a:noFill/>
                </a:ln>
                <a:effectLst/>
                <a:latin typeface="Times New Roman" pitchFamily="18" charset="0"/>
                <a:ea typeface="TimesNewRomanPSMT"/>
                <a:cs typeface="Times New Roman" pitchFamily="18" charset="0"/>
              </a:rPr>
              <a:t>uds du 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seau, c</a:t>
            </a:r>
            <a:r>
              <a:rPr kumimoji="0" lang="fr-FR" b="0" i="0" u="none" strike="noStrike" cap="none" normalizeH="0" baseline="0" dirty="0">
                <a:ln>
                  <a:noFill/>
                </a:ln>
                <a:effectLst/>
                <a:latin typeface="Calibri"/>
                <a:ea typeface="TimesNewRomanPSMT"/>
                <a:cs typeface="Times New Roman" pitchFamily="18" charset="0"/>
              </a:rPr>
              <a:t>’</a:t>
            </a:r>
            <a:r>
              <a:rPr kumimoji="0" lang="fr-FR" b="0" i="0" u="none" strike="noStrike" cap="none" normalizeH="0" baseline="0" dirty="0">
                <a:ln>
                  <a:noFill/>
                </a:ln>
                <a:effectLst/>
                <a:latin typeface="Times New Roman" pitchFamily="18" charset="0"/>
                <a:ea typeface="TimesNewRomanPSMT"/>
                <a:cs typeface="Times New Roman" pitchFamily="18" charset="0"/>
              </a:rPr>
              <a:t>est </a:t>
            </a:r>
            <a:r>
              <a:rPr kumimoji="0" lang="fr-FR" b="0" i="0" u="none" strike="noStrike" cap="none" normalizeH="0" baseline="0" dirty="0">
                <a:ln>
                  <a:noFill/>
                </a:ln>
                <a:effectLst/>
                <a:latin typeface="Calibri"/>
                <a:ea typeface="TimesNewRomanPSMT"/>
                <a:cs typeface="Times New Roman" pitchFamily="18" charset="0"/>
              </a:rPr>
              <a:t>à</a:t>
            </a:r>
            <a:r>
              <a:rPr kumimoji="0" lang="fr-FR" b="0" i="0" u="none" strike="noStrike" cap="none" normalizeH="0" baseline="0" dirty="0">
                <a:ln>
                  <a:noFill/>
                </a:ln>
                <a:effectLst/>
                <a:latin typeface="Times New Roman" pitchFamily="18" charset="0"/>
                <a:ea typeface="TimesNewRomanPSMT"/>
                <a:cs typeface="Times New Roman" pitchFamily="18" charset="0"/>
              </a:rPr>
              <a:t> dire aux sommets et en d</a:t>
            </a:r>
            <a:r>
              <a:rPr kumimoji="0" lang="fr-FR" b="0" i="0" u="none" strike="noStrike" cap="none" normalizeH="0" baseline="0" dirty="0">
                <a:ln>
                  <a:noFill/>
                </a:ln>
                <a:effectLst/>
                <a:latin typeface="Calibri"/>
                <a:ea typeface="TimesNewRomanPSMT"/>
                <a:cs typeface="Times New Roman" pitchFamily="18" charset="0"/>
              </a:rPr>
              <a:t>’</a:t>
            </a:r>
            <a:r>
              <a:rPr kumimoji="0" lang="fr-FR" b="0" i="0" u="none" strike="noStrike" cap="none" normalizeH="0" baseline="0" dirty="0">
                <a:ln>
                  <a:noFill/>
                </a:ln>
                <a:effectLst/>
                <a:latin typeface="Times New Roman" pitchFamily="18" charset="0"/>
                <a:ea typeface="TimesNewRomanPSMT"/>
                <a:cs typeface="Times New Roman" pitchFamily="18" charset="0"/>
              </a:rPr>
              <a:t>autres points singuliers (centre et</a:t>
            </a:r>
            <a:br>
              <a:rPr kumimoji="0" lang="fr-FR" b="0" i="0" u="none" strike="noStrike" cap="none" normalizeH="0" baseline="0" dirty="0">
                <a:ln>
                  <a:noFill/>
                </a:ln>
                <a:effectLst/>
                <a:latin typeface="Times New Roman" pitchFamily="18" charset="0"/>
                <a:ea typeface="TimesNewRomanPSMT"/>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faces) de la maille. </a:t>
            </a:r>
            <a:endParaRPr kumimoji="0" lang="fr-FR" b="0" i="0" u="none" strike="noStrike" cap="none" normalizeH="0" baseline="0" dirty="0">
              <a:ln>
                <a:noFill/>
              </a:ln>
              <a:effectLst/>
              <a:latin typeface="Arial" pitchFamily="34" charset="0"/>
              <a:cs typeface="Arial" pitchFamily="34" charset="0"/>
            </a:endParaRPr>
          </a:p>
        </p:txBody>
      </p:sp>
      <p:pic>
        <p:nvPicPr>
          <p:cNvPr id="2051" name="Picture 3" descr="Matériaux : Généralité"/>
          <p:cNvPicPr>
            <a:picLocks noChangeAspect="1" noChangeArrowheads="1"/>
          </p:cNvPicPr>
          <p:nvPr/>
        </p:nvPicPr>
        <p:blipFill>
          <a:blip r:embed="rId3"/>
          <a:srcRect/>
          <a:stretch>
            <a:fillRect/>
          </a:stretch>
        </p:blipFill>
        <p:spPr bwMode="auto">
          <a:xfrm>
            <a:off x="5442438" y="2229236"/>
            <a:ext cx="5214907" cy="4320791"/>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1+#ppt_w/2"/>
                                          </p:val>
                                        </p:tav>
                                        <p:tav tm="100000">
                                          <p:val>
                                            <p:strVal val="#ppt_x"/>
                                          </p:val>
                                        </p:tav>
                                      </p:tavLst>
                                    </p:anim>
                                    <p:anim calcmode="lin" valueType="num">
                                      <p:cBhvr additive="base">
                                        <p:cTn id="26"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Maille, systèmes cristallins et réseaux de Bravais</a:t>
            </a:r>
            <a:br>
              <a:rPr lang="fr-FR" sz="3200" b="1" dirty="0"/>
            </a:br>
            <a:endParaRPr lang="fr-FR" sz="3200" dirty="0"/>
          </a:p>
        </p:txBody>
      </p:sp>
      <p:sp>
        <p:nvSpPr>
          <p:cNvPr id="124930" name="AutoShape 2" descr="Définition | Amorphe | Futura Planè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4932" name="AutoShape 4" descr="La structure amorphe du verre de silicate de sodium (verre liquide). © École polytechnique fédérale de Lausa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2338" name="AutoShape 2" descr="Fichier:Cubique simple Ah.svg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9" name="Rectangle 1"/>
          <p:cNvSpPr>
            <a:spLocks noChangeArrowheads="1"/>
          </p:cNvSpPr>
          <p:nvPr/>
        </p:nvSpPr>
        <p:spPr bwMode="auto">
          <a:xfrm>
            <a:off x="254976" y="2307829"/>
            <a:ext cx="3991708" cy="3139321"/>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effectLst/>
                <a:latin typeface="Times New Roman" pitchFamily="18" charset="0"/>
                <a:ea typeface="Calibri" pitchFamily="34" charset="0"/>
                <a:cs typeface="Times New Roman" pitchFamily="18" charset="0"/>
              </a:rPr>
              <a:t>Structure cristalline</a:t>
            </a:r>
            <a:endParaRPr kumimoji="0" lang="fr-FR" b="0" i="0" u="none" strike="noStrike" cap="none" normalizeH="0" baseline="0" dirty="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effectLst/>
                <a:latin typeface="Times New Roman" pitchFamily="18" charset="0"/>
                <a:ea typeface="TimesNewRomanPSMT"/>
                <a:cs typeface="Times New Roman" pitchFamily="18" charset="0"/>
              </a:rPr>
              <a:t>L</a:t>
            </a:r>
            <a:r>
              <a:rPr kumimoji="0" lang="fr-FR" b="0" i="0" u="none" strike="noStrike" cap="none" normalizeH="0" baseline="0" dirty="0">
                <a:ln>
                  <a:noFill/>
                </a:ln>
                <a:effectLst/>
                <a:latin typeface="Calibri"/>
                <a:ea typeface="TimesNewRomanPSMT"/>
                <a:cs typeface="Times New Roman" pitchFamily="18" charset="0"/>
              </a:rPr>
              <a:t>’</a:t>
            </a:r>
            <a:r>
              <a:rPr kumimoji="0" lang="fr-FR" b="0" i="0" u="none" strike="noStrike" cap="none" normalizeH="0" baseline="0" dirty="0">
                <a:ln>
                  <a:noFill/>
                </a:ln>
                <a:effectLst/>
                <a:latin typeface="Times New Roman" pitchFamily="18" charset="0"/>
                <a:ea typeface="TimesNewRomanPSMT"/>
                <a:cs typeface="Times New Roman" pitchFamily="18" charset="0"/>
              </a:rPr>
              <a:t>association 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seau + motif donne la structure cristalline.</a:t>
            </a:r>
            <a:br>
              <a:rPr kumimoji="0" lang="fr-FR" b="0" i="0" u="none" strike="noStrike" cap="none" normalizeH="0" baseline="0" dirty="0">
                <a:ln>
                  <a:noFill/>
                </a:ln>
                <a:effectLst/>
                <a:latin typeface="Times New Roman" pitchFamily="18" charset="0"/>
                <a:ea typeface="TimesNewRomanPSMT"/>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Dans la repr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sentation des structures cristallines, les atomes ou ions seront consid</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 comme</a:t>
            </a:r>
            <a:br>
              <a:rPr kumimoji="0" lang="fr-FR" b="0" i="0" u="none" strike="noStrike" cap="none" normalizeH="0" baseline="0" dirty="0">
                <a:ln>
                  <a:noFill/>
                </a:ln>
                <a:effectLst/>
                <a:latin typeface="Times New Roman" pitchFamily="18" charset="0"/>
                <a:ea typeface="TimesNewRomanPSMT"/>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des sph</a:t>
            </a:r>
            <a:r>
              <a:rPr kumimoji="0" lang="fr-FR" b="0" i="0" u="none" strike="noStrike" cap="none" normalizeH="0" baseline="0" dirty="0">
                <a:ln>
                  <a:noFill/>
                </a:ln>
                <a:effectLst/>
                <a:latin typeface="Calibri"/>
                <a:ea typeface="TimesNewRomanPSMT"/>
                <a:cs typeface="Times New Roman" pitchFamily="18" charset="0"/>
              </a:rPr>
              <a:t>è</a:t>
            </a:r>
            <a:r>
              <a:rPr kumimoji="0" lang="fr-FR" b="0" i="0" u="none" strike="noStrike" cap="none" normalizeH="0" baseline="0" dirty="0">
                <a:ln>
                  <a:noFill/>
                </a:ln>
                <a:effectLst/>
                <a:latin typeface="Times New Roman" pitchFamily="18" charset="0"/>
                <a:ea typeface="TimesNewRomanPSMT"/>
                <a:cs typeface="Times New Roman" pitchFamily="18" charset="0"/>
              </a:rPr>
              <a:t>res rigides (ind</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formables).</a:t>
            </a:r>
            <a:endParaRPr kumimoji="0" lang="fr-FR" b="0" i="0" u="none" strike="noStrike" cap="none" normalizeH="0" baseline="0" dirty="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effectLst/>
                <a:latin typeface="Times New Roman" pitchFamily="18" charset="0"/>
                <a:ea typeface="TimesNewRomanPSMT"/>
                <a:cs typeface="Times New Roman" pitchFamily="18" charset="0"/>
              </a:rPr>
              <a:t>A chaque type de liaison chimique (m</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tallique, ionique, covalente ou de van der </a:t>
            </a:r>
            <a:r>
              <a:rPr kumimoji="0" lang="fr-FR" b="0" i="0" u="none" strike="noStrike" cap="none" normalizeH="0" baseline="0" dirty="0" err="1">
                <a:ln>
                  <a:noFill/>
                </a:ln>
                <a:effectLst/>
                <a:latin typeface="Times New Roman" pitchFamily="18" charset="0"/>
                <a:ea typeface="TimesNewRomanPSMT"/>
                <a:cs typeface="Times New Roman" pitchFamily="18" charset="0"/>
              </a:rPr>
              <a:t>Waals</a:t>
            </a:r>
            <a:r>
              <a:rPr kumimoji="0" lang="fr-FR" b="0" i="0" u="none" strike="noStrike" cap="none" normalizeH="0" baseline="0" dirty="0">
                <a:ln>
                  <a:noFill/>
                </a:ln>
                <a:effectLst/>
                <a:latin typeface="Times New Roman" pitchFamily="18" charset="0"/>
                <a:ea typeface="TimesNewRomanPSMT"/>
                <a:cs typeface="Times New Roman" pitchFamily="18" charset="0"/>
              </a:rPr>
              <a:t>),</a:t>
            </a:r>
            <a:br>
              <a:rPr kumimoji="0" lang="fr-FR" b="0" i="0" u="none" strike="noStrike" cap="none" normalizeH="0" baseline="0" dirty="0">
                <a:ln>
                  <a:noFill/>
                </a:ln>
                <a:effectLst/>
                <a:latin typeface="Times New Roman" pitchFamily="18" charset="0"/>
                <a:ea typeface="TimesNewRomanPSMT"/>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correspond un type de cristal.</a:t>
            </a:r>
            <a:endParaRPr kumimoji="0" lang="fr-FR" b="0" i="0" u="none" strike="noStrike" cap="none" normalizeH="0" baseline="0" dirty="0">
              <a:ln>
                <a:noFill/>
              </a:ln>
              <a:effectLst/>
              <a:latin typeface="Arial" pitchFamily="34" charset="0"/>
              <a:cs typeface="Arial" pitchFamily="34" charset="0"/>
            </a:endParaRPr>
          </a:p>
        </p:txBody>
      </p:sp>
      <p:pic>
        <p:nvPicPr>
          <p:cNvPr id="154626" name="Picture 2" descr="Fichier:Silicon-unit-cell-3D-balls.png — Wikipédia"/>
          <p:cNvPicPr>
            <a:picLocks noChangeAspect="1" noChangeArrowheads="1"/>
          </p:cNvPicPr>
          <p:nvPr/>
        </p:nvPicPr>
        <p:blipFill>
          <a:blip r:embed="rId3"/>
          <a:srcRect/>
          <a:stretch>
            <a:fillRect/>
          </a:stretch>
        </p:blipFill>
        <p:spPr bwMode="auto">
          <a:xfrm>
            <a:off x="5758003" y="2144414"/>
            <a:ext cx="4593541" cy="4384744"/>
          </a:xfrm>
          <a:prstGeom prst="rect">
            <a:avLst/>
          </a:prstGeom>
          <a:noFill/>
        </p:spPr>
      </p:pic>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4626"/>
                                        </p:tgtEl>
                                        <p:attrNameLst>
                                          <p:attrName>style.visibility</p:attrName>
                                        </p:attrNameLst>
                                      </p:cBhvr>
                                      <p:to>
                                        <p:strVal val="visible"/>
                                      </p:to>
                                    </p:set>
                                    <p:anim calcmode="lin" valueType="num">
                                      <p:cBhvr additive="base">
                                        <p:cTn id="25" dur="500" fill="hold"/>
                                        <p:tgtEl>
                                          <p:spTgt spid="154626"/>
                                        </p:tgtEl>
                                        <p:attrNameLst>
                                          <p:attrName>ppt_x</p:attrName>
                                        </p:attrNameLst>
                                      </p:cBhvr>
                                      <p:tavLst>
                                        <p:tav tm="0">
                                          <p:val>
                                            <p:strVal val="1+#ppt_w/2"/>
                                          </p:val>
                                        </p:tav>
                                        <p:tav tm="100000">
                                          <p:val>
                                            <p:strVal val="#ppt_x"/>
                                          </p:val>
                                        </p:tav>
                                      </p:tavLst>
                                    </p:anim>
                                    <p:anim calcmode="lin" valueType="num">
                                      <p:cBhvr additive="base">
                                        <p:cTn id="26" dur="500" fill="hold"/>
                                        <p:tgtEl>
                                          <p:spTgt spid="154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latin typeface="Times New Roman" pitchFamily="18" charset="0"/>
                <a:ea typeface="Calibri" pitchFamily="34" charset="0"/>
                <a:cs typeface="Times New Roman" pitchFamily="18" charset="0"/>
              </a:rPr>
              <a:t>Structures m</a:t>
            </a:r>
            <a:r>
              <a:rPr lang="fr-FR" b="1" dirty="0">
                <a:latin typeface="Calibri"/>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talliques</a:t>
            </a:r>
            <a:br>
              <a:rPr lang="fr-FR" sz="1800" dirty="0">
                <a:latin typeface="Arial" pitchFamily="34" charset="0"/>
                <a:cs typeface="Arial" pitchFamily="34" charset="0"/>
              </a:rPr>
            </a:br>
            <a:endParaRPr lang="fr-FR" dirty="0"/>
          </a:p>
        </p:txBody>
      </p:sp>
      <p:sp>
        <p:nvSpPr>
          <p:cNvPr id="32770" name="AutoShape 2" descr="cristallograph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865" name="Rectangle 1"/>
          <p:cNvSpPr>
            <a:spLocks noChangeArrowheads="1"/>
          </p:cNvSpPr>
          <p:nvPr/>
        </p:nvSpPr>
        <p:spPr bwMode="auto">
          <a:xfrm>
            <a:off x="158262" y="2903495"/>
            <a:ext cx="4237892" cy="2862322"/>
          </a:xfrm>
          <a:prstGeom prst="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tab pos="90488" algn="l"/>
              </a:tabLst>
            </a:pPr>
            <a:r>
              <a:rPr kumimoji="0" lang="fr-FR" b="1" i="0" u="none" strike="noStrike" cap="none" normalizeH="0" baseline="0" dirty="0">
                <a:ln>
                  <a:noFill/>
                </a:ln>
                <a:effectLst/>
                <a:latin typeface="Times New Roman" pitchFamily="18" charset="0"/>
                <a:ea typeface="Calibri" pitchFamily="34" charset="0"/>
                <a:cs typeface="Times New Roman" pitchFamily="18" charset="0"/>
              </a:rPr>
              <a:t>Introduction</a:t>
            </a:r>
            <a:endParaRPr kumimoji="0" lang="fr-FR" b="0" i="0" u="none" strike="noStrike" cap="none" normalizeH="0" baseline="0" dirty="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488" algn="l"/>
              </a:tabLst>
            </a:pPr>
            <a:br>
              <a:rPr kumimoji="0" lang="fr-FR" b="1" i="0" u="none" strike="noStrike" cap="none" normalizeH="0" baseline="0" dirty="0">
                <a:ln>
                  <a:noFill/>
                </a:ln>
                <a:effectLst/>
                <a:latin typeface="Times New Roman" pitchFamily="18" charset="0"/>
                <a:ea typeface="Calibri" pitchFamily="34" charset="0"/>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Les m</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taux </a:t>
            </a:r>
            <a:r>
              <a:rPr kumimoji="0" lang="fr-FR" b="0" i="0" u="none" strike="noStrike" cap="none" normalizeH="0" baseline="0" dirty="0">
                <a:ln>
                  <a:noFill/>
                </a:ln>
                <a:effectLst/>
                <a:latin typeface="Calibri"/>
                <a:ea typeface="TimesNewRomanPSMT"/>
                <a:cs typeface="Times New Roman" pitchFamily="18" charset="0"/>
              </a:rPr>
              <a:t>à</a:t>
            </a:r>
            <a:r>
              <a:rPr kumimoji="0" lang="fr-FR" b="0" i="0" u="none" strike="noStrike" cap="none" normalizeH="0" baseline="0" dirty="0">
                <a:ln>
                  <a:noFill/>
                </a:ln>
                <a:effectLst/>
                <a:latin typeface="Times New Roman" pitchFamily="18" charset="0"/>
                <a:ea typeface="TimesNewRomanPSMT"/>
                <a:cs typeface="Times New Roman" pitchFamily="18" charset="0"/>
              </a:rPr>
              <a:t> l</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tat solide sont constitu</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 de cristaux dans lesquels la coh</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sion est</a:t>
            </a:r>
            <a:br>
              <a:rPr kumimoji="0" lang="fr-FR" b="0" i="0" u="none" strike="noStrike" cap="none" normalizeH="0" baseline="0" dirty="0">
                <a:ln>
                  <a:noFill/>
                </a:ln>
                <a:effectLst/>
                <a:latin typeface="Times New Roman" pitchFamily="18" charset="0"/>
                <a:ea typeface="TimesNewRomanPSMT"/>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assur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e par une liaison d</a:t>
            </a:r>
            <a:r>
              <a:rPr kumimoji="0" lang="fr-FR" b="0" i="0" u="none" strike="noStrike" cap="none" normalizeH="0" baseline="0" dirty="0">
                <a:ln>
                  <a:noFill/>
                </a:ln>
                <a:effectLst/>
                <a:latin typeface="Calibri"/>
                <a:ea typeface="TimesNewRomanPSMT"/>
                <a:cs typeface="Times New Roman" pitchFamily="18" charset="0"/>
              </a:rPr>
              <a:t>’</a:t>
            </a:r>
            <a:r>
              <a:rPr kumimoji="0" lang="fr-FR" b="0" i="0" u="none" strike="noStrike" cap="none" normalizeH="0" baseline="0" dirty="0">
                <a:ln>
                  <a:noFill/>
                </a:ln>
                <a:effectLst/>
                <a:latin typeface="Times New Roman" pitchFamily="18" charset="0"/>
                <a:ea typeface="TimesNewRomanPSMT"/>
                <a:cs typeface="Times New Roman" pitchFamily="18" charset="0"/>
              </a:rPr>
              <a:t>un type particulier appel</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e liaison m</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tallique.</a:t>
            </a:r>
          </a:p>
          <a:p>
            <a:pPr marL="0" marR="0" lvl="0" indent="0" algn="justLow" defTabSz="914400" rtl="0" eaLnBrk="0" fontAlgn="base" latinLnBrk="0" hangingPunct="0">
              <a:lnSpc>
                <a:spcPct val="100000"/>
              </a:lnSpc>
              <a:spcBef>
                <a:spcPct val="0"/>
              </a:spcBef>
              <a:spcAft>
                <a:spcPct val="0"/>
              </a:spcAft>
              <a:buClrTx/>
              <a:buSzTx/>
              <a:buFontTx/>
              <a:buNone/>
              <a:tabLst>
                <a:tab pos="90488" algn="l"/>
              </a:tabLst>
            </a:pPr>
            <a:br>
              <a:rPr kumimoji="0" lang="fr-FR" b="0" i="0" u="none" strike="noStrike" cap="none" normalizeH="0" baseline="0" dirty="0">
                <a:ln>
                  <a:noFill/>
                </a:ln>
                <a:effectLst/>
                <a:latin typeface="Times New Roman" pitchFamily="18" charset="0"/>
                <a:ea typeface="TimesNewRomanPSMT"/>
                <a:cs typeface="Times New Roman" pitchFamily="18" charset="0"/>
              </a:rPr>
            </a:br>
            <a:r>
              <a:rPr kumimoji="0" lang="fr-FR" b="0" i="0" u="none" strike="noStrike" cap="none" normalizeH="0" baseline="0" dirty="0">
                <a:ln>
                  <a:noFill/>
                </a:ln>
                <a:effectLst/>
                <a:latin typeface="Times New Roman" pitchFamily="18" charset="0"/>
                <a:ea typeface="TimesNewRomanPSMT"/>
                <a:cs typeface="Times New Roman" pitchFamily="18" charset="0"/>
              </a:rPr>
              <a:t>Dans un cristal m</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tallique les </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lectrons de valence des atomes sont d</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localis</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 dans tout le cristal. </a:t>
            </a:r>
          </a:p>
        </p:txBody>
      </p:sp>
      <p:pic>
        <p:nvPicPr>
          <p:cNvPr id="36867" name="Picture 3" descr="3. LA LIAISON MÉTALLIQUE (forme des ) - ppt video online télécharger"/>
          <p:cNvPicPr>
            <a:picLocks noChangeAspect="1" noChangeArrowheads="1"/>
          </p:cNvPicPr>
          <p:nvPr/>
        </p:nvPicPr>
        <p:blipFill>
          <a:blip r:embed="rId2"/>
          <a:srcRect/>
          <a:stretch>
            <a:fillRect/>
          </a:stretch>
        </p:blipFill>
        <p:spPr bwMode="auto">
          <a:xfrm>
            <a:off x="6005145" y="2316590"/>
            <a:ext cx="5105645" cy="38292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ipe(down)">
                                      <p:cBhvr>
                                        <p:cTn id="7" dur="580">
                                          <p:stCondLst>
                                            <p:cond delay="0"/>
                                          </p:stCondLst>
                                        </p:cTn>
                                        <p:tgtEl>
                                          <p:spTgt spid="36865"/>
                                        </p:tgtEl>
                                      </p:cBhvr>
                                    </p:animEffect>
                                    <p:anim calcmode="lin" valueType="num">
                                      <p:cBhvr>
                                        <p:cTn id="8" dur="1822" tmFilter="0,0; 0.14,0.36; 0.43,0.73; 0.71,0.91; 1.0,1.0">
                                          <p:stCondLst>
                                            <p:cond delay="0"/>
                                          </p:stCondLst>
                                        </p:cTn>
                                        <p:tgtEl>
                                          <p:spTgt spid="368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5"/>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5"/>
                                        </p:tgtEl>
                                      </p:cBhvr>
                                      <p:to x="100000" y="60000"/>
                                    </p:animScale>
                                    <p:animScale>
                                      <p:cBhvr>
                                        <p:cTn id="14" dur="166" decel="50000">
                                          <p:stCondLst>
                                            <p:cond delay="676"/>
                                          </p:stCondLst>
                                        </p:cTn>
                                        <p:tgtEl>
                                          <p:spTgt spid="36865"/>
                                        </p:tgtEl>
                                      </p:cBhvr>
                                      <p:to x="100000" y="100000"/>
                                    </p:animScale>
                                    <p:animScale>
                                      <p:cBhvr>
                                        <p:cTn id="15" dur="26">
                                          <p:stCondLst>
                                            <p:cond delay="1312"/>
                                          </p:stCondLst>
                                        </p:cTn>
                                        <p:tgtEl>
                                          <p:spTgt spid="36865"/>
                                        </p:tgtEl>
                                      </p:cBhvr>
                                      <p:to x="100000" y="80000"/>
                                    </p:animScale>
                                    <p:animScale>
                                      <p:cBhvr>
                                        <p:cTn id="16" dur="166" decel="50000">
                                          <p:stCondLst>
                                            <p:cond delay="1338"/>
                                          </p:stCondLst>
                                        </p:cTn>
                                        <p:tgtEl>
                                          <p:spTgt spid="36865"/>
                                        </p:tgtEl>
                                      </p:cBhvr>
                                      <p:to x="100000" y="100000"/>
                                    </p:animScale>
                                    <p:animScale>
                                      <p:cBhvr>
                                        <p:cTn id="17" dur="26">
                                          <p:stCondLst>
                                            <p:cond delay="1642"/>
                                          </p:stCondLst>
                                        </p:cTn>
                                        <p:tgtEl>
                                          <p:spTgt spid="36865"/>
                                        </p:tgtEl>
                                      </p:cBhvr>
                                      <p:to x="100000" y="90000"/>
                                    </p:animScale>
                                    <p:animScale>
                                      <p:cBhvr>
                                        <p:cTn id="18" dur="166" decel="50000">
                                          <p:stCondLst>
                                            <p:cond delay="1668"/>
                                          </p:stCondLst>
                                        </p:cTn>
                                        <p:tgtEl>
                                          <p:spTgt spid="36865"/>
                                        </p:tgtEl>
                                      </p:cBhvr>
                                      <p:to x="100000" y="100000"/>
                                    </p:animScale>
                                    <p:animScale>
                                      <p:cBhvr>
                                        <p:cTn id="19" dur="26">
                                          <p:stCondLst>
                                            <p:cond delay="1808"/>
                                          </p:stCondLst>
                                        </p:cTn>
                                        <p:tgtEl>
                                          <p:spTgt spid="36865"/>
                                        </p:tgtEl>
                                      </p:cBhvr>
                                      <p:to x="100000" y="95000"/>
                                    </p:animScale>
                                    <p:animScale>
                                      <p:cBhvr>
                                        <p:cTn id="20" dur="166" decel="50000">
                                          <p:stCondLst>
                                            <p:cond delay="1834"/>
                                          </p:stCondLst>
                                        </p:cTn>
                                        <p:tgtEl>
                                          <p:spTgt spid="3686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gtEl>
                                        <p:attrNameLst>
                                          <p:attrName>style.visibility</p:attrName>
                                        </p:attrNameLst>
                                      </p:cBhvr>
                                      <p:to>
                                        <p:strVal val="visible"/>
                                      </p:to>
                                    </p:set>
                                    <p:anim calcmode="lin" valueType="num">
                                      <p:cBhvr additive="base">
                                        <p:cTn id="25" dur="500" fill="hold"/>
                                        <p:tgtEl>
                                          <p:spTgt spid="36867"/>
                                        </p:tgtEl>
                                        <p:attrNameLst>
                                          <p:attrName>ppt_x</p:attrName>
                                        </p:attrNameLst>
                                      </p:cBhvr>
                                      <p:tavLst>
                                        <p:tav tm="0">
                                          <p:val>
                                            <p:strVal val="#ppt_x"/>
                                          </p:val>
                                        </p:tav>
                                        <p:tav tm="100000">
                                          <p:val>
                                            <p:strVal val="#ppt_x"/>
                                          </p:val>
                                        </p:tav>
                                      </p:tavLst>
                                    </p:anim>
                                    <p:anim calcmode="lin" valueType="num">
                                      <p:cBhvr additive="base">
                                        <p:cTn id="26"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latin typeface="Times New Roman" pitchFamily="18" charset="0"/>
                <a:ea typeface="Calibri" pitchFamily="34" charset="0"/>
                <a:cs typeface="Times New Roman" pitchFamily="18" charset="0"/>
              </a:rPr>
              <a:t>Structures m</a:t>
            </a:r>
            <a:r>
              <a:rPr lang="fr-FR" b="1" dirty="0">
                <a:latin typeface="Calibri"/>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talliques</a:t>
            </a:r>
            <a:br>
              <a:rPr lang="fr-FR" sz="1800" dirty="0">
                <a:latin typeface="Arial" pitchFamily="34" charset="0"/>
                <a:cs typeface="Arial" pitchFamily="34" charset="0"/>
              </a:rPr>
            </a:br>
            <a:endParaRPr lang="fr-FR" dirty="0"/>
          </a:p>
        </p:txBody>
      </p:sp>
      <p:sp>
        <p:nvSpPr>
          <p:cNvPr id="32770" name="AutoShape 2" descr="cristallograph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865" name="Rectangle 1"/>
          <p:cNvSpPr>
            <a:spLocks noChangeArrowheads="1"/>
          </p:cNvSpPr>
          <p:nvPr/>
        </p:nvSpPr>
        <p:spPr bwMode="auto">
          <a:xfrm>
            <a:off x="158262" y="3334381"/>
            <a:ext cx="4237892" cy="1754326"/>
          </a:xfrm>
          <a:prstGeom prst="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tab pos="90488" algn="l"/>
              </a:tabLst>
            </a:pPr>
            <a:r>
              <a:rPr kumimoji="0" lang="fr-FR" b="1" i="0" u="none" strike="noStrike" cap="none" normalizeH="0" baseline="0" dirty="0">
                <a:ln>
                  <a:noFill/>
                </a:ln>
                <a:effectLst/>
                <a:latin typeface="Times New Roman" pitchFamily="18" charset="0"/>
                <a:ea typeface="Calibri" pitchFamily="34" charset="0"/>
                <a:cs typeface="Times New Roman" pitchFamily="18" charset="0"/>
              </a:rPr>
              <a:t>Introduction</a:t>
            </a:r>
            <a:endParaRPr kumimoji="0" lang="fr-FR" b="0" i="0" u="none" strike="noStrike" cap="none" normalizeH="0" baseline="0" dirty="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488" algn="l"/>
              </a:tabLst>
            </a:pPr>
            <a:r>
              <a:rPr kumimoji="0" lang="fr-FR" b="0" i="0" u="none" strike="noStrike" cap="none" normalizeH="0" baseline="0" dirty="0">
                <a:ln>
                  <a:noFill/>
                </a:ln>
                <a:effectLst/>
                <a:latin typeface="Times New Roman" pitchFamily="18" charset="0"/>
                <a:ea typeface="TimesNewRomanPSMT"/>
                <a:cs typeface="Times New Roman" pitchFamily="18" charset="0"/>
              </a:rPr>
              <a:t>Le m</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tal peut être consid</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 comme un 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seau r</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gulier d</a:t>
            </a:r>
            <a:r>
              <a:rPr kumimoji="0" lang="fr-FR" b="0" i="0" u="none" strike="noStrike" cap="none" normalizeH="0" baseline="0" dirty="0">
                <a:ln>
                  <a:noFill/>
                </a:ln>
                <a:effectLst/>
                <a:latin typeface="Calibri"/>
                <a:ea typeface="TimesNewRomanPSMT"/>
                <a:cs typeface="Times New Roman" pitchFamily="18" charset="0"/>
              </a:rPr>
              <a:t>’</a:t>
            </a:r>
            <a:r>
              <a:rPr kumimoji="0" lang="fr-FR" b="0" i="0" u="none" strike="noStrike" cap="none" normalizeH="0" baseline="0" dirty="0">
                <a:ln>
                  <a:noFill/>
                </a:ln>
                <a:effectLst/>
                <a:latin typeface="Times New Roman" pitchFamily="18" charset="0"/>
                <a:ea typeface="TimesNewRomanPSMT"/>
                <a:cs typeface="Times New Roman" pitchFamily="18" charset="0"/>
              </a:rPr>
              <a:t>ions positifs assimil</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s </a:t>
            </a:r>
            <a:r>
              <a:rPr kumimoji="0" lang="fr-FR" b="0" i="0" u="none" strike="noStrike" cap="none" normalizeH="0" baseline="0" dirty="0">
                <a:ln>
                  <a:noFill/>
                </a:ln>
                <a:effectLst/>
                <a:latin typeface="Calibri"/>
                <a:ea typeface="TimesNewRomanPSMT"/>
                <a:cs typeface="Times New Roman" pitchFamily="18" charset="0"/>
              </a:rPr>
              <a:t>à</a:t>
            </a:r>
            <a:r>
              <a:rPr kumimoji="0" lang="fr-FR" b="0" i="0" u="none" strike="noStrike" cap="none" normalizeH="0" baseline="0" dirty="0">
                <a:ln>
                  <a:noFill/>
                </a:ln>
                <a:effectLst/>
                <a:latin typeface="Times New Roman" pitchFamily="18" charset="0"/>
                <a:ea typeface="TimesNewRomanPSMT"/>
                <a:cs typeface="Times New Roman" pitchFamily="18" charset="0"/>
              </a:rPr>
              <a:t> des sph</a:t>
            </a:r>
            <a:r>
              <a:rPr kumimoji="0" lang="fr-FR" b="0" i="0" u="none" strike="noStrike" cap="none" normalizeH="0" baseline="0" dirty="0">
                <a:ln>
                  <a:noFill/>
                </a:ln>
                <a:effectLst/>
                <a:latin typeface="Calibri"/>
                <a:ea typeface="TimesNewRomanPSMT"/>
                <a:cs typeface="Times New Roman" pitchFamily="18" charset="0"/>
              </a:rPr>
              <a:t>è</a:t>
            </a:r>
            <a:r>
              <a:rPr kumimoji="0" lang="fr-FR" b="0" i="0" u="none" strike="noStrike" cap="none" normalizeH="0" baseline="0" dirty="0">
                <a:ln>
                  <a:noFill/>
                </a:ln>
                <a:effectLst/>
                <a:latin typeface="Times New Roman" pitchFamily="18" charset="0"/>
                <a:ea typeface="TimesNewRomanPSMT"/>
                <a:cs typeface="Times New Roman" pitchFamily="18" charset="0"/>
              </a:rPr>
              <a:t>res tangentes, baignant dans le nuage de leurs </a:t>
            </a:r>
            <a:r>
              <a:rPr kumimoji="0" lang="fr-FR" b="0" i="0" u="none" strike="noStrike" cap="none" normalizeH="0" baseline="0" dirty="0">
                <a:ln>
                  <a:noFill/>
                </a:ln>
                <a:effectLst/>
                <a:latin typeface="Calibri"/>
                <a:ea typeface="TimesNewRomanPSMT"/>
                <a:cs typeface="Times New Roman" pitchFamily="18" charset="0"/>
              </a:rPr>
              <a:t>é</a:t>
            </a:r>
            <a:r>
              <a:rPr kumimoji="0" lang="fr-FR" b="0" i="0" u="none" strike="noStrike" cap="none" normalizeH="0" baseline="0" dirty="0">
                <a:ln>
                  <a:noFill/>
                </a:ln>
                <a:effectLst/>
                <a:latin typeface="Times New Roman" pitchFamily="18" charset="0"/>
                <a:ea typeface="TimesNewRomanPSMT"/>
                <a:cs typeface="Times New Roman" pitchFamily="18" charset="0"/>
              </a:rPr>
              <a:t>lectrons de valence. L</a:t>
            </a:r>
            <a:r>
              <a:rPr kumimoji="0" lang="fr-FR" b="0" i="0" u="none" strike="noStrike" cap="none" normalizeH="0" baseline="0" dirty="0">
                <a:ln>
                  <a:noFill/>
                </a:ln>
                <a:effectLst/>
                <a:latin typeface="Calibri"/>
                <a:ea typeface="TimesNewRomanPSMT"/>
                <a:cs typeface="Times New Roman" pitchFamily="18" charset="0"/>
              </a:rPr>
              <a:t>’</a:t>
            </a:r>
            <a:r>
              <a:rPr kumimoji="0" lang="fr-FR" b="0" i="0" u="none" strike="noStrike" cap="none" normalizeH="0" baseline="0" dirty="0">
                <a:ln>
                  <a:noFill/>
                </a:ln>
                <a:effectLst/>
                <a:latin typeface="Times New Roman" pitchFamily="18" charset="0"/>
                <a:ea typeface="TimesNewRomanPSMT"/>
                <a:cs typeface="Times New Roman" pitchFamily="18" charset="0"/>
              </a:rPr>
              <a:t>ensemble reste constamment neutre.</a:t>
            </a:r>
          </a:p>
        </p:txBody>
      </p:sp>
      <p:pic>
        <p:nvPicPr>
          <p:cNvPr id="155650" name="Picture 2" descr="Illustration Vectorielle De Liaison Métallique Étiquetées Mer Métal Ions Et  Délectrons Vecteurs libres de droits et plus d'images vectorielles de Acier  - iStock"/>
          <p:cNvPicPr>
            <a:picLocks noChangeAspect="1" noChangeArrowheads="1"/>
          </p:cNvPicPr>
          <p:nvPr/>
        </p:nvPicPr>
        <p:blipFill>
          <a:blip r:embed="rId2"/>
          <a:srcRect/>
          <a:stretch>
            <a:fillRect/>
          </a:stretch>
        </p:blipFill>
        <p:spPr bwMode="auto">
          <a:xfrm>
            <a:off x="5958498" y="2204229"/>
            <a:ext cx="4381255" cy="42229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ipe(down)">
                                      <p:cBhvr>
                                        <p:cTn id="7" dur="580">
                                          <p:stCondLst>
                                            <p:cond delay="0"/>
                                          </p:stCondLst>
                                        </p:cTn>
                                        <p:tgtEl>
                                          <p:spTgt spid="36865"/>
                                        </p:tgtEl>
                                      </p:cBhvr>
                                    </p:animEffect>
                                    <p:anim calcmode="lin" valueType="num">
                                      <p:cBhvr>
                                        <p:cTn id="8" dur="1822" tmFilter="0,0; 0.14,0.36; 0.43,0.73; 0.71,0.91; 1.0,1.0">
                                          <p:stCondLst>
                                            <p:cond delay="0"/>
                                          </p:stCondLst>
                                        </p:cTn>
                                        <p:tgtEl>
                                          <p:spTgt spid="368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5"/>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5"/>
                                        </p:tgtEl>
                                      </p:cBhvr>
                                      <p:to x="100000" y="60000"/>
                                    </p:animScale>
                                    <p:animScale>
                                      <p:cBhvr>
                                        <p:cTn id="14" dur="166" decel="50000">
                                          <p:stCondLst>
                                            <p:cond delay="676"/>
                                          </p:stCondLst>
                                        </p:cTn>
                                        <p:tgtEl>
                                          <p:spTgt spid="36865"/>
                                        </p:tgtEl>
                                      </p:cBhvr>
                                      <p:to x="100000" y="100000"/>
                                    </p:animScale>
                                    <p:animScale>
                                      <p:cBhvr>
                                        <p:cTn id="15" dur="26">
                                          <p:stCondLst>
                                            <p:cond delay="1312"/>
                                          </p:stCondLst>
                                        </p:cTn>
                                        <p:tgtEl>
                                          <p:spTgt spid="36865"/>
                                        </p:tgtEl>
                                      </p:cBhvr>
                                      <p:to x="100000" y="80000"/>
                                    </p:animScale>
                                    <p:animScale>
                                      <p:cBhvr>
                                        <p:cTn id="16" dur="166" decel="50000">
                                          <p:stCondLst>
                                            <p:cond delay="1338"/>
                                          </p:stCondLst>
                                        </p:cTn>
                                        <p:tgtEl>
                                          <p:spTgt spid="36865"/>
                                        </p:tgtEl>
                                      </p:cBhvr>
                                      <p:to x="100000" y="100000"/>
                                    </p:animScale>
                                    <p:animScale>
                                      <p:cBhvr>
                                        <p:cTn id="17" dur="26">
                                          <p:stCondLst>
                                            <p:cond delay="1642"/>
                                          </p:stCondLst>
                                        </p:cTn>
                                        <p:tgtEl>
                                          <p:spTgt spid="36865"/>
                                        </p:tgtEl>
                                      </p:cBhvr>
                                      <p:to x="100000" y="90000"/>
                                    </p:animScale>
                                    <p:animScale>
                                      <p:cBhvr>
                                        <p:cTn id="18" dur="166" decel="50000">
                                          <p:stCondLst>
                                            <p:cond delay="1668"/>
                                          </p:stCondLst>
                                        </p:cTn>
                                        <p:tgtEl>
                                          <p:spTgt spid="36865"/>
                                        </p:tgtEl>
                                      </p:cBhvr>
                                      <p:to x="100000" y="100000"/>
                                    </p:animScale>
                                    <p:animScale>
                                      <p:cBhvr>
                                        <p:cTn id="19" dur="26">
                                          <p:stCondLst>
                                            <p:cond delay="1808"/>
                                          </p:stCondLst>
                                        </p:cTn>
                                        <p:tgtEl>
                                          <p:spTgt spid="36865"/>
                                        </p:tgtEl>
                                      </p:cBhvr>
                                      <p:to x="100000" y="95000"/>
                                    </p:animScale>
                                    <p:animScale>
                                      <p:cBhvr>
                                        <p:cTn id="20" dur="166" decel="50000">
                                          <p:stCondLst>
                                            <p:cond delay="1834"/>
                                          </p:stCondLst>
                                        </p:cTn>
                                        <p:tgtEl>
                                          <p:spTgt spid="3686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5650"/>
                                        </p:tgtEl>
                                        <p:attrNameLst>
                                          <p:attrName>style.visibility</p:attrName>
                                        </p:attrNameLst>
                                      </p:cBhvr>
                                      <p:to>
                                        <p:strVal val="visible"/>
                                      </p:to>
                                    </p:set>
                                    <p:animEffect transition="in" filter="wipe(down)">
                                      <p:cBhvr>
                                        <p:cTn id="25" dur="580">
                                          <p:stCondLst>
                                            <p:cond delay="0"/>
                                          </p:stCondLst>
                                        </p:cTn>
                                        <p:tgtEl>
                                          <p:spTgt spid="155650"/>
                                        </p:tgtEl>
                                      </p:cBhvr>
                                    </p:animEffect>
                                    <p:anim calcmode="lin" valueType="num">
                                      <p:cBhvr>
                                        <p:cTn id="26" dur="1822" tmFilter="0,0; 0.14,0.36; 0.43,0.73; 0.71,0.91; 1.0,1.0">
                                          <p:stCondLst>
                                            <p:cond delay="0"/>
                                          </p:stCondLst>
                                        </p:cTn>
                                        <p:tgtEl>
                                          <p:spTgt spid="1556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56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56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56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5650"/>
                                        </p:tgtEl>
                                        <p:attrNameLst>
                                          <p:attrName>ppt_y</p:attrName>
                                        </p:attrNameLst>
                                      </p:cBhvr>
                                      <p:tavLst>
                                        <p:tav tm="0" fmla="#ppt_y-sin(pi*$)/81">
                                          <p:val>
                                            <p:fltVal val="0"/>
                                          </p:val>
                                        </p:tav>
                                        <p:tav tm="100000">
                                          <p:val>
                                            <p:fltVal val="1"/>
                                          </p:val>
                                        </p:tav>
                                      </p:tavLst>
                                    </p:anim>
                                    <p:animScale>
                                      <p:cBhvr>
                                        <p:cTn id="31" dur="26">
                                          <p:stCondLst>
                                            <p:cond delay="650"/>
                                          </p:stCondLst>
                                        </p:cTn>
                                        <p:tgtEl>
                                          <p:spTgt spid="155650"/>
                                        </p:tgtEl>
                                      </p:cBhvr>
                                      <p:to x="100000" y="60000"/>
                                    </p:animScale>
                                    <p:animScale>
                                      <p:cBhvr>
                                        <p:cTn id="32" dur="166" decel="50000">
                                          <p:stCondLst>
                                            <p:cond delay="676"/>
                                          </p:stCondLst>
                                        </p:cTn>
                                        <p:tgtEl>
                                          <p:spTgt spid="155650"/>
                                        </p:tgtEl>
                                      </p:cBhvr>
                                      <p:to x="100000" y="100000"/>
                                    </p:animScale>
                                    <p:animScale>
                                      <p:cBhvr>
                                        <p:cTn id="33" dur="26">
                                          <p:stCondLst>
                                            <p:cond delay="1312"/>
                                          </p:stCondLst>
                                        </p:cTn>
                                        <p:tgtEl>
                                          <p:spTgt spid="155650"/>
                                        </p:tgtEl>
                                      </p:cBhvr>
                                      <p:to x="100000" y="80000"/>
                                    </p:animScale>
                                    <p:animScale>
                                      <p:cBhvr>
                                        <p:cTn id="34" dur="166" decel="50000">
                                          <p:stCondLst>
                                            <p:cond delay="1338"/>
                                          </p:stCondLst>
                                        </p:cTn>
                                        <p:tgtEl>
                                          <p:spTgt spid="155650"/>
                                        </p:tgtEl>
                                      </p:cBhvr>
                                      <p:to x="100000" y="100000"/>
                                    </p:animScale>
                                    <p:animScale>
                                      <p:cBhvr>
                                        <p:cTn id="35" dur="26">
                                          <p:stCondLst>
                                            <p:cond delay="1642"/>
                                          </p:stCondLst>
                                        </p:cTn>
                                        <p:tgtEl>
                                          <p:spTgt spid="155650"/>
                                        </p:tgtEl>
                                      </p:cBhvr>
                                      <p:to x="100000" y="90000"/>
                                    </p:animScale>
                                    <p:animScale>
                                      <p:cBhvr>
                                        <p:cTn id="36" dur="166" decel="50000">
                                          <p:stCondLst>
                                            <p:cond delay="1668"/>
                                          </p:stCondLst>
                                        </p:cTn>
                                        <p:tgtEl>
                                          <p:spTgt spid="155650"/>
                                        </p:tgtEl>
                                      </p:cBhvr>
                                      <p:to x="100000" y="100000"/>
                                    </p:animScale>
                                    <p:animScale>
                                      <p:cBhvr>
                                        <p:cTn id="37" dur="26">
                                          <p:stCondLst>
                                            <p:cond delay="1808"/>
                                          </p:stCondLst>
                                        </p:cTn>
                                        <p:tgtEl>
                                          <p:spTgt spid="155650"/>
                                        </p:tgtEl>
                                      </p:cBhvr>
                                      <p:to x="100000" y="95000"/>
                                    </p:animScale>
                                    <p:animScale>
                                      <p:cBhvr>
                                        <p:cTn id="38" dur="166" decel="50000">
                                          <p:stCondLst>
                                            <p:cond delay="1834"/>
                                          </p:stCondLst>
                                        </p:cTn>
                                        <p:tgtEl>
                                          <p:spTgt spid="1556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latin typeface="Times New Roman" pitchFamily="18" charset="0"/>
                <a:ea typeface="Calibri" pitchFamily="34" charset="0"/>
                <a:cs typeface="Times New Roman" pitchFamily="18" charset="0"/>
              </a:rPr>
              <a:t>Structures m</a:t>
            </a:r>
            <a:r>
              <a:rPr lang="fr-FR" b="1" dirty="0">
                <a:latin typeface="Calibri"/>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talliques</a:t>
            </a:r>
            <a:br>
              <a:rPr lang="fr-FR" sz="1800" dirty="0">
                <a:latin typeface="Arial" pitchFamily="34" charset="0"/>
                <a:cs typeface="Arial" pitchFamily="34" charset="0"/>
              </a:rPr>
            </a:br>
            <a:endParaRPr lang="fr-FR" dirty="0"/>
          </a:p>
        </p:txBody>
      </p:sp>
      <p:sp>
        <p:nvSpPr>
          <p:cNvPr id="32770" name="AutoShape 2" descr="cristallograph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865" name="Rectangle 1"/>
          <p:cNvSpPr>
            <a:spLocks noChangeArrowheads="1"/>
          </p:cNvSpPr>
          <p:nvPr/>
        </p:nvSpPr>
        <p:spPr bwMode="auto">
          <a:xfrm>
            <a:off x="184639" y="2391455"/>
            <a:ext cx="4237892" cy="738664"/>
          </a:xfrm>
          <a:prstGeom prst="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tab pos="90488" algn="l"/>
              </a:tabLst>
            </a:pPr>
            <a:endParaRPr kumimoji="0" lang="fr-FR" sz="1400" b="0" i="0" u="none" strike="noStrike" cap="none" normalizeH="0" baseline="0" dirty="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90488" algn="l"/>
              </a:tabLst>
            </a:pPr>
            <a:r>
              <a:rPr kumimoji="0" lang="fr-FR" sz="1400" b="0" i="0" u="none" strike="noStrike" cap="none" normalizeH="0" baseline="0" dirty="0">
                <a:ln>
                  <a:noFill/>
                </a:ln>
                <a:effectLst/>
                <a:latin typeface="Times New Roman" pitchFamily="18" charset="0"/>
                <a:ea typeface="TimesNewRomanPSMT"/>
                <a:cs typeface="Times New Roman" pitchFamily="18" charset="0"/>
              </a:rPr>
              <a:t>Dans le cadre de ce cours, on se limitera aux syst</a:t>
            </a:r>
            <a:r>
              <a:rPr kumimoji="0" lang="fr-FR" sz="1400" b="0" i="0" u="none" strike="noStrike" cap="none" normalizeH="0" baseline="0" dirty="0">
                <a:ln>
                  <a:noFill/>
                </a:ln>
                <a:effectLst/>
                <a:latin typeface="Calibri"/>
                <a:ea typeface="TimesNewRomanPSMT"/>
                <a:cs typeface="Times New Roman" pitchFamily="18" charset="0"/>
              </a:rPr>
              <a:t>è</a:t>
            </a:r>
            <a:r>
              <a:rPr kumimoji="0" lang="fr-FR" sz="1400" b="0" i="0" u="none" strike="noStrike" cap="none" normalizeH="0" baseline="0" dirty="0">
                <a:ln>
                  <a:noFill/>
                </a:ln>
                <a:effectLst/>
                <a:latin typeface="Times New Roman" pitchFamily="18" charset="0"/>
                <a:ea typeface="TimesNewRomanPSMT"/>
                <a:cs typeface="Times New Roman" pitchFamily="18" charset="0"/>
              </a:rPr>
              <a:t>mes cubique et hexagonal.</a:t>
            </a:r>
            <a:endParaRPr kumimoji="0" lang="fr-FR" sz="1400" b="0" i="0" u="none" strike="noStrike" cap="none" normalizeH="0" baseline="0" dirty="0">
              <a:ln>
                <a:noFill/>
              </a:ln>
              <a:effectLst/>
              <a:latin typeface="Arial" pitchFamily="34" charset="0"/>
              <a:cs typeface="Arial" pitchFamily="34" charset="0"/>
            </a:endParaRPr>
          </a:p>
        </p:txBody>
      </p:sp>
      <p:pic>
        <p:nvPicPr>
          <p:cNvPr id="156674" name="Picture 2"/>
          <p:cNvPicPr>
            <a:picLocks noChangeAspect="1" noChangeArrowheads="1"/>
          </p:cNvPicPr>
          <p:nvPr/>
        </p:nvPicPr>
        <p:blipFill>
          <a:blip r:embed="rId2"/>
          <a:srcRect/>
          <a:stretch>
            <a:fillRect/>
          </a:stretch>
        </p:blipFill>
        <p:spPr bwMode="auto">
          <a:xfrm>
            <a:off x="5706207" y="2233339"/>
            <a:ext cx="4036735" cy="39885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ipe(down)">
                                      <p:cBhvr>
                                        <p:cTn id="7" dur="580">
                                          <p:stCondLst>
                                            <p:cond delay="0"/>
                                          </p:stCondLst>
                                        </p:cTn>
                                        <p:tgtEl>
                                          <p:spTgt spid="36865"/>
                                        </p:tgtEl>
                                      </p:cBhvr>
                                    </p:animEffect>
                                    <p:anim calcmode="lin" valueType="num">
                                      <p:cBhvr>
                                        <p:cTn id="8" dur="1822" tmFilter="0,0; 0.14,0.36; 0.43,0.73; 0.71,0.91; 1.0,1.0">
                                          <p:stCondLst>
                                            <p:cond delay="0"/>
                                          </p:stCondLst>
                                        </p:cTn>
                                        <p:tgtEl>
                                          <p:spTgt spid="368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5"/>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5"/>
                                        </p:tgtEl>
                                      </p:cBhvr>
                                      <p:to x="100000" y="60000"/>
                                    </p:animScale>
                                    <p:animScale>
                                      <p:cBhvr>
                                        <p:cTn id="14" dur="166" decel="50000">
                                          <p:stCondLst>
                                            <p:cond delay="676"/>
                                          </p:stCondLst>
                                        </p:cTn>
                                        <p:tgtEl>
                                          <p:spTgt spid="36865"/>
                                        </p:tgtEl>
                                      </p:cBhvr>
                                      <p:to x="100000" y="100000"/>
                                    </p:animScale>
                                    <p:animScale>
                                      <p:cBhvr>
                                        <p:cTn id="15" dur="26">
                                          <p:stCondLst>
                                            <p:cond delay="1312"/>
                                          </p:stCondLst>
                                        </p:cTn>
                                        <p:tgtEl>
                                          <p:spTgt spid="36865"/>
                                        </p:tgtEl>
                                      </p:cBhvr>
                                      <p:to x="100000" y="80000"/>
                                    </p:animScale>
                                    <p:animScale>
                                      <p:cBhvr>
                                        <p:cTn id="16" dur="166" decel="50000">
                                          <p:stCondLst>
                                            <p:cond delay="1338"/>
                                          </p:stCondLst>
                                        </p:cTn>
                                        <p:tgtEl>
                                          <p:spTgt spid="36865"/>
                                        </p:tgtEl>
                                      </p:cBhvr>
                                      <p:to x="100000" y="100000"/>
                                    </p:animScale>
                                    <p:animScale>
                                      <p:cBhvr>
                                        <p:cTn id="17" dur="26">
                                          <p:stCondLst>
                                            <p:cond delay="1642"/>
                                          </p:stCondLst>
                                        </p:cTn>
                                        <p:tgtEl>
                                          <p:spTgt spid="36865"/>
                                        </p:tgtEl>
                                      </p:cBhvr>
                                      <p:to x="100000" y="90000"/>
                                    </p:animScale>
                                    <p:animScale>
                                      <p:cBhvr>
                                        <p:cTn id="18" dur="166" decel="50000">
                                          <p:stCondLst>
                                            <p:cond delay="1668"/>
                                          </p:stCondLst>
                                        </p:cTn>
                                        <p:tgtEl>
                                          <p:spTgt spid="36865"/>
                                        </p:tgtEl>
                                      </p:cBhvr>
                                      <p:to x="100000" y="100000"/>
                                    </p:animScale>
                                    <p:animScale>
                                      <p:cBhvr>
                                        <p:cTn id="19" dur="26">
                                          <p:stCondLst>
                                            <p:cond delay="1808"/>
                                          </p:stCondLst>
                                        </p:cTn>
                                        <p:tgtEl>
                                          <p:spTgt spid="36865"/>
                                        </p:tgtEl>
                                      </p:cBhvr>
                                      <p:to x="100000" y="95000"/>
                                    </p:animScale>
                                    <p:animScale>
                                      <p:cBhvr>
                                        <p:cTn id="20" dur="166" decel="50000">
                                          <p:stCondLst>
                                            <p:cond delay="1834"/>
                                          </p:stCondLst>
                                        </p:cTn>
                                        <p:tgtEl>
                                          <p:spTgt spid="3686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6674"/>
                                        </p:tgtEl>
                                        <p:attrNameLst>
                                          <p:attrName>style.visibility</p:attrName>
                                        </p:attrNameLst>
                                      </p:cBhvr>
                                      <p:to>
                                        <p:strVal val="visible"/>
                                      </p:to>
                                    </p:set>
                                    <p:anim calcmode="lin" valueType="num">
                                      <p:cBhvr additive="base">
                                        <p:cTn id="25" dur="500" fill="hold"/>
                                        <p:tgtEl>
                                          <p:spTgt spid="156674"/>
                                        </p:tgtEl>
                                        <p:attrNameLst>
                                          <p:attrName>ppt_x</p:attrName>
                                        </p:attrNameLst>
                                      </p:cBhvr>
                                      <p:tavLst>
                                        <p:tav tm="0">
                                          <p:val>
                                            <p:strVal val="#ppt_x"/>
                                          </p:val>
                                        </p:tav>
                                        <p:tav tm="100000">
                                          <p:val>
                                            <p:strVal val="#ppt_x"/>
                                          </p:val>
                                        </p:tav>
                                      </p:tavLst>
                                    </p:anim>
                                    <p:anim calcmode="lin" valueType="num">
                                      <p:cBhvr additive="base">
                                        <p:cTn id="26" dur="500" fill="hold"/>
                                        <p:tgtEl>
                                          <p:spTgt spid="156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latin typeface="Times New Roman" pitchFamily="18" charset="0"/>
                <a:ea typeface="Calibri" pitchFamily="34" charset="0"/>
                <a:cs typeface="Times New Roman" pitchFamily="18" charset="0"/>
              </a:rPr>
              <a:t>Structures m</a:t>
            </a:r>
            <a:r>
              <a:rPr lang="fr-FR" b="1" dirty="0">
                <a:latin typeface="Calibri"/>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talliques</a:t>
            </a:r>
            <a:br>
              <a:rPr lang="fr-FR" sz="1800" dirty="0">
                <a:latin typeface="Arial" pitchFamily="34" charset="0"/>
                <a:cs typeface="Arial" pitchFamily="34" charset="0"/>
              </a:rPr>
            </a:br>
            <a:endParaRPr lang="fr-FR" dirty="0"/>
          </a:p>
        </p:txBody>
      </p:sp>
      <p:sp>
        <p:nvSpPr>
          <p:cNvPr id="32770" name="AutoShape 2" descr="cristallograph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16522" y="2261852"/>
            <a:ext cx="3235569" cy="2862322"/>
          </a:xfrm>
          <a:prstGeom prst="rect">
            <a:avLst/>
          </a:prstGeom>
          <a:solidFill>
            <a:schemeClr val="accent5">
              <a:lumMod val="50000"/>
            </a:schemeClr>
          </a:solidFill>
        </p:spPr>
        <p:txBody>
          <a:bodyPr wrap="square">
            <a:spAutoFit/>
          </a:bodyPr>
          <a:lstStyle/>
          <a:p>
            <a:pPr algn="just"/>
            <a:r>
              <a:rPr lang="fr-FR" dirty="0">
                <a:solidFill>
                  <a:prstClr val="white"/>
                </a:solidFill>
              </a:rPr>
              <a:t>compacité C d’un solide représente le rapport du volume noté </a:t>
            </a:r>
            <a:r>
              <a:rPr lang="fr-FR" dirty="0" err="1">
                <a:solidFill>
                  <a:prstClr val="white"/>
                </a:solidFill>
              </a:rPr>
              <a:t>Vp</a:t>
            </a:r>
            <a:r>
              <a:rPr lang="fr-FR" dirty="0">
                <a:solidFill>
                  <a:prstClr val="white"/>
                </a:solidFill>
              </a:rPr>
              <a:t> réellement occupé par les particules de matière (atomes, molécules, ions) sur le volume réellement occupé dans l’espace (</a:t>
            </a:r>
            <a:r>
              <a:rPr lang="fr-FR" dirty="0" err="1">
                <a:solidFill>
                  <a:prstClr val="white"/>
                </a:solidFill>
              </a:rPr>
              <a:t>Vm</a:t>
            </a:r>
            <a:r>
              <a:rPr lang="fr-FR" dirty="0">
                <a:solidFill>
                  <a:prstClr val="white"/>
                </a:solidFill>
              </a:rPr>
              <a:t>) d’une maille élémentaire. La compacité est donc donnée </a:t>
            </a:r>
            <a:endParaRPr lang="fr-FR" dirty="0"/>
          </a:p>
        </p:txBody>
      </p:sp>
      <p:pic>
        <p:nvPicPr>
          <p:cNvPr id="157700" name="Picture 4" descr="Sphère, propriétés, empilements"/>
          <p:cNvPicPr>
            <a:picLocks noChangeAspect="1" noChangeArrowheads="1"/>
          </p:cNvPicPr>
          <p:nvPr/>
        </p:nvPicPr>
        <p:blipFill>
          <a:blip r:embed="rId2"/>
          <a:srcRect/>
          <a:stretch>
            <a:fillRect/>
          </a:stretch>
        </p:blipFill>
        <p:spPr bwMode="auto">
          <a:xfrm>
            <a:off x="5741377" y="2308105"/>
            <a:ext cx="5049960" cy="41524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7700"/>
                                        </p:tgtEl>
                                        <p:attrNameLst>
                                          <p:attrName>style.visibility</p:attrName>
                                        </p:attrNameLst>
                                      </p:cBhvr>
                                      <p:to>
                                        <p:strVal val="visible"/>
                                      </p:to>
                                    </p:set>
                                    <p:animEffect transition="in" filter="wipe(down)">
                                      <p:cBhvr>
                                        <p:cTn id="25" dur="580">
                                          <p:stCondLst>
                                            <p:cond delay="0"/>
                                          </p:stCondLst>
                                        </p:cTn>
                                        <p:tgtEl>
                                          <p:spTgt spid="157700"/>
                                        </p:tgtEl>
                                      </p:cBhvr>
                                    </p:animEffect>
                                    <p:anim calcmode="lin" valueType="num">
                                      <p:cBhvr>
                                        <p:cTn id="26" dur="1822" tmFilter="0,0; 0.14,0.36; 0.43,0.73; 0.71,0.91; 1.0,1.0">
                                          <p:stCondLst>
                                            <p:cond delay="0"/>
                                          </p:stCondLst>
                                        </p:cTn>
                                        <p:tgtEl>
                                          <p:spTgt spid="15770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770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770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770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7700"/>
                                        </p:tgtEl>
                                        <p:attrNameLst>
                                          <p:attrName>ppt_y</p:attrName>
                                        </p:attrNameLst>
                                      </p:cBhvr>
                                      <p:tavLst>
                                        <p:tav tm="0" fmla="#ppt_y-sin(pi*$)/81">
                                          <p:val>
                                            <p:fltVal val="0"/>
                                          </p:val>
                                        </p:tav>
                                        <p:tav tm="100000">
                                          <p:val>
                                            <p:fltVal val="1"/>
                                          </p:val>
                                        </p:tav>
                                      </p:tavLst>
                                    </p:anim>
                                    <p:animScale>
                                      <p:cBhvr>
                                        <p:cTn id="31" dur="26">
                                          <p:stCondLst>
                                            <p:cond delay="650"/>
                                          </p:stCondLst>
                                        </p:cTn>
                                        <p:tgtEl>
                                          <p:spTgt spid="157700"/>
                                        </p:tgtEl>
                                      </p:cBhvr>
                                      <p:to x="100000" y="60000"/>
                                    </p:animScale>
                                    <p:animScale>
                                      <p:cBhvr>
                                        <p:cTn id="32" dur="166" decel="50000">
                                          <p:stCondLst>
                                            <p:cond delay="676"/>
                                          </p:stCondLst>
                                        </p:cTn>
                                        <p:tgtEl>
                                          <p:spTgt spid="157700"/>
                                        </p:tgtEl>
                                      </p:cBhvr>
                                      <p:to x="100000" y="100000"/>
                                    </p:animScale>
                                    <p:animScale>
                                      <p:cBhvr>
                                        <p:cTn id="33" dur="26">
                                          <p:stCondLst>
                                            <p:cond delay="1312"/>
                                          </p:stCondLst>
                                        </p:cTn>
                                        <p:tgtEl>
                                          <p:spTgt spid="157700"/>
                                        </p:tgtEl>
                                      </p:cBhvr>
                                      <p:to x="100000" y="80000"/>
                                    </p:animScale>
                                    <p:animScale>
                                      <p:cBhvr>
                                        <p:cTn id="34" dur="166" decel="50000">
                                          <p:stCondLst>
                                            <p:cond delay="1338"/>
                                          </p:stCondLst>
                                        </p:cTn>
                                        <p:tgtEl>
                                          <p:spTgt spid="157700"/>
                                        </p:tgtEl>
                                      </p:cBhvr>
                                      <p:to x="100000" y="100000"/>
                                    </p:animScale>
                                    <p:animScale>
                                      <p:cBhvr>
                                        <p:cTn id="35" dur="26">
                                          <p:stCondLst>
                                            <p:cond delay="1642"/>
                                          </p:stCondLst>
                                        </p:cTn>
                                        <p:tgtEl>
                                          <p:spTgt spid="157700"/>
                                        </p:tgtEl>
                                      </p:cBhvr>
                                      <p:to x="100000" y="90000"/>
                                    </p:animScale>
                                    <p:animScale>
                                      <p:cBhvr>
                                        <p:cTn id="36" dur="166" decel="50000">
                                          <p:stCondLst>
                                            <p:cond delay="1668"/>
                                          </p:stCondLst>
                                        </p:cTn>
                                        <p:tgtEl>
                                          <p:spTgt spid="157700"/>
                                        </p:tgtEl>
                                      </p:cBhvr>
                                      <p:to x="100000" y="100000"/>
                                    </p:animScale>
                                    <p:animScale>
                                      <p:cBhvr>
                                        <p:cTn id="37" dur="26">
                                          <p:stCondLst>
                                            <p:cond delay="1808"/>
                                          </p:stCondLst>
                                        </p:cTn>
                                        <p:tgtEl>
                                          <p:spTgt spid="157700"/>
                                        </p:tgtEl>
                                      </p:cBhvr>
                                      <p:to x="100000" y="95000"/>
                                    </p:animScale>
                                    <p:animScale>
                                      <p:cBhvr>
                                        <p:cTn id="38" dur="166" decel="50000">
                                          <p:stCondLst>
                                            <p:cond delay="1834"/>
                                          </p:stCondLst>
                                        </p:cTn>
                                        <p:tgtEl>
                                          <p:spTgt spid="1577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latin typeface="Times New Roman" pitchFamily="18" charset="0"/>
                <a:ea typeface="Calibri" pitchFamily="34" charset="0"/>
                <a:cs typeface="Times New Roman" pitchFamily="18" charset="0"/>
              </a:rPr>
              <a:t>Structures m</a:t>
            </a:r>
            <a:r>
              <a:rPr lang="fr-FR" b="1" dirty="0">
                <a:latin typeface="Calibri"/>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talliques</a:t>
            </a:r>
            <a:br>
              <a:rPr lang="fr-FR" sz="1800" dirty="0">
                <a:latin typeface="Arial" pitchFamily="34" charset="0"/>
                <a:cs typeface="Arial" pitchFamily="34" charset="0"/>
              </a:rPr>
            </a:br>
            <a:endParaRPr lang="fr-FR" dirty="0"/>
          </a:p>
        </p:txBody>
      </p:sp>
      <p:sp>
        <p:nvSpPr>
          <p:cNvPr id="32770" name="AutoShape 2" descr="cristallograph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8722" name="Picture 2" descr="Cristaux métalliques : propriétés et structures - ppt télécharger"/>
          <p:cNvPicPr>
            <a:picLocks noChangeAspect="1" noChangeArrowheads="1"/>
          </p:cNvPicPr>
          <p:nvPr/>
        </p:nvPicPr>
        <p:blipFill>
          <a:blip r:embed="rId2"/>
          <a:srcRect/>
          <a:stretch>
            <a:fillRect/>
          </a:stretch>
        </p:blipFill>
        <p:spPr bwMode="auto">
          <a:xfrm>
            <a:off x="3437792" y="2167121"/>
            <a:ext cx="5773860" cy="43303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down)">
                                      <p:cBhvr>
                                        <p:cTn id="7" dur="580">
                                          <p:stCondLst>
                                            <p:cond delay="0"/>
                                          </p:stCondLst>
                                        </p:cTn>
                                        <p:tgtEl>
                                          <p:spTgt spid="158722"/>
                                        </p:tgtEl>
                                      </p:cBhvr>
                                    </p:animEffect>
                                    <p:anim calcmode="lin" valueType="num">
                                      <p:cBhvr>
                                        <p:cTn id="8" dur="1822" tmFilter="0,0; 0.14,0.36; 0.43,0.73; 0.71,0.91; 1.0,1.0">
                                          <p:stCondLst>
                                            <p:cond delay="0"/>
                                          </p:stCondLst>
                                        </p:cTn>
                                        <p:tgtEl>
                                          <p:spTgt spid="158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8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8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8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8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8722"/>
                                        </p:tgtEl>
                                      </p:cBhvr>
                                      <p:to x="100000" y="60000"/>
                                    </p:animScale>
                                    <p:animScale>
                                      <p:cBhvr>
                                        <p:cTn id="14" dur="166" decel="50000">
                                          <p:stCondLst>
                                            <p:cond delay="676"/>
                                          </p:stCondLst>
                                        </p:cTn>
                                        <p:tgtEl>
                                          <p:spTgt spid="158722"/>
                                        </p:tgtEl>
                                      </p:cBhvr>
                                      <p:to x="100000" y="100000"/>
                                    </p:animScale>
                                    <p:animScale>
                                      <p:cBhvr>
                                        <p:cTn id="15" dur="26">
                                          <p:stCondLst>
                                            <p:cond delay="1312"/>
                                          </p:stCondLst>
                                        </p:cTn>
                                        <p:tgtEl>
                                          <p:spTgt spid="158722"/>
                                        </p:tgtEl>
                                      </p:cBhvr>
                                      <p:to x="100000" y="80000"/>
                                    </p:animScale>
                                    <p:animScale>
                                      <p:cBhvr>
                                        <p:cTn id="16" dur="166" decel="50000">
                                          <p:stCondLst>
                                            <p:cond delay="1338"/>
                                          </p:stCondLst>
                                        </p:cTn>
                                        <p:tgtEl>
                                          <p:spTgt spid="158722"/>
                                        </p:tgtEl>
                                      </p:cBhvr>
                                      <p:to x="100000" y="100000"/>
                                    </p:animScale>
                                    <p:animScale>
                                      <p:cBhvr>
                                        <p:cTn id="17" dur="26">
                                          <p:stCondLst>
                                            <p:cond delay="1642"/>
                                          </p:stCondLst>
                                        </p:cTn>
                                        <p:tgtEl>
                                          <p:spTgt spid="158722"/>
                                        </p:tgtEl>
                                      </p:cBhvr>
                                      <p:to x="100000" y="90000"/>
                                    </p:animScale>
                                    <p:animScale>
                                      <p:cBhvr>
                                        <p:cTn id="18" dur="166" decel="50000">
                                          <p:stCondLst>
                                            <p:cond delay="1668"/>
                                          </p:stCondLst>
                                        </p:cTn>
                                        <p:tgtEl>
                                          <p:spTgt spid="158722"/>
                                        </p:tgtEl>
                                      </p:cBhvr>
                                      <p:to x="100000" y="100000"/>
                                    </p:animScale>
                                    <p:animScale>
                                      <p:cBhvr>
                                        <p:cTn id="19" dur="26">
                                          <p:stCondLst>
                                            <p:cond delay="1808"/>
                                          </p:stCondLst>
                                        </p:cTn>
                                        <p:tgtEl>
                                          <p:spTgt spid="158722"/>
                                        </p:tgtEl>
                                      </p:cBhvr>
                                      <p:to x="100000" y="95000"/>
                                    </p:animScale>
                                    <p:animScale>
                                      <p:cBhvr>
                                        <p:cTn id="20" dur="166" decel="50000">
                                          <p:stCondLst>
                                            <p:cond delay="1834"/>
                                          </p:stCondLst>
                                        </p:cTn>
                                        <p:tgtEl>
                                          <p:spTgt spid="158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350" y="861400"/>
            <a:ext cx="612775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069"/>
            <a:ext cx="6050827" cy="147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29779"/>
            <a:ext cx="6050827" cy="1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450260"/>
            <a:ext cx="6050828" cy="103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5876" y="2585832"/>
            <a:ext cx="4389720" cy="353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4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wipe(down)">
                                      <p:cBhvr>
                                        <p:cTn id="43" dur="580">
                                          <p:stCondLst>
                                            <p:cond delay="0"/>
                                          </p:stCondLst>
                                        </p:cTn>
                                        <p:tgtEl>
                                          <p:spTgt spid="2051"/>
                                        </p:tgtEl>
                                      </p:cBhvr>
                                    </p:animEffect>
                                    <p:anim calcmode="lin" valueType="num">
                                      <p:cBhvr>
                                        <p:cTn id="44"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49" dur="26">
                                          <p:stCondLst>
                                            <p:cond delay="650"/>
                                          </p:stCondLst>
                                        </p:cTn>
                                        <p:tgtEl>
                                          <p:spTgt spid="2051"/>
                                        </p:tgtEl>
                                      </p:cBhvr>
                                      <p:to x="100000" y="60000"/>
                                    </p:animScale>
                                    <p:animScale>
                                      <p:cBhvr>
                                        <p:cTn id="50" dur="166" decel="50000">
                                          <p:stCondLst>
                                            <p:cond delay="676"/>
                                          </p:stCondLst>
                                        </p:cTn>
                                        <p:tgtEl>
                                          <p:spTgt spid="2051"/>
                                        </p:tgtEl>
                                      </p:cBhvr>
                                      <p:to x="100000" y="100000"/>
                                    </p:animScale>
                                    <p:animScale>
                                      <p:cBhvr>
                                        <p:cTn id="51" dur="26">
                                          <p:stCondLst>
                                            <p:cond delay="1312"/>
                                          </p:stCondLst>
                                        </p:cTn>
                                        <p:tgtEl>
                                          <p:spTgt spid="2051"/>
                                        </p:tgtEl>
                                      </p:cBhvr>
                                      <p:to x="100000" y="80000"/>
                                    </p:animScale>
                                    <p:animScale>
                                      <p:cBhvr>
                                        <p:cTn id="52" dur="166" decel="50000">
                                          <p:stCondLst>
                                            <p:cond delay="1338"/>
                                          </p:stCondLst>
                                        </p:cTn>
                                        <p:tgtEl>
                                          <p:spTgt spid="2051"/>
                                        </p:tgtEl>
                                      </p:cBhvr>
                                      <p:to x="100000" y="100000"/>
                                    </p:animScale>
                                    <p:animScale>
                                      <p:cBhvr>
                                        <p:cTn id="53" dur="26">
                                          <p:stCondLst>
                                            <p:cond delay="1642"/>
                                          </p:stCondLst>
                                        </p:cTn>
                                        <p:tgtEl>
                                          <p:spTgt spid="2051"/>
                                        </p:tgtEl>
                                      </p:cBhvr>
                                      <p:to x="100000" y="90000"/>
                                    </p:animScale>
                                    <p:animScale>
                                      <p:cBhvr>
                                        <p:cTn id="54" dur="166" decel="50000">
                                          <p:stCondLst>
                                            <p:cond delay="1668"/>
                                          </p:stCondLst>
                                        </p:cTn>
                                        <p:tgtEl>
                                          <p:spTgt spid="2051"/>
                                        </p:tgtEl>
                                      </p:cBhvr>
                                      <p:to x="100000" y="100000"/>
                                    </p:animScale>
                                    <p:animScale>
                                      <p:cBhvr>
                                        <p:cTn id="55" dur="26">
                                          <p:stCondLst>
                                            <p:cond delay="1808"/>
                                          </p:stCondLst>
                                        </p:cTn>
                                        <p:tgtEl>
                                          <p:spTgt spid="2051"/>
                                        </p:tgtEl>
                                      </p:cBhvr>
                                      <p:to x="100000" y="95000"/>
                                    </p:animScale>
                                    <p:animScale>
                                      <p:cBhvr>
                                        <p:cTn id="56" dur="166" decel="50000">
                                          <p:stCondLst>
                                            <p:cond delay="1834"/>
                                          </p:stCondLst>
                                        </p:cTn>
                                        <p:tgtEl>
                                          <p:spTgt spid="205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052"/>
                                        </p:tgtEl>
                                        <p:attrNameLst>
                                          <p:attrName>style.visibility</p:attrName>
                                        </p:attrNameLst>
                                      </p:cBhvr>
                                      <p:to>
                                        <p:strVal val="visible"/>
                                      </p:to>
                                    </p:set>
                                    <p:animEffect transition="in" filter="wipe(down)">
                                      <p:cBhvr>
                                        <p:cTn id="61" dur="580">
                                          <p:stCondLst>
                                            <p:cond delay="0"/>
                                          </p:stCondLst>
                                        </p:cTn>
                                        <p:tgtEl>
                                          <p:spTgt spid="2052"/>
                                        </p:tgtEl>
                                      </p:cBhvr>
                                    </p:animEffect>
                                    <p:anim calcmode="lin" valueType="num">
                                      <p:cBhvr>
                                        <p:cTn id="6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67" dur="26">
                                          <p:stCondLst>
                                            <p:cond delay="650"/>
                                          </p:stCondLst>
                                        </p:cTn>
                                        <p:tgtEl>
                                          <p:spTgt spid="2052"/>
                                        </p:tgtEl>
                                      </p:cBhvr>
                                      <p:to x="100000" y="60000"/>
                                    </p:animScale>
                                    <p:animScale>
                                      <p:cBhvr>
                                        <p:cTn id="68" dur="166" decel="50000">
                                          <p:stCondLst>
                                            <p:cond delay="676"/>
                                          </p:stCondLst>
                                        </p:cTn>
                                        <p:tgtEl>
                                          <p:spTgt spid="2052"/>
                                        </p:tgtEl>
                                      </p:cBhvr>
                                      <p:to x="100000" y="100000"/>
                                    </p:animScale>
                                    <p:animScale>
                                      <p:cBhvr>
                                        <p:cTn id="69" dur="26">
                                          <p:stCondLst>
                                            <p:cond delay="1312"/>
                                          </p:stCondLst>
                                        </p:cTn>
                                        <p:tgtEl>
                                          <p:spTgt spid="2052"/>
                                        </p:tgtEl>
                                      </p:cBhvr>
                                      <p:to x="100000" y="80000"/>
                                    </p:animScale>
                                    <p:animScale>
                                      <p:cBhvr>
                                        <p:cTn id="70" dur="166" decel="50000">
                                          <p:stCondLst>
                                            <p:cond delay="1338"/>
                                          </p:stCondLst>
                                        </p:cTn>
                                        <p:tgtEl>
                                          <p:spTgt spid="2052"/>
                                        </p:tgtEl>
                                      </p:cBhvr>
                                      <p:to x="100000" y="100000"/>
                                    </p:animScale>
                                    <p:animScale>
                                      <p:cBhvr>
                                        <p:cTn id="71" dur="26">
                                          <p:stCondLst>
                                            <p:cond delay="1642"/>
                                          </p:stCondLst>
                                        </p:cTn>
                                        <p:tgtEl>
                                          <p:spTgt spid="2052"/>
                                        </p:tgtEl>
                                      </p:cBhvr>
                                      <p:to x="100000" y="90000"/>
                                    </p:animScale>
                                    <p:animScale>
                                      <p:cBhvr>
                                        <p:cTn id="72" dur="166" decel="50000">
                                          <p:stCondLst>
                                            <p:cond delay="1668"/>
                                          </p:stCondLst>
                                        </p:cTn>
                                        <p:tgtEl>
                                          <p:spTgt spid="2052"/>
                                        </p:tgtEl>
                                      </p:cBhvr>
                                      <p:to x="100000" y="100000"/>
                                    </p:animScale>
                                    <p:animScale>
                                      <p:cBhvr>
                                        <p:cTn id="73" dur="26">
                                          <p:stCondLst>
                                            <p:cond delay="1808"/>
                                          </p:stCondLst>
                                        </p:cTn>
                                        <p:tgtEl>
                                          <p:spTgt spid="2052"/>
                                        </p:tgtEl>
                                      </p:cBhvr>
                                      <p:to x="100000" y="95000"/>
                                    </p:animScale>
                                    <p:animScale>
                                      <p:cBhvr>
                                        <p:cTn id="74" dur="166" decel="50000">
                                          <p:stCondLst>
                                            <p:cond delay="1834"/>
                                          </p:stCondLst>
                                        </p:cTn>
                                        <p:tgtEl>
                                          <p:spTgt spid="205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053"/>
                                        </p:tgtEl>
                                        <p:attrNameLst>
                                          <p:attrName>style.visibility</p:attrName>
                                        </p:attrNameLst>
                                      </p:cBhvr>
                                      <p:to>
                                        <p:strVal val="visible"/>
                                      </p:to>
                                    </p:set>
                                    <p:animEffect transition="in" filter="wipe(down)">
                                      <p:cBhvr>
                                        <p:cTn id="79" dur="580">
                                          <p:stCondLst>
                                            <p:cond delay="0"/>
                                          </p:stCondLst>
                                        </p:cTn>
                                        <p:tgtEl>
                                          <p:spTgt spid="2053"/>
                                        </p:tgtEl>
                                      </p:cBhvr>
                                    </p:animEffect>
                                    <p:anim calcmode="lin" valueType="num">
                                      <p:cBhvr>
                                        <p:cTn id="8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85" dur="26">
                                          <p:stCondLst>
                                            <p:cond delay="650"/>
                                          </p:stCondLst>
                                        </p:cTn>
                                        <p:tgtEl>
                                          <p:spTgt spid="2053"/>
                                        </p:tgtEl>
                                      </p:cBhvr>
                                      <p:to x="100000" y="60000"/>
                                    </p:animScale>
                                    <p:animScale>
                                      <p:cBhvr>
                                        <p:cTn id="86" dur="166" decel="50000">
                                          <p:stCondLst>
                                            <p:cond delay="676"/>
                                          </p:stCondLst>
                                        </p:cTn>
                                        <p:tgtEl>
                                          <p:spTgt spid="2053"/>
                                        </p:tgtEl>
                                      </p:cBhvr>
                                      <p:to x="100000" y="100000"/>
                                    </p:animScale>
                                    <p:animScale>
                                      <p:cBhvr>
                                        <p:cTn id="87" dur="26">
                                          <p:stCondLst>
                                            <p:cond delay="1312"/>
                                          </p:stCondLst>
                                        </p:cTn>
                                        <p:tgtEl>
                                          <p:spTgt spid="2053"/>
                                        </p:tgtEl>
                                      </p:cBhvr>
                                      <p:to x="100000" y="80000"/>
                                    </p:animScale>
                                    <p:animScale>
                                      <p:cBhvr>
                                        <p:cTn id="88" dur="166" decel="50000">
                                          <p:stCondLst>
                                            <p:cond delay="1338"/>
                                          </p:stCondLst>
                                        </p:cTn>
                                        <p:tgtEl>
                                          <p:spTgt spid="2053"/>
                                        </p:tgtEl>
                                      </p:cBhvr>
                                      <p:to x="100000" y="100000"/>
                                    </p:animScale>
                                    <p:animScale>
                                      <p:cBhvr>
                                        <p:cTn id="89" dur="26">
                                          <p:stCondLst>
                                            <p:cond delay="1642"/>
                                          </p:stCondLst>
                                        </p:cTn>
                                        <p:tgtEl>
                                          <p:spTgt spid="2053"/>
                                        </p:tgtEl>
                                      </p:cBhvr>
                                      <p:to x="100000" y="90000"/>
                                    </p:animScale>
                                    <p:animScale>
                                      <p:cBhvr>
                                        <p:cTn id="90" dur="166" decel="50000">
                                          <p:stCondLst>
                                            <p:cond delay="1668"/>
                                          </p:stCondLst>
                                        </p:cTn>
                                        <p:tgtEl>
                                          <p:spTgt spid="2053"/>
                                        </p:tgtEl>
                                      </p:cBhvr>
                                      <p:to x="100000" y="100000"/>
                                    </p:animScale>
                                    <p:animScale>
                                      <p:cBhvr>
                                        <p:cTn id="91" dur="26">
                                          <p:stCondLst>
                                            <p:cond delay="1808"/>
                                          </p:stCondLst>
                                        </p:cTn>
                                        <p:tgtEl>
                                          <p:spTgt spid="2053"/>
                                        </p:tgtEl>
                                      </p:cBhvr>
                                      <p:to x="100000" y="95000"/>
                                    </p:animScale>
                                    <p:animScale>
                                      <p:cBhvr>
                                        <p:cTn id="92" dur="166" decel="50000">
                                          <p:stCondLst>
                                            <p:cond delay="1834"/>
                                          </p:stCondLst>
                                        </p:cTn>
                                        <p:tgtEl>
                                          <p:spTgt spid="20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latin typeface="Times New Roman" pitchFamily="18" charset="0"/>
                <a:ea typeface="Calibri" pitchFamily="34" charset="0"/>
                <a:cs typeface="Times New Roman" pitchFamily="18" charset="0"/>
              </a:rPr>
              <a:t>Structures m</a:t>
            </a:r>
            <a:r>
              <a:rPr lang="fr-FR" b="1" dirty="0">
                <a:latin typeface="Calibri"/>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talliques</a:t>
            </a:r>
            <a:br>
              <a:rPr lang="fr-FR" sz="1800" dirty="0">
                <a:latin typeface="Arial" pitchFamily="34" charset="0"/>
                <a:cs typeface="Arial" pitchFamily="34" charset="0"/>
              </a:rPr>
            </a:br>
            <a:endParaRPr lang="fr-FR" dirty="0"/>
          </a:p>
        </p:txBody>
      </p:sp>
      <p:sp>
        <p:nvSpPr>
          <p:cNvPr id="32770" name="AutoShape 2" descr="cristallograph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252045" y="2191435"/>
            <a:ext cx="4407877" cy="646331"/>
          </a:xfrm>
          <a:prstGeom prst="rect">
            <a:avLst/>
          </a:prstGeom>
          <a:solidFill>
            <a:schemeClr val="accent1"/>
          </a:solidFill>
        </p:spPr>
        <p:txBody>
          <a:bodyPr wrap="square">
            <a:spAutoFit/>
          </a:bodyPr>
          <a:lstStyle/>
          <a:p>
            <a:r>
              <a:rPr lang="fr-FR" dirty="0"/>
              <a:t>Déterminer le nombre d'atomes effectivement présents dans la maille :</a:t>
            </a:r>
          </a:p>
        </p:txBody>
      </p:sp>
      <p:pic>
        <p:nvPicPr>
          <p:cNvPr id="2050" name="Picture 2" descr="http://ressources.unisciel.fr/cristallo/tp3-cubiquefacecentree/res/cubiquefacecentree.png"/>
          <p:cNvPicPr>
            <a:picLocks noChangeAspect="1" noChangeArrowheads="1"/>
          </p:cNvPicPr>
          <p:nvPr/>
        </p:nvPicPr>
        <p:blipFill>
          <a:blip r:embed="rId2"/>
          <a:srcRect/>
          <a:stretch>
            <a:fillRect/>
          </a:stretch>
        </p:blipFill>
        <p:spPr bwMode="auto">
          <a:xfrm>
            <a:off x="5035306" y="2723905"/>
            <a:ext cx="3086100" cy="2828925"/>
          </a:xfrm>
          <a:prstGeom prst="rect">
            <a:avLst/>
          </a:prstGeom>
          <a:noFill/>
        </p:spPr>
      </p:pic>
      <p:sp>
        <p:nvSpPr>
          <p:cNvPr id="7" name="Rectangle 6"/>
          <p:cNvSpPr/>
          <p:nvPr/>
        </p:nvSpPr>
        <p:spPr>
          <a:xfrm>
            <a:off x="5607297" y="2118919"/>
            <a:ext cx="3034805" cy="369332"/>
          </a:xfrm>
          <a:prstGeom prst="rect">
            <a:avLst/>
          </a:prstGeom>
        </p:spPr>
        <p:txBody>
          <a:bodyPr wrap="none">
            <a:spAutoFit/>
          </a:bodyPr>
          <a:lstStyle/>
          <a:p>
            <a:r>
              <a:rPr lang="fr-FR" dirty="0"/>
              <a:t>Rayon atomique : 127,6 pm</a:t>
            </a:r>
          </a:p>
        </p:txBody>
      </p:sp>
      <p:sp>
        <p:nvSpPr>
          <p:cNvPr id="8" name="Rectangle 7"/>
          <p:cNvSpPr/>
          <p:nvPr/>
        </p:nvSpPr>
        <p:spPr>
          <a:xfrm>
            <a:off x="234462" y="2998150"/>
            <a:ext cx="4454769" cy="646331"/>
          </a:xfrm>
          <a:prstGeom prst="rect">
            <a:avLst/>
          </a:prstGeom>
          <a:solidFill>
            <a:schemeClr val="accent1"/>
          </a:solidFill>
        </p:spPr>
        <p:txBody>
          <a:bodyPr wrap="square">
            <a:spAutoFit/>
          </a:bodyPr>
          <a:lstStyle/>
          <a:p>
            <a:r>
              <a:rPr lang="fr-FR" dirty="0"/>
              <a:t>Calculons donc pour notre cas, le volume de la maille </a:t>
            </a:r>
          </a:p>
        </p:txBody>
      </p:sp>
      <p:sp>
        <p:nvSpPr>
          <p:cNvPr id="9" name="Rectangle 8"/>
          <p:cNvSpPr/>
          <p:nvPr/>
        </p:nvSpPr>
        <p:spPr>
          <a:xfrm>
            <a:off x="278423" y="3853181"/>
            <a:ext cx="4293577" cy="646331"/>
          </a:xfrm>
          <a:prstGeom prst="rect">
            <a:avLst/>
          </a:prstGeom>
          <a:solidFill>
            <a:schemeClr val="accent1"/>
          </a:solidFill>
        </p:spPr>
        <p:txBody>
          <a:bodyPr wrap="square">
            <a:spAutoFit/>
          </a:bodyPr>
          <a:lstStyle/>
          <a:p>
            <a:r>
              <a:rPr lang="fr-FR" dirty="0"/>
              <a:t>calculer le volume réellement occupé par les atomes,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Symbol. Concept Words Thank You for Your  Attention on Beautiful Orange Paper Stock Image - Image of beautiful,  abstract: 424381085">
            <a:extLst>
              <a:ext uri="{FF2B5EF4-FFF2-40B4-BE49-F238E27FC236}">
                <a16:creationId xmlns:a16="http://schemas.microsoft.com/office/drawing/2014/main" id="{9A7E010D-1443-47DF-ACA9-426C00AB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85" y="2847975"/>
            <a:ext cx="401599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ez-vous des questions ? N'hésitez pas à les poser, je répondrai à chacune  d'entre elles individuellement.&quot; | Irma Nasandratra">
            <a:extLst>
              <a:ext uri="{FF2B5EF4-FFF2-40B4-BE49-F238E27FC236}">
                <a16:creationId xmlns:a16="http://schemas.microsoft.com/office/drawing/2014/main" id="{1E7FE803-22B1-4B9B-B0C4-0D9D1BB75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266949"/>
            <a:ext cx="4943475" cy="41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9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350" y="861400"/>
            <a:ext cx="612775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20" y="2537929"/>
            <a:ext cx="7571809" cy="360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78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 GENERALE</a:t>
            </a:r>
            <a:endParaRPr lang="fr-FR" dirty="0"/>
          </a:p>
        </p:txBody>
      </p:sp>
      <p:sp>
        <p:nvSpPr>
          <p:cNvPr id="7" name="Espace réservé du texte 6"/>
          <p:cNvSpPr>
            <a:spLocks noGrp="1"/>
          </p:cNvSpPr>
          <p:nvPr>
            <p:ph type="body" idx="1"/>
          </p:nvPr>
        </p:nvSpPr>
        <p:spPr>
          <a:xfrm>
            <a:off x="150571" y="2122269"/>
            <a:ext cx="6903372" cy="602270"/>
          </a:xfrm>
          <a:solidFill>
            <a:schemeClr val="tx2">
              <a:lumMod val="25000"/>
            </a:schemeClr>
          </a:solidFill>
          <a:ln>
            <a:solidFill>
              <a:schemeClr val="bg2">
                <a:lumMod val="75000"/>
              </a:schemeClr>
            </a:solidFill>
          </a:ln>
        </p:spPr>
        <p:txBody>
          <a:bodyPr>
            <a:normAutofit/>
          </a:bodyPr>
          <a:lstStyle/>
          <a:p>
            <a:r>
              <a:rPr lang="fr-FR" sz="1800" dirty="0"/>
              <a:t>C’est sur cette périodicité spatiale que repose toute la théorie traditionnelle de la cristallographie,</a:t>
            </a:r>
          </a:p>
        </p:txBody>
      </p:sp>
      <p:sp>
        <p:nvSpPr>
          <p:cNvPr id="13" name="Rectangle 12"/>
          <p:cNvSpPr/>
          <p:nvPr/>
        </p:nvSpPr>
        <p:spPr>
          <a:xfrm>
            <a:off x="242597" y="3024780"/>
            <a:ext cx="4889240" cy="1477328"/>
          </a:xfrm>
          <a:prstGeom prst="rect">
            <a:avLst/>
          </a:prstGeom>
          <a:solidFill>
            <a:schemeClr val="accent4">
              <a:lumMod val="50000"/>
            </a:schemeClr>
          </a:solidFill>
        </p:spPr>
        <p:txBody>
          <a:bodyPr wrap="square">
            <a:spAutoFit/>
          </a:bodyPr>
          <a:lstStyle/>
          <a:p>
            <a:pPr algn="just"/>
            <a:r>
              <a:rPr lang="fr-FR" dirty="0"/>
              <a:t>Les particules constituantes du solide cristallin peuvent être des atomes (cas des cristaux métalliques et des cristaux covalents), des ions (cristaux ioniques) ou des molécules (cristaux moléculaires).</a:t>
            </a:r>
            <a:endParaRPr lang="fr-FR" b="1" dirty="0"/>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8786" name="Picture 2" descr="Les Cristaux (ou Solides Cristallins) [[ Cristallographie ]] @world of  biology @Physiologie Santé - YouTube"/>
          <p:cNvPicPr>
            <a:picLocks noChangeAspect="1" noChangeArrowheads="1"/>
          </p:cNvPicPr>
          <p:nvPr/>
        </p:nvPicPr>
        <p:blipFill>
          <a:blip r:embed="rId3"/>
          <a:srcRect/>
          <a:stretch>
            <a:fillRect/>
          </a:stretch>
        </p:blipFill>
        <p:spPr bwMode="auto">
          <a:xfrm>
            <a:off x="5253135" y="2820663"/>
            <a:ext cx="6928672" cy="3897378"/>
          </a:xfrm>
          <a:prstGeom prst="rect">
            <a:avLst/>
          </a:prstGeom>
          <a:noFill/>
        </p:spPr>
      </p:pic>
    </p:spTree>
    <p:extLst>
      <p:ext uri="{BB962C8B-B14F-4D97-AF65-F5344CB8AC3E}">
        <p14:creationId xmlns:p14="http://schemas.microsoft.com/office/powerpoint/2010/main" val="33692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80">
                                          <p:stCondLst>
                                            <p:cond delay="0"/>
                                          </p:stCondLst>
                                        </p:cTn>
                                        <p:tgtEl>
                                          <p:spTgt spid="7">
                                            <p:bg/>
                                          </p:spTgt>
                                        </p:tgtEl>
                                      </p:cBhvr>
                                    </p:animEffect>
                                    <p:anim calcmode="lin" valueType="num">
                                      <p:cBhvr>
                                        <p:cTn id="8"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bg/>
                                          </p:spTgt>
                                        </p:tgtEl>
                                      </p:cBhvr>
                                      <p:to x="100000" y="60000"/>
                                    </p:animScale>
                                    <p:animScale>
                                      <p:cBhvr>
                                        <p:cTn id="14" dur="166" decel="50000">
                                          <p:stCondLst>
                                            <p:cond delay="676"/>
                                          </p:stCondLst>
                                        </p:cTn>
                                        <p:tgtEl>
                                          <p:spTgt spid="7">
                                            <p:bg/>
                                          </p:spTgt>
                                        </p:tgtEl>
                                      </p:cBhvr>
                                      <p:to x="100000" y="100000"/>
                                    </p:animScale>
                                    <p:animScale>
                                      <p:cBhvr>
                                        <p:cTn id="15" dur="26">
                                          <p:stCondLst>
                                            <p:cond delay="1312"/>
                                          </p:stCondLst>
                                        </p:cTn>
                                        <p:tgtEl>
                                          <p:spTgt spid="7">
                                            <p:bg/>
                                          </p:spTgt>
                                        </p:tgtEl>
                                      </p:cBhvr>
                                      <p:to x="100000" y="80000"/>
                                    </p:animScale>
                                    <p:animScale>
                                      <p:cBhvr>
                                        <p:cTn id="16" dur="166" decel="50000">
                                          <p:stCondLst>
                                            <p:cond delay="1338"/>
                                          </p:stCondLst>
                                        </p:cTn>
                                        <p:tgtEl>
                                          <p:spTgt spid="7">
                                            <p:bg/>
                                          </p:spTgt>
                                        </p:tgtEl>
                                      </p:cBhvr>
                                      <p:to x="100000" y="100000"/>
                                    </p:animScale>
                                    <p:animScale>
                                      <p:cBhvr>
                                        <p:cTn id="17" dur="26">
                                          <p:stCondLst>
                                            <p:cond delay="1642"/>
                                          </p:stCondLst>
                                        </p:cTn>
                                        <p:tgtEl>
                                          <p:spTgt spid="7">
                                            <p:bg/>
                                          </p:spTgt>
                                        </p:tgtEl>
                                      </p:cBhvr>
                                      <p:to x="100000" y="90000"/>
                                    </p:animScale>
                                    <p:animScale>
                                      <p:cBhvr>
                                        <p:cTn id="18" dur="166" decel="50000">
                                          <p:stCondLst>
                                            <p:cond delay="1668"/>
                                          </p:stCondLst>
                                        </p:cTn>
                                        <p:tgtEl>
                                          <p:spTgt spid="7">
                                            <p:bg/>
                                          </p:spTgt>
                                        </p:tgtEl>
                                      </p:cBhvr>
                                      <p:to x="100000" y="100000"/>
                                    </p:animScale>
                                    <p:animScale>
                                      <p:cBhvr>
                                        <p:cTn id="19" dur="26">
                                          <p:stCondLst>
                                            <p:cond delay="1808"/>
                                          </p:stCondLst>
                                        </p:cTn>
                                        <p:tgtEl>
                                          <p:spTgt spid="7">
                                            <p:bg/>
                                          </p:spTgt>
                                        </p:tgtEl>
                                      </p:cBhvr>
                                      <p:to x="100000" y="95000"/>
                                    </p:animScale>
                                    <p:animScale>
                                      <p:cBhvr>
                                        <p:cTn id="20" dur="166" decel="50000">
                                          <p:stCondLst>
                                            <p:cond delay="1834"/>
                                          </p:stCondLst>
                                        </p:cTn>
                                        <p:tgtEl>
                                          <p:spTgt spid="7">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80">
                                          <p:stCondLst>
                                            <p:cond delay="0"/>
                                          </p:stCondLst>
                                        </p:cTn>
                                        <p:tgtEl>
                                          <p:spTgt spid="7">
                                            <p:txEl>
                                              <p:pRg st="0" end="0"/>
                                            </p:txEl>
                                          </p:spTgt>
                                        </p:tgtEl>
                                      </p:cBhvr>
                                    </p:animEffect>
                                    <p:anim calcmode="lin" valueType="num">
                                      <p:cBhvr>
                                        <p:cTn id="2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0" end="0"/>
                                            </p:txEl>
                                          </p:spTgt>
                                        </p:tgtEl>
                                      </p:cBhvr>
                                      <p:to x="100000" y="60000"/>
                                    </p:animScale>
                                    <p:animScale>
                                      <p:cBhvr>
                                        <p:cTn id="32" dur="166" decel="50000">
                                          <p:stCondLst>
                                            <p:cond delay="676"/>
                                          </p:stCondLst>
                                        </p:cTn>
                                        <p:tgtEl>
                                          <p:spTgt spid="7">
                                            <p:txEl>
                                              <p:pRg st="0" end="0"/>
                                            </p:txEl>
                                          </p:spTgt>
                                        </p:tgtEl>
                                      </p:cBhvr>
                                      <p:to x="100000" y="100000"/>
                                    </p:animScale>
                                    <p:animScale>
                                      <p:cBhvr>
                                        <p:cTn id="33" dur="26">
                                          <p:stCondLst>
                                            <p:cond delay="1312"/>
                                          </p:stCondLst>
                                        </p:cTn>
                                        <p:tgtEl>
                                          <p:spTgt spid="7">
                                            <p:txEl>
                                              <p:pRg st="0" end="0"/>
                                            </p:txEl>
                                          </p:spTgt>
                                        </p:tgtEl>
                                      </p:cBhvr>
                                      <p:to x="100000" y="80000"/>
                                    </p:animScale>
                                    <p:animScale>
                                      <p:cBhvr>
                                        <p:cTn id="34" dur="166" decel="50000">
                                          <p:stCondLst>
                                            <p:cond delay="1338"/>
                                          </p:stCondLst>
                                        </p:cTn>
                                        <p:tgtEl>
                                          <p:spTgt spid="7">
                                            <p:txEl>
                                              <p:pRg st="0" end="0"/>
                                            </p:txEl>
                                          </p:spTgt>
                                        </p:tgtEl>
                                      </p:cBhvr>
                                      <p:to x="100000" y="100000"/>
                                    </p:animScale>
                                    <p:animScale>
                                      <p:cBhvr>
                                        <p:cTn id="35" dur="26">
                                          <p:stCondLst>
                                            <p:cond delay="1642"/>
                                          </p:stCondLst>
                                        </p:cTn>
                                        <p:tgtEl>
                                          <p:spTgt spid="7">
                                            <p:txEl>
                                              <p:pRg st="0" end="0"/>
                                            </p:txEl>
                                          </p:spTgt>
                                        </p:tgtEl>
                                      </p:cBhvr>
                                      <p:to x="100000" y="90000"/>
                                    </p:animScale>
                                    <p:animScale>
                                      <p:cBhvr>
                                        <p:cTn id="36" dur="166" decel="50000">
                                          <p:stCondLst>
                                            <p:cond delay="1668"/>
                                          </p:stCondLst>
                                        </p:cTn>
                                        <p:tgtEl>
                                          <p:spTgt spid="7">
                                            <p:txEl>
                                              <p:pRg st="0" end="0"/>
                                            </p:txEl>
                                          </p:spTgt>
                                        </p:tgtEl>
                                      </p:cBhvr>
                                      <p:to x="100000" y="100000"/>
                                    </p:animScale>
                                    <p:animScale>
                                      <p:cBhvr>
                                        <p:cTn id="37" dur="26">
                                          <p:stCondLst>
                                            <p:cond delay="1808"/>
                                          </p:stCondLst>
                                        </p:cTn>
                                        <p:tgtEl>
                                          <p:spTgt spid="7">
                                            <p:txEl>
                                              <p:pRg st="0" end="0"/>
                                            </p:txEl>
                                          </p:spTgt>
                                        </p:tgtEl>
                                      </p:cBhvr>
                                      <p:to x="100000" y="95000"/>
                                    </p:animScale>
                                    <p:animScale>
                                      <p:cBhvr>
                                        <p:cTn id="38" dur="166" decel="50000">
                                          <p:stCondLst>
                                            <p:cond delay="1834"/>
                                          </p:stCondLst>
                                        </p:cTn>
                                        <p:tgtEl>
                                          <p:spTgt spid="7">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 GENERALE</a:t>
            </a:r>
            <a:endParaRPr lang="fr-FR" dirty="0"/>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777"/>
            <a:ext cx="6522030" cy="43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6812" y="2382080"/>
            <a:ext cx="2258861" cy="398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1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80">
                                          <p:stCondLst>
                                            <p:cond delay="0"/>
                                          </p:stCondLst>
                                        </p:cTn>
                                        <p:tgtEl>
                                          <p:spTgt spid="4098"/>
                                        </p:tgtEl>
                                      </p:cBhvr>
                                    </p:animEffect>
                                    <p:anim calcmode="lin" valueType="num">
                                      <p:cBhvr>
                                        <p:cTn id="2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8"/>
                                        </p:tgtEl>
                                      </p:cBhvr>
                                      <p:to x="100000" y="60000"/>
                                    </p:animScale>
                                    <p:animScale>
                                      <p:cBhvr>
                                        <p:cTn id="32" dur="166" decel="50000">
                                          <p:stCondLst>
                                            <p:cond delay="676"/>
                                          </p:stCondLst>
                                        </p:cTn>
                                        <p:tgtEl>
                                          <p:spTgt spid="4098"/>
                                        </p:tgtEl>
                                      </p:cBhvr>
                                      <p:to x="100000" y="100000"/>
                                    </p:animScale>
                                    <p:animScale>
                                      <p:cBhvr>
                                        <p:cTn id="33" dur="26">
                                          <p:stCondLst>
                                            <p:cond delay="1312"/>
                                          </p:stCondLst>
                                        </p:cTn>
                                        <p:tgtEl>
                                          <p:spTgt spid="4098"/>
                                        </p:tgtEl>
                                      </p:cBhvr>
                                      <p:to x="100000" y="80000"/>
                                    </p:animScale>
                                    <p:animScale>
                                      <p:cBhvr>
                                        <p:cTn id="34" dur="166" decel="50000">
                                          <p:stCondLst>
                                            <p:cond delay="1338"/>
                                          </p:stCondLst>
                                        </p:cTn>
                                        <p:tgtEl>
                                          <p:spTgt spid="4098"/>
                                        </p:tgtEl>
                                      </p:cBhvr>
                                      <p:to x="100000" y="100000"/>
                                    </p:animScale>
                                    <p:animScale>
                                      <p:cBhvr>
                                        <p:cTn id="35" dur="26">
                                          <p:stCondLst>
                                            <p:cond delay="1642"/>
                                          </p:stCondLst>
                                        </p:cTn>
                                        <p:tgtEl>
                                          <p:spTgt spid="4098"/>
                                        </p:tgtEl>
                                      </p:cBhvr>
                                      <p:to x="100000" y="90000"/>
                                    </p:animScale>
                                    <p:animScale>
                                      <p:cBhvr>
                                        <p:cTn id="36" dur="166" decel="50000">
                                          <p:stCondLst>
                                            <p:cond delay="1668"/>
                                          </p:stCondLst>
                                        </p:cTn>
                                        <p:tgtEl>
                                          <p:spTgt spid="4098"/>
                                        </p:tgtEl>
                                      </p:cBhvr>
                                      <p:to x="100000" y="100000"/>
                                    </p:animScale>
                                    <p:animScale>
                                      <p:cBhvr>
                                        <p:cTn id="37" dur="26">
                                          <p:stCondLst>
                                            <p:cond delay="1808"/>
                                          </p:stCondLst>
                                        </p:cTn>
                                        <p:tgtEl>
                                          <p:spTgt spid="4098"/>
                                        </p:tgtEl>
                                      </p:cBhvr>
                                      <p:to x="100000" y="95000"/>
                                    </p:animScale>
                                    <p:animScale>
                                      <p:cBhvr>
                                        <p:cTn id="38" dur="166" decel="50000">
                                          <p:stCondLst>
                                            <p:cond delay="1834"/>
                                          </p:stCondLst>
                                        </p:cTn>
                                        <p:tgtEl>
                                          <p:spTgt spid="409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Effect transition="in" filter="wipe(down)">
                                      <p:cBhvr>
                                        <p:cTn id="43" dur="580">
                                          <p:stCondLst>
                                            <p:cond delay="0"/>
                                          </p:stCondLst>
                                        </p:cTn>
                                        <p:tgtEl>
                                          <p:spTgt spid="4099"/>
                                        </p:tgtEl>
                                      </p:cBhvr>
                                    </p:animEffect>
                                    <p:anim calcmode="lin" valueType="num">
                                      <p:cBhvr>
                                        <p:cTn id="44"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49" dur="26">
                                          <p:stCondLst>
                                            <p:cond delay="650"/>
                                          </p:stCondLst>
                                        </p:cTn>
                                        <p:tgtEl>
                                          <p:spTgt spid="4099"/>
                                        </p:tgtEl>
                                      </p:cBhvr>
                                      <p:to x="100000" y="60000"/>
                                    </p:animScale>
                                    <p:animScale>
                                      <p:cBhvr>
                                        <p:cTn id="50" dur="166" decel="50000">
                                          <p:stCondLst>
                                            <p:cond delay="676"/>
                                          </p:stCondLst>
                                        </p:cTn>
                                        <p:tgtEl>
                                          <p:spTgt spid="4099"/>
                                        </p:tgtEl>
                                      </p:cBhvr>
                                      <p:to x="100000" y="100000"/>
                                    </p:animScale>
                                    <p:animScale>
                                      <p:cBhvr>
                                        <p:cTn id="51" dur="26">
                                          <p:stCondLst>
                                            <p:cond delay="1312"/>
                                          </p:stCondLst>
                                        </p:cTn>
                                        <p:tgtEl>
                                          <p:spTgt spid="4099"/>
                                        </p:tgtEl>
                                      </p:cBhvr>
                                      <p:to x="100000" y="80000"/>
                                    </p:animScale>
                                    <p:animScale>
                                      <p:cBhvr>
                                        <p:cTn id="52" dur="166" decel="50000">
                                          <p:stCondLst>
                                            <p:cond delay="1338"/>
                                          </p:stCondLst>
                                        </p:cTn>
                                        <p:tgtEl>
                                          <p:spTgt spid="4099"/>
                                        </p:tgtEl>
                                      </p:cBhvr>
                                      <p:to x="100000" y="100000"/>
                                    </p:animScale>
                                    <p:animScale>
                                      <p:cBhvr>
                                        <p:cTn id="53" dur="26">
                                          <p:stCondLst>
                                            <p:cond delay="1642"/>
                                          </p:stCondLst>
                                        </p:cTn>
                                        <p:tgtEl>
                                          <p:spTgt spid="4099"/>
                                        </p:tgtEl>
                                      </p:cBhvr>
                                      <p:to x="100000" y="90000"/>
                                    </p:animScale>
                                    <p:animScale>
                                      <p:cBhvr>
                                        <p:cTn id="54" dur="166" decel="50000">
                                          <p:stCondLst>
                                            <p:cond delay="1668"/>
                                          </p:stCondLst>
                                        </p:cTn>
                                        <p:tgtEl>
                                          <p:spTgt spid="4099"/>
                                        </p:tgtEl>
                                      </p:cBhvr>
                                      <p:to x="100000" y="100000"/>
                                    </p:animScale>
                                    <p:animScale>
                                      <p:cBhvr>
                                        <p:cTn id="55" dur="26">
                                          <p:stCondLst>
                                            <p:cond delay="1808"/>
                                          </p:stCondLst>
                                        </p:cTn>
                                        <p:tgtEl>
                                          <p:spTgt spid="4099"/>
                                        </p:tgtEl>
                                      </p:cBhvr>
                                      <p:to x="100000" y="95000"/>
                                    </p:animScale>
                                    <p:animScale>
                                      <p:cBhvr>
                                        <p:cTn id="56"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 GENERALE</a:t>
            </a:r>
            <a:endParaRPr lang="fr-FR" dirty="0"/>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45671"/>
            <a:ext cx="5954729" cy="443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457" y="2145671"/>
            <a:ext cx="5710331" cy="443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31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80">
                                          <p:stCondLst>
                                            <p:cond delay="0"/>
                                          </p:stCondLst>
                                        </p:cTn>
                                        <p:tgtEl>
                                          <p:spTgt spid="5122"/>
                                        </p:tgtEl>
                                      </p:cBhvr>
                                    </p:animEffect>
                                    <p:anim calcmode="lin" valueType="num">
                                      <p:cBhvr>
                                        <p:cTn id="2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2"/>
                                        </p:tgtEl>
                                      </p:cBhvr>
                                      <p:to x="100000" y="60000"/>
                                    </p:animScale>
                                    <p:animScale>
                                      <p:cBhvr>
                                        <p:cTn id="32" dur="166" decel="50000">
                                          <p:stCondLst>
                                            <p:cond delay="676"/>
                                          </p:stCondLst>
                                        </p:cTn>
                                        <p:tgtEl>
                                          <p:spTgt spid="5122"/>
                                        </p:tgtEl>
                                      </p:cBhvr>
                                      <p:to x="100000" y="100000"/>
                                    </p:animScale>
                                    <p:animScale>
                                      <p:cBhvr>
                                        <p:cTn id="33" dur="26">
                                          <p:stCondLst>
                                            <p:cond delay="1312"/>
                                          </p:stCondLst>
                                        </p:cTn>
                                        <p:tgtEl>
                                          <p:spTgt spid="5122"/>
                                        </p:tgtEl>
                                      </p:cBhvr>
                                      <p:to x="100000" y="80000"/>
                                    </p:animScale>
                                    <p:animScale>
                                      <p:cBhvr>
                                        <p:cTn id="34" dur="166" decel="50000">
                                          <p:stCondLst>
                                            <p:cond delay="1338"/>
                                          </p:stCondLst>
                                        </p:cTn>
                                        <p:tgtEl>
                                          <p:spTgt spid="5122"/>
                                        </p:tgtEl>
                                      </p:cBhvr>
                                      <p:to x="100000" y="100000"/>
                                    </p:animScale>
                                    <p:animScale>
                                      <p:cBhvr>
                                        <p:cTn id="35" dur="26">
                                          <p:stCondLst>
                                            <p:cond delay="1642"/>
                                          </p:stCondLst>
                                        </p:cTn>
                                        <p:tgtEl>
                                          <p:spTgt spid="5122"/>
                                        </p:tgtEl>
                                      </p:cBhvr>
                                      <p:to x="100000" y="90000"/>
                                    </p:animScale>
                                    <p:animScale>
                                      <p:cBhvr>
                                        <p:cTn id="36" dur="166" decel="50000">
                                          <p:stCondLst>
                                            <p:cond delay="1668"/>
                                          </p:stCondLst>
                                        </p:cTn>
                                        <p:tgtEl>
                                          <p:spTgt spid="5122"/>
                                        </p:tgtEl>
                                      </p:cBhvr>
                                      <p:to x="100000" y="100000"/>
                                    </p:animScale>
                                    <p:animScale>
                                      <p:cBhvr>
                                        <p:cTn id="37" dur="26">
                                          <p:stCondLst>
                                            <p:cond delay="1808"/>
                                          </p:stCondLst>
                                        </p:cTn>
                                        <p:tgtEl>
                                          <p:spTgt spid="5122"/>
                                        </p:tgtEl>
                                      </p:cBhvr>
                                      <p:to x="100000" y="95000"/>
                                    </p:animScale>
                                    <p:animScale>
                                      <p:cBhvr>
                                        <p:cTn id="38" dur="166" decel="50000">
                                          <p:stCondLst>
                                            <p:cond delay="1834"/>
                                          </p:stCondLst>
                                        </p:cTn>
                                        <p:tgtEl>
                                          <p:spTgt spid="51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123"/>
                                        </p:tgtEl>
                                        <p:attrNameLst>
                                          <p:attrName>style.visibility</p:attrName>
                                        </p:attrNameLst>
                                      </p:cBhvr>
                                      <p:to>
                                        <p:strVal val="visible"/>
                                      </p:to>
                                    </p:set>
                                    <p:animEffect transition="in" filter="wipe(down)">
                                      <p:cBhvr>
                                        <p:cTn id="43" dur="580">
                                          <p:stCondLst>
                                            <p:cond delay="0"/>
                                          </p:stCondLst>
                                        </p:cTn>
                                        <p:tgtEl>
                                          <p:spTgt spid="5123"/>
                                        </p:tgtEl>
                                      </p:cBhvr>
                                    </p:animEffect>
                                    <p:anim calcmode="lin" valueType="num">
                                      <p:cBhvr>
                                        <p:cTn id="44"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3"/>
                                        </p:tgtEl>
                                      </p:cBhvr>
                                      <p:to x="100000" y="60000"/>
                                    </p:animScale>
                                    <p:animScale>
                                      <p:cBhvr>
                                        <p:cTn id="50" dur="166" decel="50000">
                                          <p:stCondLst>
                                            <p:cond delay="676"/>
                                          </p:stCondLst>
                                        </p:cTn>
                                        <p:tgtEl>
                                          <p:spTgt spid="5123"/>
                                        </p:tgtEl>
                                      </p:cBhvr>
                                      <p:to x="100000" y="100000"/>
                                    </p:animScale>
                                    <p:animScale>
                                      <p:cBhvr>
                                        <p:cTn id="51" dur="26">
                                          <p:stCondLst>
                                            <p:cond delay="1312"/>
                                          </p:stCondLst>
                                        </p:cTn>
                                        <p:tgtEl>
                                          <p:spTgt spid="5123"/>
                                        </p:tgtEl>
                                      </p:cBhvr>
                                      <p:to x="100000" y="80000"/>
                                    </p:animScale>
                                    <p:animScale>
                                      <p:cBhvr>
                                        <p:cTn id="52" dur="166" decel="50000">
                                          <p:stCondLst>
                                            <p:cond delay="1338"/>
                                          </p:stCondLst>
                                        </p:cTn>
                                        <p:tgtEl>
                                          <p:spTgt spid="5123"/>
                                        </p:tgtEl>
                                      </p:cBhvr>
                                      <p:to x="100000" y="100000"/>
                                    </p:animScale>
                                    <p:animScale>
                                      <p:cBhvr>
                                        <p:cTn id="53" dur="26">
                                          <p:stCondLst>
                                            <p:cond delay="1642"/>
                                          </p:stCondLst>
                                        </p:cTn>
                                        <p:tgtEl>
                                          <p:spTgt spid="5123"/>
                                        </p:tgtEl>
                                      </p:cBhvr>
                                      <p:to x="100000" y="90000"/>
                                    </p:animScale>
                                    <p:animScale>
                                      <p:cBhvr>
                                        <p:cTn id="54" dur="166" decel="50000">
                                          <p:stCondLst>
                                            <p:cond delay="1668"/>
                                          </p:stCondLst>
                                        </p:cTn>
                                        <p:tgtEl>
                                          <p:spTgt spid="5123"/>
                                        </p:tgtEl>
                                      </p:cBhvr>
                                      <p:to x="100000" y="100000"/>
                                    </p:animScale>
                                    <p:animScale>
                                      <p:cBhvr>
                                        <p:cTn id="55" dur="26">
                                          <p:stCondLst>
                                            <p:cond delay="1808"/>
                                          </p:stCondLst>
                                        </p:cTn>
                                        <p:tgtEl>
                                          <p:spTgt spid="5123"/>
                                        </p:tgtEl>
                                      </p:cBhvr>
                                      <p:to x="100000" y="95000"/>
                                    </p:animScale>
                                    <p:animScale>
                                      <p:cBhvr>
                                        <p:cTn id="56" dur="166" decel="50000">
                                          <p:stCondLst>
                                            <p:cond delay="1834"/>
                                          </p:stCondLst>
                                        </p:cTn>
                                        <p:tgtEl>
                                          <p:spTgt spid="5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t>NOTIONS DE CRISTALLOGRAPHIE</a:t>
            </a:r>
            <a:br>
              <a:rPr lang="fr-FR" b="1" dirty="0"/>
            </a:br>
            <a:r>
              <a:rPr lang="fr-FR" b="1" dirty="0"/>
              <a:t>GEOMETRIQUE</a:t>
            </a:r>
            <a:endParaRPr lang="fr-FR" dirty="0"/>
          </a:p>
        </p:txBody>
      </p:sp>
      <p:sp>
        <p:nvSpPr>
          <p:cNvPr id="37890" name="AutoShape 2" descr="Une protéine au travail observée par rayons X dans une cellule viv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4" name="AutoShape 2"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0836" name="AutoShape 4" descr="Chapitre VI – Défauts dans les crista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704" y="2072508"/>
            <a:ext cx="7749483" cy="464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2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wipe(down)">
                                      <p:cBhvr>
                                        <p:cTn id="25" dur="580">
                                          <p:stCondLst>
                                            <p:cond delay="0"/>
                                          </p:stCondLst>
                                        </p:cTn>
                                        <p:tgtEl>
                                          <p:spTgt spid="6146"/>
                                        </p:tgtEl>
                                      </p:cBhvr>
                                    </p:animEffect>
                                    <p:anim calcmode="lin" valueType="num">
                                      <p:cBhvr>
                                        <p:cTn id="2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31" dur="26">
                                          <p:stCondLst>
                                            <p:cond delay="650"/>
                                          </p:stCondLst>
                                        </p:cTn>
                                        <p:tgtEl>
                                          <p:spTgt spid="6146"/>
                                        </p:tgtEl>
                                      </p:cBhvr>
                                      <p:to x="100000" y="60000"/>
                                    </p:animScale>
                                    <p:animScale>
                                      <p:cBhvr>
                                        <p:cTn id="32" dur="166" decel="50000">
                                          <p:stCondLst>
                                            <p:cond delay="676"/>
                                          </p:stCondLst>
                                        </p:cTn>
                                        <p:tgtEl>
                                          <p:spTgt spid="6146"/>
                                        </p:tgtEl>
                                      </p:cBhvr>
                                      <p:to x="100000" y="100000"/>
                                    </p:animScale>
                                    <p:animScale>
                                      <p:cBhvr>
                                        <p:cTn id="33" dur="26">
                                          <p:stCondLst>
                                            <p:cond delay="1312"/>
                                          </p:stCondLst>
                                        </p:cTn>
                                        <p:tgtEl>
                                          <p:spTgt spid="6146"/>
                                        </p:tgtEl>
                                      </p:cBhvr>
                                      <p:to x="100000" y="80000"/>
                                    </p:animScale>
                                    <p:animScale>
                                      <p:cBhvr>
                                        <p:cTn id="34" dur="166" decel="50000">
                                          <p:stCondLst>
                                            <p:cond delay="1338"/>
                                          </p:stCondLst>
                                        </p:cTn>
                                        <p:tgtEl>
                                          <p:spTgt spid="6146"/>
                                        </p:tgtEl>
                                      </p:cBhvr>
                                      <p:to x="100000" y="100000"/>
                                    </p:animScale>
                                    <p:animScale>
                                      <p:cBhvr>
                                        <p:cTn id="35" dur="26">
                                          <p:stCondLst>
                                            <p:cond delay="1642"/>
                                          </p:stCondLst>
                                        </p:cTn>
                                        <p:tgtEl>
                                          <p:spTgt spid="6146"/>
                                        </p:tgtEl>
                                      </p:cBhvr>
                                      <p:to x="100000" y="90000"/>
                                    </p:animScale>
                                    <p:animScale>
                                      <p:cBhvr>
                                        <p:cTn id="36" dur="166" decel="50000">
                                          <p:stCondLst>
                                            <p:cond delay="1668"/>
                                          </p:stCondLst>
                                        </p:cTn>
                                        <p:tgtEl>
                                          <p:spTgt spid="6146"/>
                                        </p:tgtEl>
                                      </p:cBhvr>
                                      <p:to x="100000" y="100000"/>
                                    </p:animScale>
                                    <p:animScale>
                                      <p:cBhvr>
                                        <p:cTn id="37" dur="26">
                                          <p:stCondLst>
                                            <p:cond delay="1808"/>
                                          </p:stCondLst>
                                        </p:cTn>
                                        <p:tgtEl>
                                          <p:spTgt spid="6146"/>
                                        </p:tgtEl>
                                      </p:cBhvr>
                                      <p:to x="100000" y="95000"/>
                                    </p:animScale>
                                    <p:animScale>
                                      <p:cBhvr>
                                        <p:cTn id="38"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2.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42A2DC-E608-45A4-8DCA-71E71A9E667F}">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TC104033917[[fn=Berlin]]</Template>
  <TotalTime>0</TotalTime>
  <Words>1731</Words>
  <Application>Microsoft Office PowerPoint</Application>
  <PresentationFormat>Grand écran</PresentationFormat>
  <Paragraphs>133</Paragraphs>
  <Slides>41</Slides>
  <Notes>31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Arial</vt:lpstr>
      <vt:lpstr>Arial Unicode MS</vt:lpstr>
      <vt:lpstr>Calibri</vt:lpstr>
      <vt:lpstr>Times New Roman</vt:lpstr>
      <vt:lpstr>Trebuchet MS</vt:lpstr>
      <vt:lpstr>1_Berlin</vt:lpstr>
      <vt:lpstr>  Cours de Chimie Minérale Inorganic Chemistry Courses Cours N°02</vt:lpstr>
      <vt:lpstr>INTRODUCTION GENERALE</vt:lpstr>
      <vt:lpstr>Présentation PowerPoint</vt:lpstr>
      <vt:lpstr>Présentation PowerPoint</vt:lpstr>
      <vt:lpstr>Présentation PowerPoint</vt:lpstr>
      <vt:lpstr>INTRODUCTION GENERALE</vt:lpstr>
      <vt:lpstr>INTRODUCTION GENERALE</vt:lpstr>
      <vt:lpstr>INTRODUCTION GENERALE</vt:lpstr>
      <vt:lpstr>NOTIONS DE CRISTALLOGRAPHIE GEOMETRIQUE</vt:lpstr>
      <vt:lpstr>NOTIONS DE CRISTALLOGRAPHIE GEOMETRIQUE</vt:lpstr>
      <vt:lpstr>NOTIONS DE CRISTALLOGRAPHIE GEOMETRIQUE</vt:lpstr>
      <vt:lpstr>NOTIONS DE CRISTALLOGRAPHIE GEOMETRIQUE</vt:lpstr>
      <vt:lpstr>NOTIONS DE CRISTALLOGRAPHIE GEOMETRIQUE</vt:lpstr>
      <vt:lpstr>Systèmes cristallins et cohésion dans les cristaux</vt:lpstr>
      <vt:lpstr>Systèmes cristallins et cohésion dans les cristaux</vt:lpstr>
      <vt:lpstr>Présentation PowerPoint</vt:lpstr>
      <vt:lpstr>Présentation PowerPoint</vt:lpstr>
      <vt:lpstr>Présentation PowerPoint</vt:lpstr>
      <vt:lpstr>Systèmes cristallins et cohésion dans les cristaux</vt:lpstr>
      <vt:lpstr>Systèmes cristallins et cohésion dans les cristaux</vt:lpstr>
      <vt:lpstr>Etat cristallin</vt:lpstr>
      <vt:lpstr>Etat cristallin</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Maille, systèmes cristallins et réseaux de Bravais </vt:lpstr>
      <vt:lpstr>Structures métalliques </vt:lpstr>
      <vt:lpstr>Structures métalliques </vt:lpstr>
      <vt:lpstr>Structures métalliques </vt:lpstr>
      <vt:lpstr>Structures métalliques </vt:lpstr>
      <vt:lpstr>Structures métalliques </vt:lpstr>
      <vt:lpstr>Structures métalliques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2025-09-28T10:11:40Z</cp:lastPrinted>
  <dcterms:created xsi:type="dcterms:W3CDTF">2013-06-18T13:57:10Z</dcterms:created>
  <dcterms:modified xsi:type="dcterms:W3CDTF">2026-05-16T22:21:49Z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