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 id="2147483669" r:id="rId5"/>
  </p:sldMasterIdLst>
  <p:notesMasterIdLst>
    <p:notesMasterId r:id="rId44"/>
  </p:notesMasterIdLst>
  <p:handoutMasterIdLst>
    <p:handoutMasterId r:id="rId45"/>
  </p:handoutMasterIdLst>
  <p:sldIdLst>
    <p:sldId id="257" r:id="rId6"/>
    <p:sldId id="329" r:id="rId7"/>
    <p:sldId id="311" r:id="rId8"/>
    <p:sldId id="330" r:id="rId9"/>
    <p:sldId id="331" r:id="rId10"/>
    <p:sldId id="333" r:id="rId11"/>
    <p:sldId id="332" r:id="rId12"/>
    <p:sldId id="334" r:id="rId13"/>
    <p:sldId id="335" r:id="rId14"/>
    <p:sldId id="336" r:id="rId15"/>
    <p:sldId id="337" r:id="rId16"/>
    <p:sldId id="338" r:id="rId17"/>
    <p:sldId id="342" r:id="rId18"/>
    <p:sldId id="341" r:id="rId19"/>
    <p:sldId id="340" r:id="rId20"/>
    <p:sldId id="343" r:id="rId21"/>
    <p:sldId id="344" r:id="rId22"/>
    <p:sldId id="345" r:id="rId23"/>
    <p:sldId id="346" r:id="rId24"/>
    <p:sldId id="351" r:id="rId25"/>
    <p:sldId id="350" r:id="rId26"/>
    <p:sldId id="349" r:id="rId27"/>
    <p:sldId id="348" r:id="rId28"/>
    <p:sldId id="347" r:id="rId29"/>
    <p:sldId id="352" r:id="rId30"/>
    <p:sldId id="353" r:id="rId31"/>
    <p:sldId id="357" r:id="rId32"/>
    <p:sldId id="358" r:id="rId33"/>
    <p:sldId id="359" r:id="rId34"/>
    <p:sldId id="360" r:id="rId35"/>
    <p:sldId id="361" r:id="rId36"/>
    <p:sldId id="362" r:id="rId37"/>
    <p:sldId id="363" r:id="rId38"/>
    <p:sldId id="364" r:id="rId39"/>
    <p:sldId id="365" r:id="rId40"/>
    <p:sldId id="366" r:id="rId41"/>
    <p:sldId id="367" r:id="rId42"/>
    <p:sldId id="475" r:id="rId43"/>
  </p:sldIdLst>
  <p:sldSz cx="12192000" cy="6858000"/>
  <p:notesSz cx="6858000" cy="9144000"/>
  <p:defaultTextStyle>
    <a:defPPr>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8" autoAdjust="0"/>
    <p:restoredTop sz="96005" autoAdjust="0"/>
  </p:normalViewPr>
  <p:slideViewPr>
    <p:cSldViewPr snapToGrid="0">
      <p:cViewPr varScale="1">
        <p:scale>
          <a:sx n="80" d="100"/>
          <a:sy n="80" d="100"/>
        </p:scale>
        <p:origin x="806" y="67"/>
      </p:cViewPr>
      <p:guideLst>
        <p:guide orient="horz" pos="2160"/>
        <p:guide pos="3840"/>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88" d="100"/>
          <a:sy n="88" d="100"/>
        </p:scale>
        <p:origin x="20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0889E2-0AA6-44B2-99FC-9F2AE8DD3254}" type="datetimeFigureOut">
              <a:rPr lang="fr-FR" smtClean="0"/>
              <a:pPr/>
              <a:t>16/05/2026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3438A2-8FEA-4CC7-BF48-914C52A7AE74}" type="slidenum">
              <a:rPr lang="fr-FR" smtClean="0"/>
              <a:pPr/>
              <a:t>‹N°›</a:t>
            </a:fld>
            <a:endParaRPr lang="fr-FR" dirty="0"/>
          </a:p>
        </p:txBody>
      </p:sp>
    </p:spTree>
    <p:extLst>
      <p:ext uri="{BB962C8B-B14F-4D97-AF65-F5344CB8AC3E}">
        <p14:creationId xmlns:p14="http://schemas.microsoft.com/office/powerpoint/2010/main" val="338472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fr-FR" sz="1200"/>
            </a:lvl1pPr>
          </a:lstStyle>
          <a:p>
            <a:fld id="{E3775AAE-0936-40B9-ACF9-A981EEF95D23}" type="datetimeFigureOut">
              <a:rPr lang="fr-FR"/>
              <a:pPr/>
              <a:t>16/05/2026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fr-FR" sz="1200"/>
            </a:lvl1pPr>
          </a:lstStyle>
          <a:p>
            <a:fld id="{B37B1F30-39B2-4CE2-8EF3-91F3179569A5}" type="slidenum">
              <a:rPr lang="fr-FR" smtClean="0"/>
              <a:pPr/>
              <a:t>‹N°›</a:t>
            </a:fld>
            <a:endParaRPr lang="fr-FR"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commentaires 2"/>
          <p:cNvSpPr>
            <a:spLocks noGrp="1"/>
          </p:cNvSpPr>
          <p:nvPr>
            <p:ph type="body" idx="1"/>
          </p:nvPr>
        </p:nvSpPr>
        <p:spPr/>
        <p:txBody>
          <a:bodyPr/>
          <a:lstStyle/>
          <a:p>
            <a:r>
              <a:rPr lang="fr-FR" dirty="0"/>
              <a:t>Nous avons conçu ce modèle pour que chaque membre de l’équipe de projet ait un jeu de diapositives avec un thème propre. Voici comment ajouter une nouvelle diapositive à un jeu : </a:t>
            </a:r>
          </a:p>
          <a:p>
            <a:br>
              <a:rPr lang="fr-FR" dirty="0"/>
            </a:br>
            <a:endParaRPr lang="fr-FR" dirty="0"/>
          </a:p>
          <a:p>
            <a:r>
              <a:rPr lang="fr-FR" dirty="0"/>
              <a:t>Indiquez l’emplacement auquel vous voulez ajouter la diapositive : sélectionnez une diapositive dans le volet Miniatures, cliquez sur le bouton Nouvelle diapositive, puis choisissez une disposition. </a:t>
            </a:r>
          </a:p>
          <a:p>
            <a:br>
              <a:rPr lang="fr-FR" dirty="0"/>
            </a:br>
            <a:endParaRPr lang="fr-FR" dirty="0"/>
          </a:p>
          <a:p>
            <a:r>
              <a:rPr lang="fr-FR" dirty="0"/>
              <a:t>Le thème de la diapositive que vous avez sélectionnée est appliqué à la nouvelle diapositive. </a:t>
            </a:r>
          </a:p>
          <a:p>
            <a:br>
              <a:rPr lang="fr-FR" dirty="0"/>
            </a:br>
            <a:endParaRPr lang="fr-FR" dirty="0"/>
          </a:p>
          <a:p>
            <a:r>
              <a:rPr lang="fr-FR" dirty="0"/>
              <a:t>Attention ! Veillez à ne pas modifier par erreur les thèmes des autres présentateurs. Ceci peut arriver si vous choisissez une variante de thème via l’onglet Création (applique cette apparence à toutes les diapositives de la présentation. </a:t>
            </a:r>
          </a:p>
        </p:txBody>
      </p:sp>
      <p:sp>
        <p:nvSpPr>
          <p:cNvPr id="4" name="Espace réservé du numéro de diapositive 3"/>
          <p:cNvSpPr>
            <a:spLocks noGrp="1"/>
          </p:cNvSpPr>
          <p:nvPr>
            <p:ph type="sldNum" sz="quarter" idx="10"/>
          </p:nvPr>
        </p:nvSpPr>
        <p:spPr/>
        <p:txBody>
          <a:bodyPr/>
          <a:lstStyle/>
          <a:p>
            <a:fld id="{A7666ED7-631A-46AF-B451-227D0A8685A0}" type="slidenum">
              <a:rPr lang="fr-FR" smtClean="0"/>
              <a:pPr/>
              <a:t>1</a:t>
            </a:fld>
            <a:endParaRPr lang="fr-FR"/>
          </a:p>
        </p:txBody>
      </p:sp>
      <p:sp>
        <p:nvSpPr>
          <p:cNvPr id="7" name="Espace réservé de l’image des diapositives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fr-FR"/>
              <a:pPr/>
              <a:t>16/05/2026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lang="fr-FR" smtClean="0"/>
              <a:pPr/>
              <a:t>‹N°›</a:t>
            </a:fld>
            <a:endParaRPr lang="fr-FR" dirty="0"/>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dirty="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fr-FR"/>
              <a:pPr/>
              <a:t>16/05/2026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fr-FR"/>
              <a:pPr/>
              <a:t>16/05/2026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fr-FR"/>
              <a:pPr/>
              <a:t>16/05/2026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fr-FR"/>
              <a:pPr/>
              <a:t>16/05/2026</a:t>
            </a:fld>
            <a:endParaRPr lang="fr-FR" dirty="0"/>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dirty="0"/>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fr-FR"/>
              <a:pPr/>
              <a:t>16/05/2026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fr-FR"/>
              <a:pPr/>
              <a:t>16/05/2026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fr-FR"/>
              <a:pPr/>
              <a:t>16/05/2026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fr-FR"/>
              <a:pPr/>
              <a:t>16/05/2026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Espace réservé de la date 1"/>
          <p:cNvSpPr>
            <a:spLocks noGrp="1"/>
          </p:cNvSpPr>
          <p:nvPr>
            <p:ph type="dt" sz="half" idx="10"/>
          </p:nvPr>
        </p:nvSpPr>
        <p:spPr/>
        <p:txBody>
          <a:bodyPr/>
          <a:lstStyle/>
          <a:p>
            <a:fld id="{3D24A7AC-904D-4781-85BA-7D10C17ED021}" type="datetimeFigureOut">
              <a:rPr lang="fr-FR"/>
              <a:pPr/>
              <a:t>16/05/2026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fr-FR"/>
              <a:pPr/>
              <a:t>16/05/2026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D22F896-40B5-4ADD-8801-0D06FADFA095}"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fr-FR"/>
              <a:pPr/>
              <a:t>16/05/2026</a:t>
            </a:fld>
            <a:endParaRPr lang="fr-FR" dirty="0"/>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br>
              <a:rPr lang="fr-FR" dirty="0"/>
            </a:br>
            <a:br>
              <a:rPr lang="fr-FR" dirty="0"/>
            </a:br>
            <a:r>
              <a:rPr lang="fr-FR" sz="4000" dirty="0"/>
              <a:t>Cours de Chimie Minérale</a:t>
            </a:r>
            <a:br>
              <a:rPr lang="fr-FR" dirty="0"/>
            </a:br>
            <a:r>
              <a:rPr lang="en-US" sz="4000" dirty="0">
                <a:solidFill>
                  <a:srgbClr val="FFC000"/>
                </a:solidFill>
              </a:rPr>
              <a:t>Inorganic Chemistry Courses</a:t>
            </a:r>
            <a:br>
              <a:rPr lang="en-US" sz="4000" dirty="0">
                <a:solidFill>
                  <a:srgbClr val="FFC000"/>
                </a:solidFill>
              </a:rPr>
            </a:br>
            <a:r>
              <a:rPr lang="en-US" sz="4000" dirty="0" err="1">
                <a:solidFill>
                  <a:srgbClr val="FFC000"/>
                </a:solidFill>
              </a:rPr>
              <a:t>Cours</a:t>
            </a:r>
            <a:r>
              <a:rPr lang="en-US" sz="4000" dirty="0">
                <a:solidFill>
                  <a:srgbClr val="FFC000"/>
                </a:solidFill>
              </a:rPr>
              <a:t> N</a:t>
            </a:r>
            <a:r>
              <a:rPr lang="ar-DZ" sz="4000" dirty="0">
                <a:solidFill>
                  <a:srgbClr val="FFC000"/>
                </a:solidFill>
              </a:rPr>
              <a:t>°</a:t>
            </a:r>
            <a:r>
              <a:rPr lang="en-US" sz="4000" dirty="0">
                <a:solidFill>
                  <a:srgbClr val="FFC000"/>
                </a:solidFill>
              </a:rPr>
              <a:t>04</a:t>
            </a:r>
            <a:endParaRPr lang="fr-FR" sz="4000" dirty="0">
              <a:solidFill>
                <a:srgbClr val="FFC000"/>
              </a:solidFill>
            </a:endParaRPr>
          </a:p>
        </p:txBody>
      </p:sp>
      <p:sp>
        <p:nvSpPr>
          <p:cNvPr id="3" name="Sous-titre 2"/>
          <p:cNvSpPr>
            <a:spLocks noGrp="1"/>
          </p:cNvSpPr>
          <p:nvPr>
            <p:ph type="subTitle" idx="1"/>
          </p:nvPr>
        </p:nvSpPr>
        <p:spPr/>
        <p:txBody>
          <a:bodyPr>
            <a:normAutofit/>
          </a:bodyPr>
          <a:lstStyle/>
          <a:p>
            <a:r>
              <a:rPr lang="fr-FR" dirty="0" err="1"/>
              <a:t>Presented</a:t>
            </a:r>
            <a:r>
              <a:rPr lang="fr-FR" dirty="0"/>
              <a:t> by par M. AISSAT</a:t>
            </a:r>
          </a:p>
          <a:p>
            <a:r>
              <a:rPr lang="fr-FR" dirty="0" err="1"/>
              <a:t>Year</a:t>
            </a:r>
            <a:r>
              <a:rPr lang="fr-FR" dirty="0"/>
              <a:t> : 2025/2026</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9218" name="Picture 2"/>
          <p:cNvPicPr>
            <a:picLocks noChangeAspect="1" noChangeArrowheads="1"/>
          </p:cNvPicPr>
          <p:nvPr/>
        </p:nvPicPr>
        <p:blipFill>
          <a:blip r:embed="rId2"/>
          <a:srcRect/>
          <a:stretch>
            <a:fillRect/>
          </a:stretch>
        </p:blipFill>
        <p:spPr bwMode="auto">
          <a:xfrm>
            <a:off x="782517" y="2891926"/>
            <a:ext cx="10128738" cy="26772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10242" name="Picture 2"/>
          <p:cNvPicPr>
            <a:picLocks noChangeAspect="1" noChangeArrowheads="1"/>
          </p:cNvPicPr>
          <p:nvPr/>
        </p:nvPicPr>
        <p:blipFill>
          <a:blip r:embed="rId2"/>
          <a:srcRect/>
          <a:stretch>
            <a:fillRect/>
          </a:stretch>
        </p:blipFill>
        <p:spPr bwMode="auto">
          <a:xfrm>
            <a:off x="1071563" y="2752725"/>
            <a:ext cx="10048875" cy="1352550"/>
          </a:xfrm>
          <a:prstGeom prst="rect">
            <a:avLst/>
          </a:prstGeom>
          <a:noFill/>
          <a:ln w="9525">
            <a:noFill/>
            <a:miter lim="800000"/>
            <a:headEnd/>
            <a:tailEnd/>
          </a:ln>
        </p:spPr>
      </p:pic>
      <p:pic>
        <p:nvPicPr>
          <p:cNvPr id="10243" name="Picture 3"/>
          <p:cNvPicPr>
            <a:picLocks noChangeAspect="1" noChangeArrowheads="1"/>
          </p:cNvPicPr>
          <p:nvPr/>
        </p:nvPicPr>
        <p:blipFill>
          <a:blip r:embed="rId3"/>
          <a:srcRect/>
          <a:stretch>
            <a:fillRect/>
          </a:stretch>
        </p:blipFill>
        <p:spPr bwMode="auto">
          <a:xfrm>
            <a:off x="5124817" y="4633180"/>
            <a:ext cx="1590675" cy="12668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11266" name="Picture 2"/>
          <p:cNvPicPr>
            <a:picLocks noChangeAspect="1" noChangeArrowheads="1"/>
          </p:cNvPicPr>
          <p:nvPr/>
        </p:nvPicPr>
        <p:blipFill>
          <a:blip r:embed="rId2"/>
          <a:srcRect/>
          <a:stretch>
            <a:fillRect/>
          </a:stretch>
        </p:blipFill>
        <p:spPr bwMode="auto">
          <a:xfrm>
            <a:off x="1838325" y="2428875"/>
            <a:ext cx="8515350" cy="2000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12290" name="Picture 2"/>
          <p:cNvPicPr>
            <a:picLocks noChangeAspect="1" noChangeArrowheads="1"/>
          </p:cNvPicPr>
          <p:nvPr/>
        </p:nvPicPr>
        <p:blipFill>
          <a:blip r:embed="rId2"/>
          <a:srcRect/>
          <a:stretch>
            <a:fillRect/>
          </a:stretch>
        </p:blipFill>
        <p:spPr bwMode="auto">
          <a:xfrm>
            <a:off x="3252788" y="2743200"/>
            <a:ext cx="5686425" cy="1371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13314" name="Picture 2"/>
          <p:cNvPicPr>
            <a:picLocks noChangeAspect="1" noChangeArrowheads="1"/>
          </p:cNvPicPr>
          <p:nvPr/>
        </p:nvPicPr>
        <p:blipFill>
          <a:blip r:embed="rId2"/>
          <a:srcRect/>
          <a:stretch>
            <a:fillRect/>
          </a:stretch>
        </p:blipFill>
        <p:spPr bwMode="auto">
          <a:xfrm>
            <a:off x="1613022" y="2279040"/>
            <a:ext cx="8772525" cy="4181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14338" name="Picture 2"/>
          <p:cNvPicPr>
            <a:picLocks noChangeAspect="1" noChangeArrowheads="1"/>
          </p:cNvPicPr>
          <p:nvPr/>
        </p:nvPicPr>
        <p:blipFill>
          <a:blip r:embed="rId2"/>
          <a:srcRect/>
          <a:stretch>
            <a:fillRect/>
          </a:stretch>
        </p:blipFill>
        <p:spPr bwMode="auto">
          <a:xfrm>
            <a:off x="1029433" y="3380558"/>
            <a:ext cx="10743467" cy="122734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15362" name="Picture 2"/>
          <p:cNvPicPr>
            <a:picLocks noChangeAspect="1" noChangeArrowheads="1"/>
          </p:cNvPicPr>
          <p:nvPr/>
        </p:nvPicPr>
        <p:blipFill>
          <a:blip r:embed="rId2"/>
          <a:srcRect/>
          <a:stretch>
            <a:fillRect/>
          </a:stretch>
        </p:blipFill>
        <p:spPr bwMode="auto">
          <a:xfrm>
            <a:off x="134449" y="2050073"/>
            <a:ext cx="5153025" cy="647700"/>
          </a:xfrm>
          <a:prstGeom prst="rect">
            <a:avLst/>
          </a:prstGeom>
          <a:noFill/>
          <a:ln w="9525">
            <a:noFill/>
            <a:miter lim="800000"/>
            <a:headEnd/>
            <a:tailEnd/>
          </a:ln>
        </p:spPr>
      </p:pic>
      <p:pic>
        <p:nvPicPr>
          <p:cNvPr id="15363" name="Picture 3"/>
          <p:cNvPicPr>
            <a:picLocks noChangeAspect="1" noChangeArrowheads="1"/>
          </p:cNvPicPr>
          <p:nvPr/>
        </p:nvPicPr>
        <p:blipFill>
          <a:blip r:embed="rId3"/>
          <a:srcRect/>
          <a:stretch>
            <a:fillRect/>
          </a:stretch>
        </p:blipFill>
        <p:spPr bwMode="auto">
          <a:xfrm>
            <a:off x="166321" y="3013930"/>
            <a:ext cx="2152650" cy="390525"/>
          </a:xfrm>
          <a:prstGeom prst="rect">
            <a:avLst/>
          </a:prstGeom>
          <a:noFill/>
          <a:ln w="9525">
            <a:noFill/>
            <a:miter lim="800000"/>
            <a:headEnd/>
            <a:tailEnd/>
          </a:ln>
        </p:spPr>
      </p:pic>
      <p:pic>
        <p:nvPicPr>
          <p:cNvPr id="15364" name="Picture 4"/>
          <p:cNvPicPr>
            <a:picLocks noChangeAspect="1" noChangeArrowheads="1"/>
          </p:cNvPicPr>
          <p:nvPr/>
        </p:nvPicPr>
        <p:blipFill>
          <a:blip r:embed="rId4"/>
          <a:srcRect/>
          <a:stretch>
            <a:fillRect/>
          </a:stretch>
        </p:blipFill>
        <p:spPr bwMode="auto">
          <a:xfrm>
            <a:off x="173648" y="3491563"/>
            <a:ext cx="5453429" cy="2058948"/>
          </a:xfrm>
          <a:prstGeom prst="rect">
            <a:avLst/>
          </a:prstGeom>
          <a:noFill/>
          <a:ln w="9525">
            <a:noFill/>
            <a:miter lim="800000"/>
            <a:headEnd/>
            <a:tailEnd/>
          </a:ln>
        </p:spPr>
      </p:pic>
      <p:pic>
        <p:nvPicPr>
          <p:cNvPr id="15365" name="Picture 5"/>
          <p:cNvPicPr>
            <a:picLocks noChangeAspect="1" noChangeArrowheads="1"/>
          </p:cNvPicPr>
          <p:nvPr/>
        </p:nvPicPr>
        <p:blipFill>
          <a:blip r:embed="rId5"/>
          <a:srcRect/>
          <a:stretch>
            <a:fillRect/>
          </a:stretch>
        </p:blipFill>
        <p:spPr bwMode="auto">
          <a:xfrm>
            <a:off x="146906" y="5768487"/>
            <a:ext cx="9172575" cy="5619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16386" name="Picture 2"/>
          <p:cNvPicPr>
            <a:picLocks noChangeAspect="1" noChangeArrowheads="1"/>
          </p:cNvPicPr>
          <p:nvPr/>
        </p:nvPicPr>
        <p:blipFill>
          <a:blip r:embed="rId2"/>
          <a:srcRect/>
          <a:stretch>
            <a:fillRect/>
          </a:stretch>
        </p:blipFill>
        <p:spPr bwMode="auto">
          <a:xfrm>
            <a:off x="507756" y="2117848"/>
            <a:ext cx="9505950" cy="1285875"/>
          </a:xfrm>
          <a:prstGeom prst="rect">
            <a:avLst/>
          </a:prstGeom>
          <a:noFill/>
          <a:ln w="9525">
            <a:noFill/>
            <a:miter lim="800000"/>
            <a:headEnd/>
            <a:tailEnd/>
          </a:ln>
        </p:spPr>
      </p:pic>
      <p:pic>
        <p:nvPicPr>
          <p:cNvPr id="16387" name="Picture 3"/>
          <p:cNvPicPr>
            <a:picLocks noChangeAspect="1" noChangeArrowheads="1"/>
          </p:cNvPicPr>
          <p:nvPr/>
        </p:nvPicPr>
        <p:blipFill>
          <a:blip r:embed="rId3"/>
          <a:srcRect/>
          <a:stretch>
            <a:fillRect/>
          </a:stretch>
        </p:blipFill>
        <p:spPr bwMode="auto">
          <a:xfrm>
            <a:off x="297473" y="3804505"/>
            <a:ext cx="10858500" cy="409575"/>
          </a:xfrm>
          <a:prstGeom prst="rect">
            <a:avLst/>
          </a:prstGeom>
          <a:noFill/>
          <a:ln w="9525">
            <a:noFill/>
            <a:miter lim="800000"/>
            <a:headEnd/>
            <a:tailEnd/>
          </a:ln>
        </p:spPr>
      </p:pic>
      <p:pic>
        <p:nvPicPr>
          <p:cNvPr id="16388" name="Picture 4"/>
          <p:cNvPicPr>
            <a:picLocks noChangeAspect="1" noChangeArrowheads="1"/>
          </p:cNvPicPr>
          <p:nvPr/>
        </p:nvPicPr>
        <p:blipFill>
          <a:blip r:embed="rId4"/>
          <a:srcRect/>
          <a:stretch>
            <a:fillRect/>
          </a:stretch>
        </p:blipFill>
        <p:spPr bwMode="auto">
          <a:xfrm>
            <a:off x="3440723" y="4391758"/>
            <a:ext cx="5029200" cy="342900"/>
          </a:xfrm>
          <a:prstGeom prst="rect">
            <a:avLst/>
          </a:prstGeom>
          <a:noFill/>
          <a:ln w="9525">
            <a:noFill/>
            <a:miter lim="800000"/>
            <a:headEnd/>
            <a:tailEnd/>
          </a:ln>
        </p:spPr>
      </p:pic>
      <p:pic>
        <p:nvPicPr>
          <p:cNvPr id="16389" name="Picture 5"/>
          <p:cNvPicPr>
            <a:picLocks noChangeAspect="1" noChangeArrowheads="1"/>
          </p:cNvPicPr>
          <p:nvPr/>
        </p:nvPicPr>
        <p:blipFill>
          <a:blip r:embed="rId5"/>
          <a:srcRect/>
          <a:stretch>
            <a:fillRect/>
          </a:stretch>
        </p:blipFill>
        <p:spPr bwMode="auto">
          <a:xfrm>
            <a:off x="2625969" y="5040922"/>
            <a:ext cx="6324600" cy="381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17410" name="Picture 2"/>
          <p:cNvPicPr>
            <a:picLocks noChangeAspect="1" noChangeArrowheads="1"/>
          </p:cNvPicPr>
          <p:nvPr/>
        </p:nvPicPr>
        <p:blipFill>
          <a:blip r:embed="rId2"/>
          <a:srcRect/>
          <a:stretch>
            <a:fillRect/>
          </a:stretch>
        </p:blipFill>
        <p:spPr bwMode="auto">
          <a:xfrm>
            <a:off x="3093426" y="2316774"/>
            <a:ext cx="5600700" cy="2628900"/>
          </a:xfrm>
          <a:prstGeom prst="rect">
            <a:avLst/>
          </a:prstGeom>
          <a:noFill/>
          <a:ln w="9525">
            <a:no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447675" y="5554540"/>
            <a:ext cx="11744325" cy="7429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18434" name="Picture 2"/>
          <p:cNvPicPr>
            <a:picLocks noChangeAspect="1" noChangeArrowheads="1"/>
          </p:cNvPicPr>
          <p:nvPr/>
        </p:nvPicPr>
        <p:blipFill>
          <a:blip r:embed="rId2"/>
          <a:srcRect/>
          <a:stretch>
            <a:fillRect/>
          </a:stretch>
        </p:blipFill>
        <p:spPr bwMode="auto">
          <a:xfrm>
            <a:off x="298205" y="2215662"/>
            <a:ext cx="11525250" cy="914400"/>
          </a:xfrm>
          <a:prstGeom prst="rect">
            <a:avLst/>
          </a:prstGeom>
          <a:noFill/>
          <a:ln w="9525">
            <a:noFill/>
            <a:miter lim="800000"/>
            <a:headEnd/>
            <a:tailEnd/>
          </a:ln>
        </p:spPr>
      </p:pic>
      <p:pic>
        <p:nvPicPr>
          <p:cNvPr id="18435" name="Picture 3"/>
          <p:cNvPicPr>
            <a:picLocks noChangeAspect="1" noChangeArrowheads="1"/>
          </p:cNvPicPr>
          <p:nvPr/>
        </p:nvPicPr>
        <p:blipFill>
          <a:blip r:embed="rId3"/>
          <a:srcRect/>
          <a:stretch>
            <a:fillRect/>
          </a:stretch>
        </p:blipFill>
        <p:spPr bwMode="auto">
          <a:xfrm>
            <a:off x="211015" y="3483219"/>
            <a:ext cx="11677650" cy="876300"/>
          </a:xfrm>
          <a:prstGeom prst="rect">
            <a:avLst/>
          </a:prstGeom>
          <a:noFill/>
          <a:ln w="9525">
            <a:noFill/>
            <a:miter lim="800000"/>
            <a:headEnd/>
            <a:tailEnd/>
          </a:ln>
        </p:spPr>
      </p:pic>
      <p:pic>
        <p:nvPicPr>
          <p:cNvPr id="18436" name="Picture 4"/>
          <p:cNvPicPr>
            <a:picLocks noChangeAspect="1" noChangeArrowheads="1"/>
          </p:cNvPicPr>
          <p:nvPr/>
        </p:nvPicPr>
        <p:blipFill>
          <a:blip r:embed="rId4"/>
          <a:srcRect/>
          <a:stretch>
            <a:fillRect/>
          </a:stretch>
        </p:blipFill>
        <p:spPr bwMode="auto">
          <a:xfrm>
            <a:off x="486142" y="4647467"/>
            <a:ext cx="10868025" cy="323850"/>
          </a:xfrm>
          <a:prstGeom prst="rect">
            <a:avLst/>
          </a:prstGeom>
          <a:noFill/>
          <a:ln w="9525">
            <a:noFill/>
            <a:miter lim="800000"/>
            <a:headEnd/>
            <a:tailEnd/>
          </a:ln>
        </p:spPr>
      </p:pic>
      <p:pic>
        <p:nvPicPr>
          <p:cNvPr id="6" name="Picture 2"/>
          <p:cNvPicPr>
            <a:picLocks noChangeAspect="1" noChangeArrowheads="1"/>
          </p:cNvPicPr>
          <p:nvPr/>
        </p:nvPicPr>
        <p:blipFill>
          <a:blip r:embed="rId2"/>
          <a:srcRect/>
          <a:stretch>
            <a:fillRect/>
          </a:stretch>
        </p:blipFill>
        <p:spPr bwMode="auto">
          <a:xfrm>
            <a:off x="324582" y="2215662"/>
            <a:ext cx="11525250" cy="914400"/>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237392" y="3483219"/>
            <a:ext cx="11677650" cy="8763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2050" name="Picture 2"/>
          <p:cNvPicPr>
            <a:picLocks noChangeAspect="1" noChangeArrowheads="1"/>
          </p:cNvPicPr>
          <p:nvPr/>
        </p:nvPicPr>
        <p:blipFill>
          <a:blip r:embed="rId2"/>
          <a:srcRect/>
          <a:stretch>
            <a:fillRect/>
          </a:stretch>
        </p:blipFill>
        <p:spPr bwMode="auto">
          <a:xfrm>
            <a:off x="191965" y="2620841"/>
            <a:ext cx="6286500" cy="249555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878623" y="2125907"/>
            <a:ext cx="2895600" cy="3905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19458" name="Picture 2"/>
          <p:cNvPicPr>
            <a:picLocks noChangeAspect="1" noChangeArrowheads="1"/>
          </p:cNvPicPr>
          <p:nvPr/>
        </p:nvPicPr>
        <p:blipFill>
          <a:blip r:embed="rId2"/>
          <a:srcRect/>
          <a:stretch>
            <a:fillRect/>
          </a:stretch>
        </p:blipFill>
        <p:spPr bwMode="auto">
          <a:xfrm>
            <a:off x="4763" y="2490788"/>
            <a:ext cx="12182475" cy="1876425"/>
          </a:xfrm>
          <a:prstGeom prst="rect">
            <a:avLst/>
          </a:prstGeom>
          <a:noFill/>
          <a:ln w="9525">
            <a:noFill/>
            <a:miter lim="800000"/>
            <a:headEnd/>
            <a:tailEnd/>
          </a:ln>
        </p:spPr>
      </p:pic>
      <p:pic>
        <p:nvPicPr>
          <p:cNvPr id="19459" name="Picture 3"/>
          <p:cNvPicPr>
            <a:picLocks noChangeAspect="1" noChangeArrowheads="1"/>
          </p:cNvPicPr>
          <p:nvPr/>
        </p:nvPicPr>
        <p:blipFill>
          <a:blip r:embed="rId3"/>
          <a:srcRect/>
          <a:stretch>
            <a:fillRect/>
          </a:stretch>
        </p:blipFill>
        <p:spPr bwMode="auto">
          <a:xfrm>
            <a:off x="1791067" y="4532505"/>
            <a:ext cx="8372841" cy="219727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20482" name="Picture 2"/>
          <p:cNvPicPr>
            <a:picLocks noChangeAspect="1" noChangeArrowheads="1"/>
          </p:cNvPicPr>
          <p:nvPr/>
        </p:nvPicPr>
        <p:blipFill>
          <a:blip r:embed="rId2"/>
          <a:srcRect/>
          <a:stretch>
            <a:fillRect/>
          </a:stretch>
        </p:blipFill>
        <p:spPr bwMode="auto">
          <a:xfrm>
            <a:off x="600808" y="2170968"/>
            <a:ext cx="10744200" cy="1619250"/>
          </a:xfrm>
          <a:prstGeom prst="rect">
            <a:avLst/>
          </a:prstGeom>
          <a:noFill/>
          <a:ln w="9525">
            <a:noFill/>
            <a:miter lim="800000"/>
            <a:headEnd/>
            <a:tailEnd/>
          </a:ln>
        </p:spPr>
      </p:pic>
      <p:pic>
        <p:nvPicPr>
          <p:cNvPr id="20483" name="Picture 3"/>
          <p:cNvPicPr>
            <a:picLocks noChangeAspect="1" noChangeArrowheads="1"/>
          </p:cNvPicPr>
          <p:nvPr/>
        </p:nvPicPr>
        <p:blipFill>
          <a:blip r:embed="rId3"/>
          <a:srcRect/>
          <a:stretch>
            <a:fillRect/>
          </a:stretch>
        </p:blipFill>
        <p:spPr bwMode="auto">
          <a:xfrm>
            <a:off x="433021" y="4312261"/>
            <a:ext cx="11220450" cy="1838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21506" name="Picture 2"/>
          <p:cNvPicPr>
            <a:picLocks noChangeAspect="1" noChangeArrowheads="1"/>
          </p:cNvPicPr>
          <p:nvPr/>
        </p:nvPicPr>
        <p:blipFill>
          <a:blip r:embed="rId2"/>
          <a:srcRect/>
          <a:stretch>
            <a:fillRect/>
          </a:stretch>
        </p:blipFill>
        <p:spPr bwMode="auto">
          <a:xfrm>
            <a:off x="291978" y="2234712"/>
            <a:ext cx="1971675" cy="419100"/>
          </a:xfrm>
          <a:prstGeom prst="rect">
            <a:avLst/>
          </a:prstGeom>
          <a:noFill/>
          <a:ln w="9525">
            <a:noFill/>
            <a:miter lim="800000"/>
            <a:headEnd/>
            <a:tailEnd/>
          </a:ln>
        </p:spPr>
      </p:pic>
      <p:pic>
        <p:nvPicPr>
          <p:cNvPr id="21507" name="Picture 3"/>
          <p:cNvPicPr>
            <a:picLocks noChangeAspect="1" noChangeArrowheads="1"/>
          </p:cNvPicPr>
          <p:nvPr/>
        </p:nvPicPr>
        <p:blipFill>
          <a:blip r:embed="rId3"/>
          <a:srcRect/>
          <a:stretch>
            <a:fillRect/>
          </a:stretch>
        </p:blipFill>
        <p:spPr bwMode="auto">
          <a:xfrm>
            <a:off x="300404" y="2967771"/>
            <a:ext cx="8496300" cy="447675"/>
          </a:xfrm>
          <a:prstGeom prst="rect">
            <a:avLst/>
          </a:prstGeom>
          <a:noFill/>
          <a:ln w="9525">
            <a:noFill/>
            <a:miter lim="800000"/>
            <a:headEnd/>
            <a:tailEnd/>
          </a:ln>
        </p:spPr>
      </p:pic>
      <p:pic>
        <p:nvPicPr>
          <p:cNvPr id="21508" name="Picture 4"/>
          <p:cNvPicPr>
            <a:picLocks noChangeAspect="1" noChangeArrowheads="1"/>
          </p:cNvPicPr>
          <p:nvPr/>
        </p:nvPicPr>
        <p:blipFill>
          <a:blip r:embed="rId4"/>
          <a:srcRect/>
          <a:stretch>
            <a:fillRect/>
          </a:stretch>
        </p:blipFill>
        <p:spPr bwMode="auto">
          <a:xfrm>
            <a:off x="308463" y="3504101"/>
            <a:ext cx="3486150" cy="2047875"/>
          </a:xfrm>
          <a:prstGeom prst="rect">
            <a:avLst/>
          </a:prstGeom>
          <a:noFill/>
          <a:ln w="9525">
            <a:noFill/>
            <a:miter lim="800000"/>
            <a:headEnd/>
            <a:tailEnd/>
          </a:ln>
        </p:spPr>
      </p:pic>
      <p:pic>
        <p:nvPicPr>
          <p:cNvPr id="21509" name="Picture 5"/>
          <p:cNvPicPr>
            <a:picLocks noChangeAspect="1" noChangeArrowheads="1"/>
          </p:cNvPicPr>
          <p:nvPr/>
        </p:nvPicPr>
        <p:blipFill>
          <a:blip r:embed="rId5"/>
          <a:srcRect/>
          <a:stretch>
            <a:fillRect/>
          </a:stretch>
        </p:blipFill>
        <p:spPr bwMode="auto">
          <a:xfrm>
            <a:off x="153133" y="5702544"/>
            <a:ext cx="11868150" cy="7810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22530" name="Picture 2"/>
          <p:cNvPicPr>
            <a:picLocks noChangeAspect="1" noChangeArrowheads="1"/>
          </p:cNvPicPr>
          <p:nvPr/>
        </p:nvPicPr>
        <p:blipFill>
          <a:blip r:embed="rId2"/>
          <a:srcRect/>
          <a:stretch>
            <a:fillRect/>
          </a:stretch>
        </p:blipFill>
        <p:spPr bwMode="auto">
          <a:xfrm>
            <a:off x="129321" y="2250831"/>
            <a:ext cx="4600575" cy="457200"/>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260106" y="3158270"/>
            <a:ext cx="11372850" cy="1895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23554" name="Picture 2"/>
          <p:cNvPicPr>
            <a:picLocks noChangeAspect="1" noChangeArrowheads="1"/>
          </p:cNvPicPr>
          <p:nvPr/>
        </p:nvPicPr>
        <p:blipFill>
          <a:blip r:embed="rId2"/>
          <a:srcRect/>
          <a:stretch>
            <a:fillRect/>
          </a:stretch>
        </p:blipFill>
        <p:spPr bwMode="auto">
          <a:xfrm>
            <a:off x="142875" y="2276475"/>
            <a:ext cx="11906250" cy="23050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24578" name="Picture 2"/>
          <p:cNvPicPr>
            <a:picLocks noChangeAspect="1" noChangeArrowheads="1"/>
          </p:cNvPicPr>
          <p:nvPr/>
        </p:nvPicPr>
        <p:blipFill>
          <a:blip r:embed="rId2"/>
          <a:srcRect/>
          <a:stretch>
            <a:fillRect/>
          </a:stretch>
        </p:blipFill>
        <p:spPr bwMode="auto">
          <a:xfrm>
            <a:off x="0" y="2486392"/>
            <a:ext cx="11677650" cy="3362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Bore </a:t>
            </a:r>
          </a:p>
        </p:txBody>
      </p:sp>
      <p:pic>
        <p:nvPicPr>
          <p:cNvPr id="25602" name="Picture 2"/>
          <p:cNvPicPr>
            <a:picLocks noChangeAspect="1" noChangeArrowheads="1"/>
          </p:cNvPicPr>
          <p:nvPr/>
        </p:nvPicPr>
        <p:blipFill>
          <a:blip r:embed="rId2"/>
          <a:srcRect/>
          <a:stretch>
            <a:fillRect/>
          </a:stretch>
        </p:blipFill>
        <p:spPr bwMode="auto">
          <a:xfrm>
            <a:off x="251680" y="2582008"/>
            <a:ext cx="8048625" cy="1905000"/>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8543925" y="2476134"/>
            <a:ext cx="3648075" cy="3400425"/>
          </a:xfrm>
          <a:prstGeom prst="rect">
            <a:avLst/>
          </a:prstGeom>
          <a:noFill/>
          <a:ln w="9525">
            <a:noFill/>
            <a:miter lim="800000"/>
            <a:headEnd/>
            <a:tailEnd/>
          </a:ln>
        </p:spPr>
      </p:pic>
      <p:pic>
        <p:nvPicPr>
          <p:cNvPr id="25604" name="Picture 4"/>
          <p:cNvPicPr>
            <a:picLocks noChangeAspect="1" noChangeArrowheads="1"/>
          </p:cNvPicPr>
          <p:nvPr/>
        </p:nvPicPr>
        <p:blipFill>
          <a:blip r:embed="rId4"/>
          <a:srcRect/>
          <a:stretch>
            <a:fillRect/>
          </a:stretch>
        </p:blipFill>
        <p:spPr bwMode="auto">
          <a:xfrm>
            <a:off x="489806" y="5407270"/>
            <a:ext cx="7377137" cy="10968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sp>
        <p:nvSpPr>
          <p:cNvPr id="1025" name="Rectangle 1"/>
          <p:cNvSpPr>
            <a:spLocks noChangeArrowheads="1"/>
          </p:cNvSpPr>
          <p:nvPr/>
        </p:nvSpPr>
        <p:spPr bwMode="auto">
          <a:xfrm>
            <a:off x="3253153" y="2239705"/>
            <a:ext cx="5081954" cy="1815882"/>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222222"/>
                </a:solidFill>
                <a:effectLst/>
                <a:latin typeface="Calibri" pitchFamily="34" charset="0"/>
                <a:ea typeface="Times New Roman" pitchFamily="18" charset="0"/>
                <a:cs typeface="Helvetica"/>
              </a:rPr>
              <a:t>Le fer est un élément chimique qui porte le numéro </a:t>
            </a:r>
            <a:r>
              <a:rPr kumimoji="0" lang="fr-FR" sz="2800" b="1" i="0" u="none" strike="noStrike" cap="none" normalizeH="0" baseline="0" dirty="0">
                <a:ln>
                  <a:noFill/>
                </a:ln>
                <a:solidFill>
                  <a:srgbClr val="222222"/>
                </a:solidFill>
                <a:effectLst/>
                <a:latin typeface="Calibri" pitchFamily="34" charset="0"/>
                <a:ea typeface="Times New Roman" pitchFamily="18" charset="0"/>
                <a:cs typeface="Helvetica"/>
              </a:rPr>
              <a:t>26</a:t>
            </a:r>
            <a:r>
              <a:rPr kumimoji="0" lang="fr-FR" sz="2800" b="0" i="0" u="none" strike="noStrike" cap="none" normalizeH="0" baseline="0" dirty="0">
                <a:ln>
                  <a:noFill/>
                </a:ln>
                <a:solidFill>
                  <a:srgbClr val="222222"/>
                </a:solidFill>
                <a:effectLst/>
                <a:latin typeface="Calibri" pitchFamily="34" charset="0"/>
                <a:ea typeface="Times New Roman" pitchFamily="18" charset="0"/>
                <a:cs typeface="Helvetica"/>
              </a:rPr>
              <a:t> dans la classification périodique des éléments.</a:t>
            </a: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pic>
        <p:nvPicPr>
          <p:cNvPr id="4" name="Image 3" descr="Quelle est la place du fer dans le tableau périodique des éléments ?"/>
          <p:cNvPicPr/>
          <p:nvPr/>
        </p:nvPicPr>
        <p:blipFill>
          <a:blip r:embed="rId2" cstate="print"/>
          <a:srcRect/>
          <a:stretch>
            <a:fillRect/>
          </a:stretch>
        </p:blipFill>
        <p:spPr bwMode="auto">
          <a:xfrm>
            <a:off x="228599" y="2074985"/>
            <a:ext cx="10339755" cy="478301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graphicFrame>
        <p:nvGraphicFramePr>
          <p:cNvPr id="6" name="Tableau 5"/>
          <p:cNvGraphicFramePr>
            <a:graphicFrameLocks noGrp="1"/>
          </p:cNvGraphicFramePr>
          <p:nvPr/>
        </p:nvGraphicFramePr>
        <p:xfrm>
          <a:off x="3681044" y="1897674"/>
          <a:ext cx="5158154" cy="4514850"/>
        </p:xfrm>
        <a:graphic>
          <a:graphicData uri="http://schemas.openxmlformats.org/drawingml/2006/table">
            <a:tbl>
              <a:tblPr/>
              <a:tblGrid>
                <a:gridCol w="2579077">
                  <a:extLst>
                    <a:ext uri="{9D8B030D-6E8A-4147-A177-3AD203B41FA5}">
                      <a16:colId xmlns:a16="http://schemas.microsoft.com/office/drawing/2014/main" val="20000"/>
                    </a:ext>
                  </a:extLst>
                </a:gridCol>
                <a:gridCol w="2579077">
                  <a:extLst>
                    <a:ext uri="{9D8B030D-6E8A-4147-A177-3AD203B41FA5}">
                      <a16:colId xmlns:a16="http://schemas.microsoft.com/office/drawing/2014/main" val="20001"/>
                    </a:ext>
                  </a:extLst>
                </a:gridCol>
              </a:tblGrid>
              <a:tr h="378655">
                <a:tc gridSpan="2">
                  <a:txBody>
                    <a:bodyPr/>
                    <a:lstStyle/>
                    <a:p>
                      <a:pPr>
                        <a:lnSpc>
                          <a:spcPct val="115000"/>
                        </a:lnSpc>
                        <a:spcAft>
                          <a:spcPts val="0"/>
                        </a:spcAft>
                      </a:pPr>
                      <a:r>
                        <a:rPr lang="fr-FR" sz="2000" b="1" dirty="0">
                          <a:latin typeface="Times New Roman"/>
                          <a:ea typeface="Times New Roman"/>
                          <a:cs typeface="Arial"/>
                        </a:rPr>
                        <a:t>Informations générales</a:t>
                      </a:r>
                      <a:endParaRPr lang="fr-FR" sz="2000" dirty="0">
                        <a:latin typeface="Calibri"/>
                        <a:ea typeface="Calibri"/>
                        <a:cs typeface="Arial"/>
                      </a:endParaRPr>
                    </a:p>
                  </a:txBody>
                  <a:tcPr marL="61595" marR="61595" marT="61595" marB="61595" anchor="ctr">
                    <a:lnL>
                      <a:noFill/>
                    </a:lnL>
                    <a:lnR>
                      <a:noFill/>
                    </a:lnR>
                    <a:lnT>
                      <a:noFill/>
                    </a:lnT>
                    <a:lnB w="12700" cap="flat" cmpd="sng" algn="ctr">
                      <a:solidFill>
                        <a:srgbClr val="DDDDDD"/>
                      </a:solidFill>
                      <a:prstDash val="solid"/>
                      <a:round/>
                      <a:headEnd type="none" w="med" len="med"/>
                      <a:tailEnd type="none" w="med" len="med"/>
                    </a:lnB>
                    <a:solidFill>
                      <a:schemeClr val="tx2">
                        <a:lumMod val="50000"/>
                      </a:schemeClr>
                    </a:solidFill>
                  </a:tcPr>
                </a:tc>
                <a:tc hMerge="1">
                  <a:txBody>
                    <a:bodyPr/>
                    <a:lstStyle/>
                    <a:p>
                      <a:endParaRPr lang="fr-FR"/>
                    </a:p>
                  </a:txBody>
                  <a:tcPr/>
                </a:tc>
                <a:extLst>
                  <a:ext uri="{0D108BD9-81ED-4DB2-BD59-A6C34878D82A}">
                    <a16:rowId xmlns:a16="http://schemas.microsoft.com/office/drawing/2014/main" val="10000"/>
                  </a:ext>
                </a:extLst>
              </a:tr>
              <a:tr h="378655">
                <a:tc>
                  <a:txBody>
                    <a:bodyPr/>
                    <a:lstStyle/>
                    <a:p>
                      <a:pPr>
                        <a:lnSpc>
                          <a:spcPct val="115000"/>
                        </a:lnSpc>
                        <a:spcAft>
                          <a:spcPts val="0"/>
                        </a:spcAft>
                      </a:pPr>
                      <a:r>
                        <a:rPr lang="fr-FR" sz="2000" dirty="0">
                          <a:latin typeface="Times New Roman"/>
                          <a:ea typeface="Times New Roman"/>
                          <a:cs typeface="Arial"/>
                        </a:rPr>
                        <a:t>Symbole</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2000">
                          <a:latin typeface="Times New Roman"/>
                          <a:ea typeface="Times New Roman"/>
                          <a:cs typeface="Arial"/>
                        </a:rPr>
                        <a:t>Fe</a:t>
                      </a:r>
                      <a:endParaRPr lang="fr-FR" sz="20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1"/>
                  </a:ext>
                </a:extLst>
              </a:tr>
              <a:tr h="378655">
                <a:tc>
                  <a:txBody>
                    <a:bodyPr/>
                    <a:lstStyle/>
                    <a:p>
                      <a:pPr>
                        <a:lnSpc>
                          <a:spcPct val="115000"/>
                        </a:lnSpc>
                        <a:spcAft>
                          <a:spcPts val="0"/>
                        </a:spcAft>
                      </a:pPr>
                      <a:r>
                        <a:rPr lang="fr-FR" sz="2000" dirty="0">
                          <a:latin typeface="Times New Roman"/>
                          <a:ea typeface="Times New Roman"/>
                          <a:cs typeface="Arial"/>
                        </a:rPr>
                        <a:t>Numéro atomique</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2000">
                          <a:latin typeface="Times New Roman"/>
                          <a:ea typeface="Times New Roman"/>
                          <a:cs typeface="Arial"/>
                        </a:rPr>
                        <a:t>26</a:t>
                      </a:r>
                      <a:endParaRPr lang="fr-FR" sz="20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2"/>
                  </a:ext>
                </a:extLst>
              </a:tr>
              <a:tr h="378655">
                <a:tc>
                  <a:txBody>
                    <a:bodyPr/>
                    <a:lstStyle/>
                    <a:p>
                      <a:pPr>
                        <a:lnSpc>
                          <a:spcPct val="115000"/>
                        </a:lnSpc>
                        <a:spcAft>
                          <a:spcPts val="0"/>
                        </a:spcAft>
                      </a:pPr>
                      <a:r>
                        <a:rPr lang="fr-FR" sz="2000" dirty="0">
                          <a:latin typeface="Times New Roman"/>
                          <a:ea typeface="Times New Roman"/>
                          <a:cs typeface="Arial"/>
                        </a:rPr>
                        <a:t>Famille</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2000">
                          <a:latin typeface="Times New Roman"/>
                          <a:ea typeface="Times New Roman"/>
                          <a:cs typeface="Arial"/>
                        </a:rPr>
                        <a:t>Métal de transition</a:t>
                      </a:r>
                      <a:endParaRPr lang="fr-FR" sz="20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3"/>
                  </a:ext>
                </a:extLst>
              </a:tr>
              <a:tr h="378655">
                <a:tc>
                  <a:txBody>
                    <a:bodyPr/>
                    <a:lstStyle/>
                    <a:p>
                      <a:pPr>
                        <a:lnSpc>
                          <a:spcPct val="115000"/>
                        </a:lnSpc>
                        <a:spcAft>
                          <a:spcPts val="0"/>
                        </a:spcAft>
                      </a:pPr>
                      <a:r>
                        <a:rPr lang="fr-FR" sz="2000" dirty="0">
                          <a:latin typeface="Times New Roman"/>
                          <a:ea typeface="Times New Roman"/>
                          <a:cs typeface="Arial"/>
                        </a:rPr>
                        <a:t>Groupe</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2000">
                          <a:latin typeface="Times New Roman"/>
                          <a:ea typeface="Times New Roman"/>
                          <a:cs typeface="Arial"/>
                        </a:rPr>
                        <a:t>8</a:t>
                      </a:r>
                      <a:endParaRPr lang="fr-FR" sz="20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4"/>
                  </a:ext>
                </a:extLst>
              </a:tr>
              <a:tr h="378655">
                <a:tc>
                  <a:txBody>
                    <a:bodyPr/>
                    <a:lstStyle/>
                    <a:p>
                      <a:pPr>
                        <a:lnSpc>
                          <a:spcPct val="115000"/>
                        </a:lnSpc>
                        <a:spcAft>
                          <a:spcPts val="0"/>
                        </a:spcAft>
                      </a:pPr>
                      <a:r>
                        <a:rPr lang="fr-FR" sz="2000" dirty="0">
                          <a:latin typeface="Times New Roman"/>
                          <a:ea typeface="Times New Roman"/>
                          <a:cs typeface="Arial"/>
                        </a:rPr>
                        <a:t>Période</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2000">
                          <a:latin typeface="Times New Roman"/>
                          <a:ea typeface="Times New Roman"/>
                          <a:cs typeface="Arial"/>
                        </a:rPr>
                        <a:t>4</a:t>
                      </a:r>
                      <a:endParaRPr lang="fr-FR" sz="20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5"/>
                  </a:ext>
                </a:extLst>
              </a:tr>
              <a:tr h="378655">
                <a:tc>
                  <a:txBody>
                    <a:bodyPr/>
                    <a:lstStyle/>
                    <a:p>
                      <a:pPr>
                        <a:lnSpc>
                          <a:spcPct val="115000"/>
                        </a:lnSpc>
                        <a:spcAft>
                          <a:spcPts val="0"/>
                        </a:spcAft>
                      </a:pPr>
                      <a:r>
                        <a:rPr lang="fr-FR" sz="2000" dirty="0">
                          <a:latin typeface="Times New Roman"/>
                          <a:ea typeface="Times New Roman"/>
                          <a:cs typeface="Arial"/>
                        </a:rPr>
                        <a:t>Bloc</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2000">
                          <a:latin typeface="Times New Roman"/>
                          <a:ea typeface="Times New Roman"/>
                          <a:cs typeface="Arial"/>
                        </a:rPr>
                        <a:t>d</a:t>
                      </a:r>
                      <a:endParaRPr lang="fr-FR" sz="20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6"/>
                  </a:ext>
                </a:extLst>
              </a:tr>
              <a:tr h="378655">
                <a:tc>
                  <a:txBody>
                    <a:bodyPr/>
                    <a:lstStyle/>
                    <a:p>
                      <a:pPr>
                        <a:lnSpc>
                          <a:spcPct val="115000"/>
                        </a:lnSpc>
                        <a:spcAft>
                          <a:spcPts val="0"/>
                        </a:spcAft>
                      </a:pPr>
                      <a:r>
                        <a:rPr lang="fr-FR" sz="2000" dirty="0">
                          <a:latin typeface="Times New Roman"/>
                          <a:ea typeface="Times New Roman"/>
                          <a:cs typeface="Arial"/>
                        </a:rPr>
                        <a:t>Masse volumique</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2000" dirty="0">
                          <a:latin typeface="Times New Roman"/>
                          <a:ea typeface="Times New Roman"/>
                          <a:cs typeface="Arial"/>
                        </a:rPr>
                        <a:t>7,874 g.cm</a:t>
                      </a:r>
                      <a:r>
                        <a:rPr lang="fr-FR" sz="2000" baseline="30000" dirty="0">
                          <a:latin typeface="Times New Roman"/>
                          <a:ea typeface="Times New Roman"/>
                          <a:cs typeface="Arial"/>
                        </a:rPr>
                        <a:t>-3</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7"/>
                  </a:ext>
                </a:extLst>
              </a:tr>
              <a:tr h="378655">
                <a:tc>
                  <a:txBody>
                    <a:bodyPr/>
                    <a:lstStyle/>
                    <a:p>
                      <a:pPr>
                        <a:lnSpc>
                          <a:spcPct val="115000"/>
                        </a:lnSpc>
                        <a:spcAft>
                          <a:spcPts val="0"/>
                        </a:spcAft>
                      </a:pPr>
                      <a:r>
                        <a:rPr lang="fr-FR" sz="2000" dirty="0">
                          <a:latin typeface="Times New Roman"/>
                          <a:ea typeface="Times New Roman"/>
                          <a:cs typeface="Arial"/>
                        </a:rPr>
                        <a:t>Dureté</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2000" dirty="0">
                          <a:latin typeface="Times New Roman"/>
                          <a:ea typeface="Times New Roman"/>
                          <a:cs typeface="Arial"/>
                        </a:rPr>
                        <a:t>4</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8"/>
                  </a:ext>
                </a:extLst>
              </a:tr>
              <a:tr h="378655">
                <a:tc>
                  <a:txBody>
                    <a:bodyPr/>
                    <a:lstStyle/>
                    <a:p>
                      <a:pPr>
                        <a:lnSpc>
                          <a:spcPct val="115000"/>
                        </a:lnSpc>
                        <a:spcAft>
                          <a:spcPts val="0"/>
                        </a:spcAft>
                      </a:pPr>
                      <a:r>
                        <a:rPr lang="fr-FR" sz="2000" dirty="0">
                          <a:latin typeface="Times New Roman"/>
                          <a:ea typeface="Times New Roman"/>
                          <a:cs typeface="Arial"/>
                        </a:rPr>
                        <a:t>Couleur</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tx2">
                        <a:lumMod val="50000"/>
                      </a:schemeClr>
                    </a:solidFill>
                  </a:tcPr>
                </a:tc>
                <a:tc>
                  <a:txBody>
                    <a:bodyPr/>
                    <a:lstStyle/>
                    <a:p>
                      <a:pPr>
                        <a:lnSpc>
                          <a:spcPct val="115000"/>
                        </a:lnSpc>
                        <a:spcAft>
                          <a:spcPts val="0"/>
                        </a:spcAft>
                      </a:pPr>
                      <a:r>
                        <a:rPr lang="fr-FR" sz="2000" dirty="0">
                          <a:latin typeface="Times New Roman"/>
                          <a:ea typeface="Times New Roman"/>
                          <a:cs typeface="Arial"/>
                        </a:rPr>
                        <a:t>Argenté</a:t>
                      </a:r>
                      <a:endParaRPr lang="fr-FR" sz="20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tx2">
                        <a:lumMod val="50000"/>
                      </a:schemeClr>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sp>
        <p:nvSpPr>
          <p:cNvPr id="3" name="Rectangle 2"/>
          <p:cNvSpPr/>
          <p:nvPr/>
        </p:nvSpPr>
        <p:spPr>
          <a:xfrm>
            <a:off x="208084" y="2255158"/>
            <a:ext cx="7520354" cy="646331"/>
          </a:xfrm>
          <a:prstGeom prst="rect">
            <a:avLst/>
          </a:prstGeom>
          <a:solidFill>
            <a:schemeClr val="bg2"/>
          </a:solidFill>
        </p:spPr>
        <p:txBody>
          <a:bodyPr wrap="square">
            <a:spAutoFit/>
          </a:bodyPr>
          <a:lstStyle/>
          <a:p>
            <a:r>
              <a:rPr lang="fr-FR" dirty="0"/>
              <a:t>L’azote et le phosphore sont des éléments essentiels majeurs. Ils sont inclus dans une grande variété de molécules pharmaceutiques. </a:t>
            </a:r>
          </a:p>
        </p:txBody>
      </p:sp>
      <p:sp>
        <p:nvSpPr>
          <p:cNvPr id="4" name="Rectangle 3"/>
          <p:cNvSpPr/>
          <p:nvPr/>
        </p:nvSpPr>
        <p:spPr>
          <a:xfrm>
            <a:off x="269631" y="3072843"/>
            <a:ext cx="6096000" cy="923330"/>
          </a:xfrm>
          <a:prstGeom prst="rect">
            <a:avLst/>
          </a:prstGeom>
          <a:solidFill>
            <a:schemeClr val="bg2"/>
          </a:solidFill>
        </p:spPr>
        <p:txBody>
          <a:bodyPr>
            <a:spAutoFit/>
          </a:bodyPr>
          <a:lstStyle/>
          <a:p>
            <a:r>
              <a:rPr lang="fr-FR" dirty="0"/>
              <a:t>L’azote, sous forme diatomique N2, constitue 78 % de l’atmosphère et s’est un élément constitutif des nitrates. </a:t>
            </a:r>
          </a:p>
        </p:txBody>
      </p:sp>
      <p:sp>
        <p:nvSpPr>
          <p:cNvPr id="5" name="Rectangle 4"/>
          <p:cNvSpPr/>
          <p:nvPr/>
        </p:nvSpPr>
        <p:spPr>
          <a:xfrm>
            <a:off x="260839" y="4154297"/>
            <a:ext cx="6096000" cy="923330"/>
          </a:xfrm>
          <a:prstGeom prst="rect">
            <a:avLst/>
          </a:prstGeom>
          <a:solidFill>
            <a:srgbClr val="0070C0"/>
          </a:solidFill>
        </p:spPr>
        <p:txBody>
          <a:bodyPr>
            <a:spAutoFit/>
          </a:bodyPr>
          <a:lstStyle/>
          <a:p>
            <a:r>
              <a:rPr lang="fr-FR" dirty="0"/>
              <a:t>Le phosphore existe principalement sous forme de phosphates, notamment dans les apatites naturelles (Ca5(PO4)3X où X : OH-, F-, Cl-). </a:t>
            </a:r>
          </a:p>
        </p:txBody>
      </p:sp>
      <p:pic>
        <p:nvPicPr>
          <p:cNvPr id="1026" name="Picture 2"/>
          <p:cNvPicPr>
            <a:picLocks noChangeAspect="1" noChangeArrowheads="1"/>
          </p:cNvPicPr>
          <p:nvPr/>
        </p:nvPicPr>
        <p:blipFill>
          <a:blip r:embed="rId2"/>
          <a:srcRect/>
          <a:stretch>
            <a:fillRect/>
          </a:stretch>
        </p:blipFill>
        <p:spPr bwMode="auto">
          <a:xfrm>
            <a:off x="313960" y="5095875"/>
            <a:ext cx="4600575" cy="17621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910139" y="5209442"/>
            <a:ext cx="1685925" cy="16573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graphicFrame>
        <p:nvGraphicFramePr>
          <p:cNvPr id="4" name="Tableau 3"/>
          <p:cNvGraphicFramePr>
            <a:graphicFrameLocks noGrp="1"/>
          </p:cNvGraphicFramePr>
          <p:nvPr/>
        </p:nvGraphicFramePr>
        <p:xfrm>
          <a:off x="2743199" y="2180492"/>
          <a:ext cx="6570784" cy="4186560"/>
        </p:xfrm>
        <a:graphic>
          <a:graphicData uri="http://schemas.openxmlformats.org/drawingml/2006/table">
            <a:tbl>
              <a:tblPr/>
              <a:tblGrid>
                <a:gridCol w="3285392">
                  <a:extLst>
                    <a:ext uri="{9D8B030D-6E8A-4147-A177-3AD203B41FA5}">
                      <a16:colId xmlns:a16="http://schemas.microsoft.com/office/drawing/2014/main" val="20000"/>
                    </a:ext>
                  </a:extLst>
                </a:gridCol>
                <a:gridCol w="3285392">
                  <a:extLst>
                    <a:ext uri="{9D8B030D-6E8A-4147-A177-3AD203B41FA5}">
                      <a16:colId xmlns:a16="http://schemas.microsoft.com/office/drawing/2014/main" val="20001"/>
                    </a:ext>
                  </a:extLst>
                </a:gridCol>
              </a:tblGrid>
              <a:tr h="369277">
                <a:tc gridSpan="2">
                  <a:txBody>
                    <a:bodyPr/>
                    <a:lstStyle/>
                    <a:p>
                      <a:pPr>
                        <a:lnSpc>
                          <a:spcPct val="115000"/>
                        </a:lnSpc>
                        <a:spcAft>
                          <a:spcPts val="0"/>
                        </a:spcAft>
                      </a:pPr>
                      <a:r>
                        <a:rPr lang="fr-FR" sz="1800" b="1" dirty="0">
                          <a:latin typeface="Times New Roman"/>
                          <a:ea typeface="Times New Roman"/>
                          <a:cs typeface="Arial"/>
                        </a:rPr>
                        <a:t>Propriétés atomiques</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hMerge="1">
                  <a:txBody>
                    <a:bodyPr/>
                    <a:lstStyle/>
                    <a:p>
                      <a:endParaRPr lang="fr-FR"/>
                    </a:p>
                  </a:txBody>
                  <a:tcPr/>
                </a:tc>
                <a:extLst>
                  <a:ext uri="{0D108BD9-81ED-4DB2-BD59-A6C34878D82A}">
                    <a16:rowId xmlns:a16="http://schemas.microsoft.com/office/drawing/2014/main" val="10000"/>
                  </a:ext>
                </a:extLst>
              </a:tr>
              <a:tr h="369277">
                <a:tc>
                  <a:txBody>
                    <a:bodyPr/>
                    <a:lstStyle/>
                    <a:p>
                      <a:pPr>
                        <a:lnSpc>
                          <a:spcPct val="115000"/>
                        </a:lnSpc>
                        <a:spcAft>
                          <a:spcPts val="0"/>
                        </a:spcAft>
                      </a:pPr>
                      <a:r>
                        <a:rPr lang="fr-FR" sz="1800" dirty="0">
                          <a:latin typeface="Times New Roman"/>
                          <a:ea typeface="Times New Roman"/>
                          <a:cs typeface="Arial"/>
                        </a:rPr>
                        <a:t>Masse atomique</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1800">
                          <a:latin typeface="Times New Roman"/>
                          <a:ea typeface="Times New Roman"/>
                          <a:cs typeface="Arial"/>
                        </a:rPr>
                        <a:t>55,845 u</a:t>
                      </a:r>
                      <a:endParaRPr lang="fr-FR" sz="18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1"/>
                  </a:ext>
                </a:extLst>
              </a:tr>
              <a:tr h="369277">
                <a:tc>
                  <a:txBody>
                    <a:bodyPr/>
                    <a:lstStyle/>
                    <a:p>
                      <a:pPr>
                        <a:lnSpc>
                          <a:spcPct val="115000"/>
                        </a:lnSpc>
                        <a:spcAft>
                          <a:spcPts val="0"/>
                        </a:spcAft>
                      </a:pPr>
                      <a:r>
                        <a:rPr lang="fr-FR" sz="1800" dirty="0">
                          <a:latin typeface="Times New Roman"/>
                          <a:ea typeface="Times New Roman"/>
                          <a:cs typeface="Arial"/>
                        </a:rPr>
                        <a:t>Rayon atomique</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1800">
                          <a:latin typeface="Times New Roman"/>
                          <a:ea typeface="Times New Roman"/>
                          <a:cs typeface="Arial"/>
                        </a:rPr>
                        <a:t>140 pm</a:t>
                      </a:r>
                      <a:endParaRPr lang="fr-FR" sz="18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2"/>
                  </a:ext>
                </a:extLst>
              </a:tr>
              <a:tr h="369277">
                <a:tc>
                  <a:txBody>
                    <a:bodyPr/>
                    <a:lstStyle/>
                    <a:p>
                      <a:pPr>
                        <a:lnSpc>
                          <a:spcPct val="115000"/>
                        </a:lnSpc>
                        <a:spcAft>
                          <a:spcPts val="0"/>
                        </a:spcAft>
                      </a:pPr>
                      <a:r>
                        <a:rPr lang="fr-FR" sz="1800" dirty="0">
                          <a:latin typeface="Times New Roman"/>
                          <a:ea typeface="Times New Roman"/>
                          <a:cs typeface="Arial"/>
                        </a:rPr>
                        <a:t>Configuration électronique</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1800">
                          <a:latin typeface="Times New Roman"/>
                          <a:ea typeface="Times New Roman"/>
                          <a:cs typeface="Arial"/>
                        </a:rPr>
                        <a:t>[Ar] 4s</a:t>
                      </a:r>
                      <a:r>
                        <a:rPr lang="fr-FR" sz="1800" baseline="30000">
                          <a:latin typeface="Times New Roman"/>
                          <a:ea typeface="Times New Roman"/>
                          <a:cs typeface="Arial"/>
                        </a:rPr>
                        <a:t>4</a:t>
                      </a:r>
                      <a:r>
                        <a:rPr lang="fr-FR" sz="1800">
                          <a:latin typeface="Times New Roman"/>
                          <a:ea typeface="Times New Roman"/>
                          <a:cs typeface="Arial"/>
                        </a:rPr>
                        <a:t> 3d</a:t>
                      </a:r>
                      <a:r>
                        <a:rPr lang="fr-FR" sz="1800" baseline="30000">
                          <a:latin typeface="Times New Roman"/>
                          <a:ea typeface="Times New Roman"/>
                          <a:cs typeface="Arial"/>
                        </a:rPr>
                        <a:t>6</a:t>
                      </a:r>
                      <a:endParaRPr lang="fr-FR" sz="18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3"/>
                  </a:ext>
                </a:extLst>
              </a:tr>
              <a:tr h="369277">
                <a:tc>
                  <a:txBody>
                    <a:bodyPr/>
                    <a:lstStyle/>
                    <a:p>
                      <a:pPr>
                        <a:lnSpc>
                          <a:spcPct val="115000"/>
                        </a:lnSpc>
                        <a:spcAft>
                          <a:spcPts val="0"/>
                        </a:spcAft>
                      </a:pPr>
                      <a:r>
                        <a:rPr lang="fr-FR" sz="1800" dirty="0">
                          <a:latin typeface="Times New Roman"/>
                          <a:ea typeface="Times New Roman"/>
                          <a:cs typeface="Arial"/>
                        </a:rPr>
                        <a:t>Électrons par niveau d'énergie</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1800">
                          <a:latin typeface="Times New Roman"/>
                          <a:ea typeface="Times New Roman"/>
                          <a:cs typeface="Arial"/>
                        </a:rPr>
                        <a:t>2 | 8 | 14 | 2</a:t>
                      </a:r>
                      <a:endParaRPr lang="fr-FR" sz="18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4"/>
                  </a:ext>
                </a:extLst>
              </a:tr>
              <a:tr h="369277">
                <a:tc>
                  <a:txBody>
                    <a:bodyPr/>
                    <a:lstStyle/>
                    <a:p>
                      <a:pPr>
                        <a:lnSpc>
                          <a:spcPct val="115000"/>
                        </a:lnSpc>
                        <a:spcAft>
                          <a:spcPts val="0"/>
                        </a:spcAft>
                      </a:pPr>
                      <a:r>
                        <a:rPr lang="fr-FR" sz="1800" dirty="0">
                          <a:latin typeface="Times New Roman"/>
                          <a:ea typeface="Times New Roman"/>
                          <a:cs typeface="Arial"/>
                        </a:rPr>
                        <a:t>Oxyde</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1800">
                          <a:latin typeface="Times New Roman"/>
                          <a:ea typeface="Times New Roman"/>
                          <a:cs typeface="Arial"/>
                        </a:rPr>
                        <a:t>Amphotère</a:t>
                      </a:r>
                      <a:endParaRPr lang="fr-FR" sz="18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5"/>
                  </a:ext>
                </a:extLst>
              </a:tr>
              <a:tr h="369277">
                <a:tc gridSpan="2">
                  <a:txBody>
                    <a:bodyPr/>
                    <a:lstStyle/>
                    <a:p>
                      <a:pPr>
                        <a:lnSpc>
                          <a:spcPct val="115000"/>
                        </a:lnSpc>
                        <a:spcAft>
                          <a:spcPts val="0"/>
                        </a:spcAft>
                      </a:pPr>
                      <a:r>
                        <a:rPr lang="fr-FR" sz="1800" b="1" dirty="0">
                          <a:latin typeface="Times New Roman"/>
                          <a:ea typeface="Times New Roman"/>
                          <a:cs typeface="Arial"/>
                        </a:rPr>
                        <a:t>Propriétés physiques</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hMerge="1">
                  <a:txBody>
                    <a:bodyPr/>
                    <a:lstStyle/>
                    <a:p>
                      <a:endParaRPr lang="fr-FR"/>
                    </a:p>
                  </a:txBody>
                  <a:tcPr/>
                </a:tc>
                <a:extLst>
                  <a:ext uri="{0D108BD9-81ED-4DB2-BD59-A6C34878D82A}">
                    <a16:rowId xmlns:a16="http://schemas.microsoft.com/office/drawing/2014/main" val="10006"/>
                  </a:ext>
                </a:extLst>
              </a:tr>
              <a:tr h="369277">
                <a:tc>
                  <a:txBody>
                    <a:bodyPr/>
                    <a:lstStyle/>
                    <a:p>
                      <a:pPr>
                        <a:lnSpc>
                          <a:spcPct val="115000"/>
                        </a:lnSpc>
                        <a:spcAft>
                          <a:spcPts val="0"/>
                        </a:spcAft>
                      </a:pPr>
                      <a:r>
                        <a:rPr lang="fr-FR" sz="1800" dirty="0">
                          <a:latin typeface="Times New Roman"/>
                          <a:ea typeface="Times New Roman"/>
                          <a:cs typeface="Arial"/>
                        </a:rPr>
                        <a:t>État ordinaire</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1800">
                          <a:latin typeface="Times New Roman"/>
                          <a:ea typeface="Times New Roman"/>
                          <a:cs typeface="Arial"/>
                        </a:rPr>
                        <a:t>Solide</a:t>
                      </a:r>
                      <a:endParaRPr lang="fr-FR" sz="18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7"/>
                  </a:ext>
                </a:extLst>
              </a:tr>
              <a:tr h="369277">
                <a:tc>
                  <a:txBody>
                    <a:bodyPr/>
                    <a:lstStyle/>
                    <a:p>
                      <a:pPr>
                        <a:lnSpc>
                          <a:spcPct val="115000"/>
                        </a:lnSpc>
                        <a:spcAft>
                          <a:spcPts val="0"/>
                        </a:spcAft>
                      </a:pPr>
                      <a:r>
                        <a:rPr lang="fr-FR" sz="1800" dirty="0">
                          <a:latin typeface="Times New Roman"/>
                          <a:ea typeface="Times New Roman"/>
                          <a:cs typeface="Arial"/>
                        </a:rPr>
                        <a:t>Point de fusion</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tc>
                  <a:txBody>
                    <a:bodyPr/>
                    <a:lstStyle/>
                    <a:p>
                      <a:pPr>
                        <a:lnSpc>
                          <a:spcPct val="115000"/>
                        </a:lnSpc>
                        <a:spcAft>
                          <a:spcPts val="0"/>
                        </a:spcAft>
                      </a:pPr>
                      <a:r>
                        <a:rPr lang="fr-FR" sz="1800">
                          <a:latin typeface="Times New Roman"/>
                          <a:ea typeface="Times New Roman"/>
                          <a:cs typeface="Arial"/>
                        </a:rPr>
                        <a:t>1538 °C</a:t>
                      </a:r>
                      <a:endParaRPr lang="fr-FR" sz="180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8"/>
                  </a:ext>
                </a:extLst>
              </a:tr>
              <a:tr h="369277">
                <a:tc>
                  <a:txBody>
                    <a:bodyPr/>
                    <a:lstStyle/>
                    <a:p>
                      <a:pPr>
                        <a:lnSpc>
                          <a:spcPct val="115000"/>
                        </a:lnSpc>
                        <a:spcAft>
                          <a:spcPts val="0"/>
                        </a:spcAft>
                      </a:pPr>
                      <a:r>
                        <a:rPr lang="fr-FR" sz="1800" dirty="0">
                          <a:latin typeface="Times New Roman"/>
                          <a:ea typeface="Times New Roman"/>
                          <a:cs typeface="Arial"/>
                        </a:rPr>
                        <a:t>Point d'ébullition</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tx2">
                        <a:lumMod val="50000"/>
                      </a:schemeClr>
                    </a:solidFill>
                  </a:tcPr>
                </a:tc>
                <a:tc>
                  <a:txBody>
                    <a:bodyPr/>
                    <a:lstStyle/>
                    <a:p>
                      <a:pPr>
                        <a:lnSpc>
                          <a:spcPct val="115000"/>
                        </a:lnSpc>
                        <a:spcAft>
                          <a:spcPts val="0"/>
                        </a:spcAft>
                      </a:pPr>
                      <a:r>
                        <a:rPr lang="fr-FR" sz="1800" dirty="0">
                          <a:latin typeface="Times New Roman"/>
                          <a:ea typeface="Times New Roman"/>
                          <a:cs typeface="Arial"/>
                        </a:rPr>
                        <a:t>2861 °C</a:t>
                      </a:r>
                      <a:endParaRPr lang="fr-FR" sz="1800" dirty="0">
                        <a:latin typeface="Calibri"/>
                        <a:ea typeface="Calibri"/>
                        <a:cs typeface="Arial"/>
                      </a:endParaRPr>
                    </a:p>
                  </a:txBody>
                  <a:tcPr marL="61595" marR="61595" marT="61595" marB="61595">
                    <a:lnL>
                      <a:noFill/>
                    </a:lnL>
                    <a:lnR>
                      <a:noFill/>
                    </a:lnR>
                    <a:lnT w="12700" cap="flat" cmpd="sng" algn="ctr">
                      <a:solidFill>
                        <a:srgbClr val="DDDDDD"/>
                      </a:solidFill>
                      <a:prstDash val="solid"/>
                      <a:round/>
                      <a:headEnd type="none" w="med" len="med"/>
                      <a:tailEnd type="none" w="med" len="med"/>
                    </a:lnT>
                    <a:lnB>
                      <a:noFill/>
                    </a:lnB>
                    <a:solidFill>
                      <a:schemeClr val="tx2">
                        <a:lumMod val="50000"/>
                      </a:schemeClr>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sp>
        <p:nvSpPr>
          <p:cNvPr id="237569" name="Rectangle 1"/>
          <p:cNvSpPr>
            <a:spLocks noChangeArrowheads="1"/>
          </p:cNvSpPr>
          <p:nvPr/>
        </p:nvSpPr>
        <p:spPr bwMode="auto">
          <a:xfrm>
            <a:off x="281353" y="2507793"/>
            <a:ext cx="7382608" cy="2862322"/>
          </a:xfrm>
          <a:prstGeom prst="rect">
            <a:avLst/>
          </a:prstGeom>
          <a:solidFill>
            <a:schemeClr val="tx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solidFill>
                  <a:srgbClr val="222222"/>
                </a:solidFill>
                <a:effectLst/>
                <a:latin typeface="Calibri" pitchFamily="34" charset="0"/>
                <a:ea typeface="Times New Roman" pitchFamily="18" charset="0"/>
                <a:cs typeface="Helvetica"/>
              </a:rPr>
              <a:t>Présence du fer à l’état naturel</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C'est le quatrième élément le plus abondant à la surface de la Terre.</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Contenu dans la croûte terrestre, le fer est sous forme d'oxydes de fer dans des minerais. On le retrouve notamment dans ces espèces minérales :</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La magnétite de formule Fe</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a:rPr>
              <a:t>2</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O</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a:rPr>
              <a:t>4</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a:t>
            </a:r>
            <a:endParaRPr kumimoji="0" lang="fr-FR"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La limonite de formule Fe</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a:rPr>
              <a:t>2</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O</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a:rPr>
              <a:t>3</a:t>
            </a:r>
            <a:r>
              <a:rPr kumimoji="0" lang="fr-FR" b="0" i="1" u="none" strike="noStrike" cap="none" normalizeH="0" baseline="0" dirty="0">
                <a:ln>
                  <a:noFill/>
                </a:ln>
                <a:solidFill>
                  <a:srgbClr val="222222"/>
                </a:solidFill>
                <a:effectLst/>
                <a:latin typeface="Calibri" pitchFamily="34" charset="0"/>
                <a:ea typeface="Times New Roman" pitchFamily="18" charset="0"/>
                <a:cs typeface="Helvetica"/>
              </a:rPr>
              <a:t>n</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H</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a:rPr>
              <a:t>2</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O,</a:t>
            </a:r>
            <a:endParaRPr kumimoji="0" lang="fr-FR"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L'hématite Fe</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a:rPr>
              <a:t>2</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O</a:t>
            </a:r>
            <a:r>
              <a:rPr kumimoji="0" lang="fr-FR" b="0" i="0" u="none" strike="noStrike" cap="none" normalizeH="0" baseline="-30000" dirty="0">
                <a:ln>
                  <a:noFill/>
                </a:ln>
                <a:solidFill>
                  <a:srgbClr val="222222"/>
                </a:solidFill>
                <a:effectLst/>
                <a:latin typeface="Calibri" pitchFamily="34" charset="0"/>
                <a:ea typeface="Times New Roman" pitchFamily="18" charset="0"/>
                <a:cs typeface="Helvetica"/>
              </a:rPr>
              <a:t>3</a:t>
            </a: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rgbClr val="222222"/>
                </a:solidFill>
                <a:effectLst/>
                <a:latin typeface="Calibri" pitchFamily="34" charset="0"/>
                <a:ea typeface="Times New Roman" pitchFamily="18" charset="0"/>
                <a:cs typeface="Helvetica"/>
              </a:rPr>
              <a:t>On peut aussi le retrouver à la surface de la Terre là où se sont écrasé jadis des météorites. En effet, des alliages avec du fer sont souvent contenus dans ces dernières.</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7575" name="Picture 7" descr="Photo libre de droit de Minerai De Fer Isolé Sur Fond Blanc Les Minerais De  Fer Sont Des Roches Et Des Minéraux Dont Le Fer Métallique Peut Être  Extrait Économiquement banque d&amp;#39;images"/>
          <p:cNvPicPr>
            <a:picLocks noChangeAspect="1" noChangeArrowheads="1"/>
          </p:cNvPicPr>
          <p:nvPr/>
        </p:nvPicPr>
        <p:blipFill>
          <a:blip r:embed="rId2"/>
          <a:srcRect/>
          <a:stretch>
            <a:fillRect/>
          </a:stretch>
        </p:blipFill>
        <p:spPr bwMode="auto">
          <a:xfrm>
            <a:off x="8837171" y="2107135"/>
            <a:ext cx="2346645" cy="1796650"/>
          </a:xfrm>
          <a:prstGeom prst="rect">
            <a:avLst/>
          </a:prstGeom>
          <a:noFill/>
        </p:spPr>
      </p:pic>
      <p:pic>
        <p:nvPicPr>
          <p:cNvPr id="237577" name="Picture 9" descr="Définition | Magnétite | Futura Planète"/>
          <p:cNvPicPr>
            <a:picLocks noChangeAspect="1" noChangeArrowheads="1"/>
          </p:cNvPicPr>
          <p:nvPr/>
        </p:nvPicPr>
        <p:blipFill>
          <a:blip r:embed="rId3"/>
          <a:srcRect/>
          <a:stretch>
            <a:fillRect/>
          </a:stretch>
        </p:blipFill>
        <p:spPr bwMode="auto">
          <a:xfrm>
            <a:off x="8310731" y="4000500"/>
            <a:ext cx="3374489" cy="266407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8593" name="Rectangle 1"/>
          <p:cNvSpPr>
            <a:spLocks noChangeArrowheads="1"/>
          </p:cNvSpPr>
          <p:nvPr/>
        </p:nvSpPr>
        <p:spPr bwMode="auto">
          <a:xfrm>
            <a:off x="167054" y="2415354"/>
            <a:ext cx="3930161" cy="3308598"/>
          </a:xfrm>
          <a:prstGeom prst="rect">
            <a:avLst/>
          </a:prstGeom>
          <a:solidFill>
            <a:schemeClr val="tx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222222"/>
                </a:solidFill>
                <a:effectLst/>
                <a:latin typeface="Calibri" pitchFamily="34" charset="0"/>
                <a:ea typeface="Times New Roman" pitchFamily="18" charset="0"/>
                <a:cs typeface="Helvetica"/>
              </a:rPr>
              <a:t>Propriétés physiques et chimiques du fer simple et composés</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Le fer présente différents états en fonction des conditions dans lesquelles il se trouve. Le fer dispose donc d'une allotropie.</a:t>
            </a:r>
            <a:endParaRPr kumimoji="0" lang="fr-FR" sz="1400" b="1" i="1" u="none" strike="noStrike" cap="none" normalizeH="0" baseline="0" dirty="0">
              <a:ln>
                <a:noFill/>
              </a:ln>
              <a:solidFill>
                <a:srgbClr val="222222"/>
              </a:solidFill>
              <a:effectLst/>
              <a:latin typeface="Arial" pitchFamily="34" charset="0"/>
              <a:ea typeface="Times New Roman" pitchFamily="18" charset="0"/>
              <a:cs typeface="Helvetic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rgbClr val="222222"/>
                </a:solidFill>
                <a:effectLst/>
                <a:latin typeface="Arial" pitchFamily="34" charset="0"/>
                <a:ea typeface="Times New Roman" pitchFamily="18" charset="0"/>
                <a:cs typeface="Helvetica"/>
              </a:rPr>
              <a:t>L'allotropie est la faculté de certains corps simples d'exister sous plusieurs formes cristallines ou moléculaires différentes.</a:t>
            </a:r>
            <a:br>
              <a:rPr kumimoji="0" lang="fr-FR" sz="1400" b="1" i="1" u="none" strike="noStrike" cap="none" normalizeH="0" baseline="0" dirty="0">
                <a:ln>
                  <a:noFill/>
                </a:ln>
                <a:solidFill>
                  <a:srgbClr val="222222"/>
                </a:solidFill>
                <a:effectLst/>
                <a:latin typeface="Arial" pitchFamily="34" charset="0"/>
                <a:ea typeface="Times New Roman" pitchFamily="18" charset="0"/>
                <a:cs typeface="Helvetica"/>
              </a:rPr>
            </a:br>
            <a:r>
              <a:rPr kumimoji="0" lang="fr-FR" sz="1400" b="1" i="1" u="none" strike="noStrike" cap="none" normalizeH="0" baseline="0" dirty="0">
                <a:ln>
                  <a:noFill/>
                </a:ln>
                <a:solidFill>
                  <a:srgbClr val="222222"/>
                </a:solidFill>
                <a:effectLst/>
                <a:latin typeface="Arial" pitchFamily="34" charset="0"/>
                <a:ea typeface="Times New Roman" pitchFamily="18" charset="0"/>
                <a:cs typeface="Helvetica"/>
              </a:rPr>
              <a:t>Une forme allotropique peuvent avoir des propriétés physique, comme la couleur et la dureté, et une réactivité chimique différentes même si elles sont composées d'atomes identique</a:t>
            </a:r>
            <a:br>
              <a:rPr kumimoji="0" lang="fr-FR" sz="900" b="1" i="1" u="none" strike="noStrike" cap="none" normalizeH="0" baseline="0" dirty="0">
                <a:ln>
                  <a:noFill/>
                </a:ln>
                <a:solidFill>
                  <a:srgbClr val="222222"/>
                </a:solidFill>
                <a:effectLst/>
                <a:latin typeface="Arial" pitchFamily="34" charset="0"/>
                <a:ea typeface="Times New Roman" pitchFamily="18" charset="0"/>
                <a:cs typeface="Helvetica"/>
              </a:rPr>
            </a:br>
            <a:br>
              <a:rPr kumimoji="0" lang="fr-FR" sz="900" b="1" i="1" u="none" strike="noStrike" cap="none" normalizeH="0" baseline="0" dirty="0">
                <a:ln>
                  <a:noFill/>
                </a:ln>
                <a:solidFill>
                  <a:srgbClr val="222222"/>
                </a:solidFill>
                <a:effectLst/>
                <a:latin typeface="Arial" pitchFamily="34" charset="0"/>
                <a:ea typeface="Times New Roman" pitchFamily="18" charset="0"/>
                <a:cs typeface="Helvetica"/>
              </a:rPr>
            </a:b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38595" name="Picture 3" descr="Fichier:Diag FeC domaines acier fonte fr.svg — Wikipédia"/>
          <p:cNvPicPr>
            <a:picLocks noChangeAspect="1" noChangeArrowheads="1"/>
          </p:cNvPicPr>
          <p:nvPr/>
        </p:nvPicPr>
        <p:blipFill>
          <a:blip r:embed="rId2"/>
          <a:srcRect/>
          <a:stretch>
            <a:fillRect/>
          </a:stretch>
        </p:blipFill>
        <p:spPr bwMode="auto">
          <a:xfrm>
            <a:off x="4964967" y="2099125"/>
            <a:ext cx="6350733" cy="4556652"/>
          </a:xfrm>
          <a:prstGeom prst="rect">
            <a:avLst/>
          </a:prstGeom>
          <a:solidFill>
            <a:schemeClr val="tx1">
              <a:lumMod val="85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9617" name="Rectangle 1"/>
          <p:cNvSpPr>
            <a:spLocks noChangeArrowheads="1"/>
          </p:cNvSpPr>
          <p:nvPr/>
        </p:nvSpPr>
        <p:spPr bwMode="auto">
          <a:xfrm>
            <a:off x="518746" y="2312141"/>
            <a:ext cx="3476532" cy="3754874"/>
          </a:xfrm>
          <a:prstGeom prst="rect">
            <a:avLst/>
          </a:prstGeom>
          <a:solidFill>
            <a:schemeClr val="tx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a:ln>
                  <a:noFill/>
                </a:ln>
                <a:solidFill>
                  <a:srgbClr val="222222"/>
                </a:solidFill>
                <a:effectLst/>
                <a:latin typeface="Calibri" pitchFamily="34" charset="0"/>
                <a:ea typeface="Times New Roman" pitchFamily="18" charset="0"/>
                <a:cs typeface="Helvetica" charset="0"/>
              </a:rPr>
              <a:t>Les transformations d'une forme allotropique à l'autre peuvent être induites par des changements de pression et de température ou même par une réaction chimique. Certaines formes ne sont stables que sous certaines conditions définies de température et de pression</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charset="0"/>
              </a:rPr>
              <a:t>Dans les conditions normales de température, le fer est un solide cristallin très ferromagnétique.</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rgbClr val="222222"/>
                </a:solidFill>
                <a:effectLst/>
                <a:latin typeface="Calibri" pitchFamily="34" charset="0"/>
                <a:ea typeface="Times New Roman" pitchFamily="18" charset="0"/>
                <a:cs typeface="Helvetica" charset="0"/>
              </a:rPr>
              <a:t>Un élément est dit ferromagnétique quand il possède des propriétés de ferromagnétisme.</a:t>
            </a:r>
            <a:br>
              <a:rPr kumimoji="0" lang="fr-FR" sz="1400" b="1" i="1" u="none" strike="noStrike" cap="none" normalizeH="0" baseline="0" dirty="0">
                <a:ln>
                  <a:noFill/>
                </a:ln>
                <a:solidFill>
                  <a:srgbClr val="222222"/>
                </a:solidFill>
                <a:effectLst/>
                <a:latin typeface="Calibri" pitchFamily="34" charset="0"/>
                <a:ea typeface="Times New Roman" pitchFamily="18" charset="0"/>
                <a:cs typeface="Helvetica" charset="0"/>
              </a:rPr>
            </a:br>
            <a:r>
              <a:rPr kumimoji="0" lang="fr-FR" sz="1400" b="1" i="1" u="none" strike="noStrike" cap="none" normalizeH="0" baseline="0" dirty="0">
                <a:ln>
                  <a:noFill/>
                </a:ln>
                <a:solidFill>
                  <a:srgbClr val="222222"/>
                </a:solidFill>
                <a:effectLst/>
                <a:latin typeface="Calibri" pitchFamily="34" charset="0"/>
                <a:ea typeface="Times New Roman" pitchFamily="18" charset="0"/>
                <a:cs typeface="Helvetica" charset="0"/>
              </a:rPr>
              <a:t>Le ferromagnétisme est le mécanisme par lequel des matériaux forment des aimants permanents ou sont attirés par d’autres aimants. Le cobalt, le nickel ou encore le fer sont des éléments ferromagnétiques</a:t>
            </a:r>
            <a:endParaRPr kumimoji="0" lang="fr-FR" sz="1400" b="0" i="0" u="none" strike="noStrike" cap="none" normalizeH="0" baseline="0" dirty="0">
              <a:ln>
                <a:noFill/>
              </a:ln>
              <a:solidFill>
                <a:schemeClr val="tx1"/>
              </a:solidFill>
              <a:effectLst/>
              <a:latin typeface="Arial" pitchFamily="34" charset="0"/>
              <a:cs typeface="Arial" pitchFamily="34" charset="0"/>
            </a:endParaRPr>
          </a:p>
        </p:txBody>
      </p:sp>
      <p:pic>
        <p:nvPicPr>
          <p:cNvPr id="239619" name="Picture 3" descr="Ferromagnétisme — Wikipédia"/>
          <p:cNvPicPr>
            <a:picLocks noChangeAspect="1" noChangeArrowheads="1"/>
          </p:cNvPicPr>
          <p:nvPr/>
        </p:nvPicPr>
        <p:blipFill>
          <a:blip r:embed="rId2"/>
          <a:srcRect/>
          <a:stretch>
            <a:fillRect/>
          </a:stretch>
        </p:blipFill>
        <p:spPr bwMode="auto">
          <a:xfrm>
            <a:off x="9132520" y="2798671"/>
            <a:ext cx="2833810" cy="2894104"/>
          </a:xfrm>
          <a:prstGeom prst="rect">
            <a:avLst/>
          </a:prstGeom>
          <a:noFill/>
        </p:spPr>
      </p:pic>
      <p:pic>
        <p:nvPicPr>
          <p:cNvPr id="239620" name="Picture 4"/>
          <p:cNvPicPr>
            <a:picLocks noChangeAspect="1" noChangeArrowheads="1"/>
          </p:cNvPicPr>
          <p:nvPr/>
        </p:nvPicPr>
        <p:blipFill>
          <a:blip r:embed="rId3"/>
          <a:srcRect/>
          <a:stretch>
            <a:fillRect/>
          </a:stretch>
        </p:blipFill>
        <p:spPr bwMode="auto">
          <a:xfrm>
            <a:off x="4210417" y="3727938"/>
            <a:ext cx="4791075" cy="1371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0641" name="Rectangle 1"/>
          <p:cNvSpPr>
            <a:spLocks noChangeArrowheads="1"/>
          </p:cNvSpPr>
          <p:nvPr/>
        </p:nvSpPr>
        <p:spPr bwMode="auto">
          <a:xfrm>
            <a:off x="138064" y="2178096"/>
            <a:ext cx="3317313" cy="2677656"/>
          </a:xfrm>
          <a:prstGeom prst="rect">
            <a:avLst/>
          </a:prstGeom>
          <a:solidFill>
            <a:schemeClr val="tx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Quand la température devient élevée, à partir de 912 °C, le fer devient cubique, ce qui a un impact sur son énergie interne. Le fer devient aussi paramagnétique.</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rgbClr val="222222"/>
                </a:solidFill>
                <a:effectLst/>
                <a:latin typeface="Calibri" pitchFamily="34" charset="0"/>
                <a:ea typeface="Times New Roman" pitchFamily="18" charset="0"/>
                <a:cs typeface="Helvetica"/>
              </a:rPr>
              <a:t>On définit le paramagnétisme par un élément qui ne possède pas d’aimantation spontanée dans un milieu mais qui obtient une aimantation lorsqu’il est traversé par un champ magnétique. Son aimantation sera par ailleurs dirigée dans le même sens que le champ magnétique qui lui donne ces caractéristiques</a:t>
            </a:r>
            <a:endParaRPr kumimoji="0" lang="fr-FR" sz="1400" b="0" i="0" u="none" strike="noStrike" cap="none" normalizeH="0" baseline="0" dirty="0">
              <a:ln>
                <a:noFill/>
              </a:ln>
              <a:solidFill>
                <a:schemeClr val="tx1"/>
              </a:solidFill>
              <a:effectLst/>
              <a:latin typeface="Arial" pitchFamily="34" charset="0"/>
              <a:cs typeface="Arial" pitchFamily="34" charset="0"/>
            </a:endParaRPr>
          </a:p>
        </p:txBody>
      </p:sp>
      <p:pic>
        <p:nvPicPr>
          <p:cNvPr id="240643" name="Picture 3" descr="Comportement magnétique d&amp;#39;une assemblée de nanoparticules: - ppt video  online télécharger"/>
          <p:cNvPicPr>
            <a:picLocks noChangeAspect="1" noChangeArrowheads="1"/>
          </p:cNvPicPr>
          <p:nvPr/>
        </p:nvPicPr>
        <p:blipFill>
          <a:blip r:embed="rId2"/>
          <a:srcRect/>
          <a:stretch>
            <a:fillRect/>
          </a:stretch>
        </p:blipFill>
        <p:spPr bwMode="auto">
          <a:xfrm>
            <a:off x="3918193" y="2127738"/>
            <a:ext cx="7661275" cy="451045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1665" name="Rectangle 1"/>
          <p:cNvSpPr>
            <a:spLocks noChangeArrowheads="1"/>
          </p:cNvSpPr>
          <p:nvPr/>
        </p:nvSpPr>
        <p:spPr bwMode="auto">
          <a:xfrm>
            <a:off x="145465" y="2534216"/>
            <a:ext cx="3529720" cy="2246769"/>
          </a:xfrm>
          <a:prstGeom prst="rect">
            <a:avLst/>
          </a:prstGeom>
          <a:solidFill>
            <a:schemeClr val="tx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charset="0"/>
              </a:rPr>
              <a:t>De plus, lorsqu'il est exposé à l'air libre et en présence d'humidité, le fer est soumis à la corrosion. De la rouille, constituée d'oxydes et d'</a:t>
            </a:r>
            <a:r>
              <a:rPr kumimoji="0" lang="fr-FR" sz="1400" b="0" i="0" u="none" strike="noStrike" cap="none" normalizeH="0" baseline="0" dirty="0" err="1">
                <a:ln>
                  <a:noFill/>
                </a:ln>
                <a:solidFill>
                  <a:srgbClr val="222222"/>
                </a:solidFill>
                <a:effectLst/>
                <a:latin typeface="Calibri" pitchFamily="34" charset="0"/>
                <a:ea typeface="Times New Roman" pitchFamily="18" charset="0"/>
                <a:cs typeface="Helvetica" charset="0"/>
              </a:rPr>
              <a:t>oxyhydroxydes</a:t>
            </a: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charset="0"/>
              </a:rPr>
              <a:t> ferriques hydratés, se forme. Cette rouille présente une porosité suite à une réaction d'oxydation qui peut se propager, et ce jusqu'au cœur du métal ce qui différencie grandement le fer d'autres métaux, comme l'aluminium, qui forment une couche fine d'oxyde imperméable.</a:t>
            </a:r>
            <a:endParaRPr kumimoji="0" lang="fr-FR" sz="1400" b="0" i="0" u="none" strike="noStrike" cap="none" normalizeH="0" baseline="0" dirty="0">
              <a:ln>
                <a:noFill/>
              </a:ln>
              <a:solidFill>
                <a:schemeClr val="tx1"/>
              </a:solidFill>
              <a:effectLst/>
              <a:latin typeface="Arial" pitchFamily="34" charset="0"/>
              <a:cs typeface="Arial" pitchFamily="34" charset="0"/>
            </a:endParaRPr>
          </a:p>
        </p:txBody>
      </p:sp>
      <p:pic>
        <p:nvPicPr>
          <p:cNvPr id="241667" name="Picture 3" descr="Old rusty et les écrous de la corrosion du fer dans un rack à l&amp;#39;extérieur  de la station de Minehead à cabanes du moteur sur la West Somerset Railway  Photo Stock -"/>
          <p:cNvPicPr>
            <a:picLocks noChangeAspect="1" noChangeArrowheads="1"/>
          </p:cNvPicPr>
          <p:nvPr/>
        </p:nvPicPr>
        <p:blipFill>
          <a:blip r:embed="rId2"/>
          <a:srcRect/>
          <a:stretch>
            <a:fillRect/>
          </a:stretch>
        </p:blipFill>
        <p:spPr bwMode="auto">
          <a:xfrm>
            <a:off x="9003323" y="2659213"/>
            <a:ext cx="2752497" cy="294305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2689" name="Rectangle 1"/>
          <p:cNvSpPr>
            <a:spLocks noChangeArrowheads="1"/>
          </p:cNvSpPr>
          <p:nvPr/>
        </p:nvSpPr>
        <p:spPr bwMode="auto">
          <a:xfrm>
            <a:off x="0" y="2703421"/>
            <a:ext cx="5820508" cy="2893100"/>
          </a:xfrm>
          <a:prstGeom prst="rect">
            <a:avLst/>
          </a:prstGeom>
          <a:solidFill>
            <a:schemeClr val="tx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222222"/>
                </a:solidFill>
                <a:effectLst/>
                <a:latin typeface="Calibri" pitchFamily="34" charset="0"/>
                <a:ea typeface="Times New Roman" pitchFamily="18" charset="0"/>
                <a:cs typeface="Helvetica"/>
              </a:rPr>
              <a:t>Les isotopes du fer</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rgbClr val="222222"/>
                </a:solidFill>
                <a:effectLst/>
                <a:latin typeface="Calibri" pitchFamily="34" charset="0"/>
                <a:ea typeface="Times New Roman" pitchFamily="18" charset="0"/>
                <a:cs typeface="Helvetica"/>
              </a:rPr>
              <a:t>Des isotopes sont des atomes qui possèdent le même nombre de protons mais un nombre différent de neutrons.</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Le fer possède 28 isotopes connus dont les plus stables sont les nombres de masse varient de 45 à 72.</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Parmi ces 6 isotopes, les plus stables sont :</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Le fer 54 représentant 5,85% des isotopes nucléaires. </a:t>
            </a:r>
            <a:endParaRPr kumimoji="0" lang="fr-FR" sz="14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Le fer 56 qui est l'isotope nucléaire le plus abondant en représentant 91,75% des isotopes</a:t>
            </a:r>
            <a:endParaRPr kumimoji="0" lang="fr-FR" sz="14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Le fer 57 représentant 2,12% des isotopes radioactifs</a:t>
            </a:r>
            <a:endParaRPr kumimoji="0" lang="fr-FR" sz="14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Le fer 58 représentant 0,28% des isotopes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solidFill>
              <a:effectLst/>
              <a:latin typeface="Arial" pitchFamily="34" charset="0"/>
              <a:cs typeface="Arial" pitchFamily="34" charset="0"/>
            </a:endParaRPr>
          </a:p>
        </p:txBody>
      </p:sp>
      <p:pic>
        <p:nvPicPr>
          <p:cNvPr id="242691" name="Picture 3" descr="Atomes et leurs noyaux Quel que soit son état – solide, liquide ou gazeux-  la matière est un assemblage d&amp;#39;atomes. Un atome est constitué d&amp;#39;un noyau  et. - ppt télécharger"/>
          <p:cNvPicPr>
            <a:picLocks noChangeAspect="1" noChangeArrowheads="1"/>
          </p:cNvPicPr>
          <p:nvPr/>
        </p:nvPicPr>
        <p:blipFill>
          <a:blip r:embed="rId2"/>
          <a:srcRect/>
          <a:stretch>
            <a:fillRect/>
          </a:stretch>
        </p:blipFill>
        <p:spPr bwMode="auto">
          <a:xfrm>
            <a:off x="6386390" y="1975705"/>
            <a:ext cx="5805610" cy="43542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Fer  </a:t>
            </a:r>
          </a:p>
        </p:txBody>
      </p:sp>
      <p:sp>
        <p:nvSpPr>
          <p:cNvPr id="237571" name="AutoShape 3"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7573" name="AutoShape 5" descr="Minerai de f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3713" name="Rectangle 1"/>
          <p:cNvSpPr>
            <a:spLocks noChangeArrowheads="1"/>
          </p:cNvSpPr>
          <p:nvPr/>
        </p:nvSpPr>
        <p:spPr bwMode="auto">
          <a:xfrm>
            <a:off x="149469" y="2833153"/>
            <a:ext cx="4071042" cy="2246769"/>
          </a:xfrm>
          <a:prstGeom prst="rect">
            <a:avLst/>
          </a:prstGeom>
          <a:solidFill>
            <a:schemeClr val="tx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222222"/>
                </a:solidFill>
                <a:effectLst/>
                <a:latin typeface="Calibri" pitchFamily="34" charset="0"/>
                <a:ea typeface="Times New Roman" pitchFamily="18" charset="0"/>
                <a:cs typeface="Helvetica"/>
              </a:rPr>
              <a:t>Les utilités du fer</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Le fer n'est pratiquement jamais utilisé de manière pur mais sous forme d'alliages. Par exemple, à partir du fer on peut obtenir :</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La fonte lorsque l'alliage contient entre 2,1% et 6,67% de carbone</a:t>
            </a:r>
            <a:endParaRPr kumimoji="0" lang="fr-FR" sz="14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L'acier lorsque l'alliage contient entre 0,025% et 2,1% de carbone</a:t>
            </a:r>
            <a:endParaRPr kumimoji="0" lang="fr-FR" sz="1400" b="0" i="0" u="none" strike="noStrike" cap="none" normalizeH="0" baseline="0" dirty="0">
              <a:ln>
                <a:noFill/>
              </a:ln>
              <a:solidFill>
                <a:srgbClr val="222222"/>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a:ln>
                  <a:noFill/>
                </a:ln>
                <a:solidFill>
                  <a:srgbClr val="222222"/>
                </a:solidFill>
                <a:effectLst/>
                <a:latin typeface="Calibri" pitchFamily="34" charset="0"/>
                <a:ea typeface="Times New Roman" pitchFamily="18" charset="0"/>
                <a:cs typeface="Helvetica"/>
              </a:rPr>
              <a:t>Le fer industriel lorsque l'alliage possède moins de 0,025% de carbone</a:t>
            </a:r>
            <a:endParaRPr kumimoji="0" lang="fr-FR" sz="1400" b="0" i="0" u="none" strike="noStrike" cap="none" normalizeH="0" baseline="0" dirty="0">
              <a:ln>
                <a:noFill/>
              </a:ln>
              <a:solidFill>
                <a:schemeClr val="tx1"/>
              </a:solidFill>
              <a:effectLst/>
              <a:latin typeface="Arial" pitchFamily="34" charset="0"/>
              <a:cs typeface="Arial" pitchFamily="34" charset="0"/>
            </a:endParaRPr>
          </a:p>
        </p:txBody>
      </p:sp>
      <p:pic>
        <p:nvPicPr>
          <p:cNvPr id="243715" name="Picture 3" descr="Fer de Diamètre 8"/>
          <p:cNvPicPr>
            <a:picLocks noChangeAspect="1" noChangeArrowheads="1"/>
          </p:cNvPicPr>
          <p:nvPr/>
        </p:nvPicPr>
        <p:blipFill>
          <a:blip r:embed="rId2"/>
          <a:srcRect/>
          <a:stretch>
            <a:fillRect/>
          </a:stretch>
        </p:blipFill>
        <p:spPr bwMode="auto">
          <a:xfrm>
            <a:off x="5132022" y="2342905"/>
            <a:ext cx="6168354" cy="383808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Symbol. Concept Words Thank You for Your  Attention on Beautiful Orange Paper Stock Image - Image of beautiful,  abstract: 424381085">
            <a:extLst>
              <a:ext uri="{FF2B5EF4-FFF2-40B4-BE49-F238E27FC236}">
                <a16:creationId xmlns:a16="http://schemas.microsoft.com/office/drawing/2014/main" id="{9A7E010D-1443-47DF-ACA9-426C00AB4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85" y="2847975"/>
            <a:ext cx="401599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ez-vous des questions ? N'hésitez pas à les poser, je répondrai à chacune  d'entre elles individuellement.&quot; | Irma Nasandratra">
            <a:extLst>
              <a:ext uri="{FF2B5EF4-FFF2-40B4-BE49-F238E27FC236}">
                <a16:creationId xmlns:a16="http://schemas.microsoft.com/office/drawing/2014/main" id="{1E7FE803-22B1-4B9B-B0C4-0D9D1BB75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2266949"/>
            <a:ext cx="4943475" cy="41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3074" name="Picture 2"/>
          <p:cNvPicPr>
            <a:picLocks noChangeAspect="1" noChangeArrowheads="1"/>
          </p:cNvPicPr>
          <p:nvPr/>
        </p:nvPicPr>
        <p:blipFill>
          <a:blip r:embed="rId2"/>
          <a:srcRect/>
          <a:stretch>
            <a:fillRect/>
          </a:stretch>
        </p:blipFill>
        <p:spPr bwMode="auto">
          <a:xfrm>
            <a:off x="242888" y="2976563"/>
            <a:ext cx="11706225" cy="904875"/>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243254" y="4454403"/>
            <a:ext cx="10896600" cy="18002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4099" name="Picture 3"/>
          <p:cNvPicPr>
            <a:picLocks noChangeAspect="1" noChangeArrowheads="1"/>
          </p:cNvPicPr>
          <p:nvPr/>
        </p:nvPicPr>
        <p:blipFill>
          <a:blip r:embed="rId2"/>
          <a:srcRect/>
          <a:stretch>
            <a:fillRect/>
          </a:stretch>
        </p:blipFill>
        <p:spPr bwMode="auto">
          <a:xfrm>
            <a:off x="1311886" y="2398835"/>
            <a:ext cx="9515475" cy="495300"/>
          </a:xfrm>
          <a:prstGeom prst="rect">
            <a:avLst/>
          </a:prstGeom>
          <a:noFill/>
          <a:ln w="9525">
            <a:noFill/>
            <a:miter lim="800000"/>
            <a:headEnd/>
            <a:tailEnd/>
          </a:ln>
        </p:spPr>
      </p:pic>
      <p:pic>
        <p:nvPicPr>
          <p:cNvPr id="4100" name="Picture 4"/>
          <p:cNvPicPr>
            <a:picLocks noChangeAspect="1" noChangeArrowheads="1"/>
          </p:cNvPicPr>
          <p:nvPr/>
        </p:nvPicPr>
        <p:blipFill>
          <a:blip r:embed="rId3"/>
          <a:srcRect/>
          <a:stretch>
            <a:fillRect/>
          </a:stretch>
        </p:blipFill>
        <p:spPr bwMode="auto">
          <a:xfrm>
            <a:off x="2586038" y="3162300"/>
            <a:ext cx="7019925" cy="533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5122" name="Picture 2"/>
          <p:cNvPicPr>
            <a:picLocks noChangeAspect="1" noChangeArrowheads="1"/>
          </p:cNvPicPr>
          <p:nvPr/>
        </p:nvPicPr>
        <p:blipFill>
          <a:blip r:embed="rId2"/>
          <a:srcRect/>
          <a:stretch>
            <a:fillRect/>
          </a:stretch>
        </p:blipFill>
        <p:spPr bwMode="auto">
          <a:xfrm>
            <a:off x="650630" y="2683848"/>
            <a:ext cx="10719303" cy="267982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6146" name="Picture 2"/>
          <p:cNvPicPr>
            <a:picLocks noChangeAspect="1" noChangeArrowheads="1"/>
          </p:cNvPicPr>
          <p:nvPr/>
        </p:nvPicPr>
        <p:blipFill>
          <a:blip r:embed="rId2"/>
          <a:srcRect/>
          <a:stretch>
            <a:fillRect/>
          </a:stretch>
        </p:blipFill>
        <p:spPr bwMode="auto">
          <a:xfrm>
            <a:off x="547689" y="2205307"/>
            <a:ext cx="11049366" cy="404822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7170" name="Picture 2"/>
          <p:cNvPicPr>
            <a:picLocks noChangeAspect="1" noChangeArrowheads="1"/>
          </p:cNvPicPr>
          <p:nvPr/>
        </p:nvPicPr>
        <p:blipFill>
          <a:blip r:embed="rId2"/>
          <a:srcRect/>
          <a:stretch>
            <a:fillRect/>
          </a:stretch>
        </p:blipFill>
        <p:spPr bwMode="auto">
          <a:xfrm>
            <a:off x="931985" y="2535892"/>
            <a:ext cx="9847385" cy="36806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L’Azote et le phosphore</a:t>
            </a:r>
          </a:p>
        </p:txBody>
      </p:sp>
      <p:pic>
        <p:nvPicPr>
          <p:cNvPr id="8194" name="Picture 2"/>
          <p:cNvPicPr>
            <a:picLocks noChangeAspect="1" noChangeArrowheads="1"/>
          </p:cNvPicPr>
          <p:nvPr/>
        </p:nvPicPr>
        <p:blipFill>
          <a:blip r:embed="rId2"/>
          <a:srcRect/>
          <a:stretch>
            <a:fillRect/>
          </a:stretch>
        </p:blipFill>
        <p:spPr bwMode="auto">
          <a:xfrm>
            <a:off x="552450" y="2262188"/>
            <a:ext cx="110871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EF69EF-478E-4A34-9077-AD5B790C8484}">
  <ds:schemaRefs>
    <ds:schemaRef ds:uri="http://schemas.microsoft.com/sharepoint/v3/contenttype/forms"/>
  </ds:schemaRefs>
</ds:datastoreItem>
</file>

<file path=customXml/itemProps2.xml><?xml version="1.0" encoding="utf-8"?>
<ds:datastoreItem xmlns:ds="http://schemas.openxmlformats.org/officeDocument/2006/customXml" ds:itemID="{5B490D93-7B1B-411A-837B-D91624B8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D42A2DC-E608-45A4-8DCA-71E71A9E667F}">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TC104033917[[fn=Berlin]]</Template>
  <TotalTime>0</TotalTime>
  <Words>1008</Words>
  <Application>Microsoft Office PowerPoint</Application>
  <PresentationFormat>Grand écran</PresentationFormat>
  <Paragraphs>118</Paragraphs>
  <Slides>38</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38</vt:i4>
      </vt:variant>
    </vt:vector>
  </HeadingPairs>
  <TitlesOfParts>
    <vt:vector size="44" baseType="lpstr">
      <vt:lpstr>Arial</vt:lpstr>
      <vt:lpstr>Calibri</vt:lpstr>
      <vt:lpstr>Times New Roman</vt:lpstr>
      <vt:lpstr>Trebuchet MS</vt:lpstr>
      <vt:lpstr>Berlin</vt:lpstr>
      <vt:lpstr>1_Berlin</vt:lpstr>
      <vt:lpstr>  Cours de Chimie Minérale Inorganic Chemistry Courses Cours N°04</vt:lpstr>
      <vt:lpstr>L’Azote et le phosphore</vt:lpstr>
      <vt:lpstr>L’Azote et le phosphore</vt:lpstr>
      <vt:lpstr>L’Azote et le phosphore</vt:lpstr>
      <vt:lpstr>L’Azote et le phosphore</vt:lpstr>
      <vt:lpstr>L’Azote et le phosphore</vt:lpstr>
      <vt:lpstr>L’Azote et le phosphore</vt:lpstr>
      <vt:lpstr>L’Azote et le phosphore</vt:lpstr>
      <vt:lpstr>L’Azote et le phosphore</vt:lpstr>
      <vt:lpstr>L’Azote et le phosphore</vt:lpstr>
      <vt:lpstr>L’Azote et le phosphore</vt:lpstr>
      <vt:lpstr>L’Azote et le phosphore</vt:lpstr>
      <vt:lpstr>L’Azote et le phosphore</vt:lpstr>
      <vt:lpstr>L’Azote et le phosphore</vt:lpstr>
      <vt:lpstr>L’Azote et le phosphore</vt:lpstr>
      <vt:lpstr>L’Azote et le phosphore</vt:lpstr>
      <vt:lpstr>Le Bore </vt:lpstr>
      <vt:lpstr>Le Bore </vt:lpstr>
      <vt:lpstr>Le Bore </vt:lpstr>
      <vt:lpstr>Le Bore </vt:lpstr>
      <vt:lpstr>Le Bore </vt:lpstr>
      <vt:lpstr>Le Bore </vt:lpstr>
      <vt:lpstr>Le Bore </vt:lpstr>
      <vt:lpstr>Le Bore </vt:lpstr>
      <vt:lpstr>Le Bore </vt:lpstr>
      <vt:lpstr>Le Bore </vt:lpstr>
      <vt:lpstr>Le Fer  </vt:lpstr>
      <vt:lpstr>Le Fer  </vt:lpstr>
      <vt:lpstr>Le Fer  </vt:lpstr>
      <vt:lpstr>Le Fer  </vt:lpstr>
      <vt:lpstr>Le Fer  </vt:lpstr>
      <vt:lpstr>Le Fer  </vt:lpstr>
      <vt:lpstr>Le Fer  </vt:lpstr>
      <vt:lpstr>Le Fer  </vt:lpstr>
      <vt:lpstr>Le Fer  </vt:lpstr>
      <vt:lpstr>Le Fer  </vt:lpstr>
      <vt:lpstr>Le Fer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2025-09-28T10:11:40Z</cp:lastPrinted>
  <dcterms:created xsi:type="dcterms:W3CDTF">2013-06-18T13:57:10Z</dcterms:created>
  <dcterms:modified xsi:type="dcterms:W3CDTF">2026-05-16T22:28:31Z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