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 id="2147483669" r:id="rId5"/>
  </p:sldMasterIdLst>
  <p:notesMasterIdLst>
    <p:notesMasterId r:id="rId36"/>
  </p:notesMasterIdLst>
  <p:handoutMasterIdLst>
    <p:handoutMasterId r:id="rId37"/>
  </p:handoutMasterIdLst>
  <p:sldIdLst>
    <p:sldId id="257" r:id="rId6"/>
    <p:sldId id="368" r:id="rId7"/>
    <p:sldId id="369" r:id="rId8"/>
    <p:sldId id="370" r:id="rId9"/>
    <p:sldId id="371" r:id="rId10"/>
    <p:sldId id="372" r:id="rId11"/>
    <p:sldId id="373" r:id="rId12"/>
    <p:sldId id="374" r:id="rId13"/>
    <p:sldId id="375" r:id="rId14"/>
    <p:sldId id="377" r:id="rId15"/>
    <p:sldId id="376"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91" r:id="rId29"/>
    <p:sldId id="392" r:id="rId30"/>
    <p:sldId id="393" r:id="rId31"/>
    <p:sldId id="396" r:id="rId32"/>
    <p:sldId id="394" r:id="rId33"/>
    <p:sldId id="395" r:id="rId34"/>
    <p:sldId id="475" r:id="rId35"/>
  </p:sldIdLst>
  <p:sldSz cx="12192000" cy="6858000"/>
  <p:notesSz cx="6858000" cy="9144000"/>
  <p:defaultTextStyle>
    <a:defPPr>
      <a:defRPr lang="fr-FR"/>
    </a:defPPr>
    <a:lvl1pPr marL="0" algn="l" defTabSz="457200" rtl="0" eaLnBrk="1" latinLnBrk="0" hangingPunct="1">
      <a:defRPr lang="fr-FR" sz="1800" kern="1200">
        <a:solidFill>
          <a:schemeClr val="tx1"/>
        </a:solidFill>
        <a:latin typeface="+mn-lt"/>
        <a:ea typeface="+mn-ea"/>
        <a:cs typeface="+mn-cs"/>
      </a:defRPr>
    </a:lvl1pPr>
    <a:lvl2pPr marL="457200" algn="l" defTabSz="457200" rtl="0" eaLnBrk="1" latinLnBrk="0" hangingPunct="1">
      <a:defRPr lang="fr-FR" sz="1800" kern="1200">
        <a:solidFill>
          <a:schemeClr val="tx1"/>
        </a:solidFill>
        <a:latin typeface="+mn-lt"/>
        <a:ea typeface="+mn-ea"/>
        <a:cs typeface="+mn-cs"/>
      </a:defRPr>
    </a:lvl2pPr>
    <a:lvl3pPr marL="914400" algn="l" defTabSz="457200" rtl="0" eaLnBrk="1" latinLnBrk="0" hangingPunct="1">
      <a:defRPr lang="fr-FR" sz="1800" kern="1200">
        <a:solidFill>
          <a:schemeClr val="tx1"/>
        </a:solidFill>
        <a:latin typeface="+mn-lt"/>
        <a:ea typeface="+mn-ea"/>
        <a:cs typeface="+mn-cs"/>
      </a:defRPr>
    </a:lvl3pPr>
    <a:lvl4pPr marL="1371600" algn="l" defTabSz="457200" rtl="0" eaLnBrk="1" latinLnBrk="0" hangingPunct="1">
      <a:defRPr lang="fr-FR" sz="1800" kern="1200">
        <a:solidFill>
          <a:schemeClr val="tx1"/>
        </a:solidFill>
        <a:latin typeface="+mn-lt"/>
        <a:ea typeface="+mn-ea"/>
        <a:cs typeface="+mn-cs"/>
      </a:defRPr>
    </a:lvl4pPr>
    <a:lvl5pPr marL="1828800" algn="l" defTabSz="457200" rtl="0" eaLnBrk="1" latinLnBrk="0" hangingPunct="1">
      <a:defRPr lang="fr-FR" sz="1800" kern="1200">
        <a:solidFill>
          <a:schemeClr val="tx1"/>
        </a:solidFill>
        <a:latin typeface="+mn-lt"/>
        <a:ea typeface="+mn-ea"/>
        <a:cs typeface="+mn-cs"/>
      </a:defRPr>
    </a:lvl5pPr>
    <a:lvl6pPr marL="2286000" algn="l" defTabSz="457200" rtl="0" eaLnBrk="1" latinLnBrk="0" hangingPunct="1">
      <a:defRPr lang="fr-FR" sz="1800" kern="1200">
        <a:solidFill>
          <a:schemeClr val="tx1"/>
        </a:solidFill>
        <a:latin typeface="+mn-lt"/>
        <a:ea typeface="+mn-ea"/>
        <a:cs typeface="+mn-cs"/>
      </a:defRPr>
    </a:lvl6pPr>
    <a:lvl7pPr marL="2743200" algn="l" defTabSz="457200" rtl="0" eaLnBrk="1" latinLnBrk="0" hangingPunct="1">
      <a:defRPr lang="fr-FR" sz="1800" kern="1200">
        <a:solidFill>
          <a:schemeClr val="tx1"/>
        </a:solidFill>
        <a:latin typeface="+mn-lt"/>
        <a:ea typeface="+mn-ea"/>
        <a:cs typeface="+mn-cs"/>
      </a:defRPr>
    </a:lvl7pPr>
    <a:lvl8pPr marL="3200400" algn="l" defTabSz="457200" rtl="0" eaLnBrk="1" latinLnBrk="0" hangingPunct="1">
      <a:defRPr lang="fr-FR" sz="1800" kern="1200">
        <a:solidFill>
          <a:schemeClr val="tx1"/>
        </a:solidFill>
        <a:latin typeface="+mn-lt"/>
        <a:ea typeface="+mn-ea"/>
        <a:cs typeface="+mn-cs"/>
      </a:defRPr>
    </a:lvl8pPr>
    <a:lvl9pPr marL="3657600" algn="l" defTabSz="4572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8" autoAdjust="0"/>
    <p:restoredTop sz="96005" autoAdjust="0"/>
  </p:normalViewPr>
  <p:slideViewPr>
    <p:cSldViewPr snapToGrid="0">
      <p:cViewPr varScale="1">
        <p:scale>
          <a:sx n="80" d="100"/>
          <a:sy n="80" d="100"/>
        </p:scale>
        <p:origin x="806" y="67"/>
      </p:cViewPr>
      <p:guideLst>
        <p:guide orient="horz" pos="2160"/>
        <p:guide pos="3840"/>
      </p:guideLst>
    </p:cSldViewPr>
  </p:slid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88" d="100"/>
          <a:sy n="88" d="100"/>
        </p:scale>
        <p:origin x="202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0889E2-0AA6-44B2-99FC-9F2AE8DD3254}" type="datetimeFigureOut">
              <a:rPr lang="fr-FR" smtClean="0"/>
              <a:pPr/>
              <a:t>16/05/2026</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3438A2-8FEA-4CC7-BF48-914C52A7AE74}" type="slidenum">
              <a:rPr lang="fr-FR" smtClean="0"/>
              <a:pPr/>
              <a:t>‹N°›</a:t>
            </a:fld>
            <a:endParaRPr lang="fr-FR" dirty="0"/>
          </a:p>
        </p:txBody>
      </p:sp>
    </p:spTree>
    <p:extLst>
      <p:ext uri="{BB962C8B-B14F-4D97-AF65-F5344CB8AC3E}">
        <p14:creationId xmlns:p14="http://schemas.microsoft.com/office/powerpoint/2010/main" val="3384722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fr-F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fr-FR" sz="1200"/>
            </a:lvl1pPr>
          </a:lstStyle>
          <a:p>
            <a:fld id="{E3775AAE-0936-40B9-ACF9-A981EEF95D23}" type="datetimeFigureOut">
              <a:rPr lang="fr-FR"/>
              <a:pPr/>
              <a:t>16/05/2026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fr-F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fr-FR" sz="1200"/>
            </a:lvl1pPr>
          </a:lstStyle>
          <a:p>
            <a:fld id="{B37B1F30-39B2-4CE2-8EF3-91F3179569A5}" type="slidenum">
              <a:rPr lang="fr-FR" smtClean="0"/>
              <a:pPr/>
              <a:t>‹N°›</a:t>
            </a:fld>
            <a:endParaRPr lang="fr-FR" dirty="0"/>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commentaires 2"/>
          <p:cNvSpPr>
            <a:spLocks noGrp="1"/>
          </p:cNvSpPr>
          <p:nvPr>
            <p:ph type="body" idx="1"/>
          </p:nvPr>
        </p:nvSpPr>
        <p:spPr/>
        <p:txBody>
          <a:bodyPr/>
          <a:lstStyle/>
          <a:p>
            <a:r>
              <a:rPr lang="fr-FR" dirty="0"/>
              <a:t>Nous avons conçu ce modèle pour que chaque membre de l’équipe de projet ait un jeu de diapositives avec un thème propre. Voici comment ajouter une nouvelle diapositive à un jeu : </a:t>
            </a:r>
          </a:p>
          <a:p>
            <a:br>
              <a:rPr lang="fr-FR" dirty="0"/>
            </a:br>
            <a:endParaRPr lang="fr-FR" dirty="0"/>
          </a:p>
          <a:p>
            <a:r>
              <a:rPr lang="fr-FR" dirty="0"/>
              <a:t>Indiquez l’emplacement auquel vous voulez ajouter la diapositive : sélectionnez une diapositive dans le volet Miniatures, cliquez sur le bouton Nouvelle diapositive, puis choisissez une disposition. </a:t>
            </a:r>
          </a:p>
          <a:p>
            <a:br>
              <a:rPr lang="fr-FR" dirty="0"/>
            </a:br>
            <a:endParaRPr lang="fr-FR" dirty="0"/>
          </a:p>
          <a:p>
            <a:r>
              <a:rPr lang="fr-FR" dirty="0"/>
              <a:t>Le thème de la diapositive que vous avez sélectionnée est appliqué à la nouvelle diapositive. </a:t>
            </a:r>
          </a:p>
          <a:p>
            <a:br>
              <a:rPr lang="fr-FR" dirty="0"/>
            </a:br>
            <a:endParaRPr lang="fr-FR" dirty="0"/>
          </a:p>
          <a:p>
            <a:r>
              <a:rPr lang="fr-FR" dirty="0"/>
              <a:t>Attention ! Veillez à ne pas modifier par erreur les thèmes des autres présentateurs. Ceci peut arriver si vous choisissez une variante de thème via l’onglet Création (applique cette apparence à toutes les diapositives de la présentation. </a:t>
            </a:r>
          </a:p>
        </p:txBody>
      </p:sp>
      <p:sp>
        <p:nvSpPr>
          <p:cNvPr id="4" name="Espace réservé du numéro de diapositive 3"/>
          <p:cNvSpPr>
            <a:spLocks noGrp="1"/>
          </p:cNvSpPr>
          <p:nvPr>
            <p:ph type="sldNum" sz="quarter" idx="10"/>
          </p:nvPr>
        </p:nvSpPr>
        <p:spPr/>
        <p:txBody>
          <a:bodyPr/>
          <a:lstStyle/>
          <a:p>
            <a:fld id="{A7666ED7-631A-46AF-B451-227D0A8685A0}" type="slidenum">
              <a:rPr lang="fr-FR" smtClean="0"/>
              <a:pPr/>
              <a:t>1</a:t>
            </a:fld>
            <a:endParaRPr lang="fr-FR"/>
          </a:p>
        </p:txBody>
      </p:sp>
      <p:sp>
        <p:nvSpPr>
          <p:cNvPr id="7" name="Espace réservé de l’image des diapositives 6"/>
          <p:cNvSpPr>
            <a:spLocks noGrp="1" noRot="1" noChangeAspect="1"/>
          </p:cNvSpPr>
          <p:nvPr>
            <p:ph type="sldImg"/>
          </p:nvPr>
        </p:nvSpPr>
        <p:spPr/>
      </p:sp>
    </p:spTree>
    <p:extLst>
      <p:ext uri="{BB962C8B-B14F-4D97-AF65-F5344CB8AC3E}">
        <p14:creationId xmlns:p14="http://schemas.microsoft.com/office/powerpoint/2010/main" val="854613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ctrTitle"/>
          </p:nvPr>
        </p:nvSpPr>
        <p:spPr>
          <a:xfrm>
            <a:off x="680322" y="2733709"/>
            <a:ext cx="8144134" cy="1373070"/>
          </a:xfrm>
        </p:spPr>
        <p:txBody>
          <a:bodyPr anchor="b">
            <a:noAutofit/>
          </a:bodyPr>
          <a:lstStyle>
            <a:lvl1pPr algn="r" latinLnBrk="0">
              <a:defRPr lang="fr-FR" sz="5400"/>
            </a:lvl1pPr>
          </a:lstStyle>
          <a:p>
            <a:r>
              <a:rPr lang="fr-FR" dirty="0"/>
              <a:t>Modifiez le style du titre</a:t>
            </a:r>
          </a:p>
        </p:txBody>
      </p:sp>
      <p:sp>
        <p:nvSpPr>
          <p:cNvPr id="3" name="Sous-titre 2"/>
          <p:cNvSpPr>
            <a:spLocks noGrp="1"/>
          </p:cNvSpPr>
          <p:nvPr>
            <p:ph type="subTitle" idx="1"/>
          </p:nvPr>
        </p:nvSpPr>
        <p:spPr>
          <a:xfrm>
            <a:off x="680322" y="4394039"/>
            <a:ext cx="8144134" cy="1117687"/>
          </a:xfrm>
        </p:spPr>
        <p:txBody>
          <a:bodyPr>
            <a:normAutofit/>
          </a:bodyPr>
          <a:lstStyle>
            <a:lvl1pPr marL="0" indent="0" algn="r" latinLnBrk="0">
              <a:buNone/>
              <a:defRPr lang="fr-FR" sz="2000"/>
            </a:lvl1pPr>
            <a:lvl2pPr marL="457200" indent="0" algn="ctr" latinLnBrk="0">
              <a:buNone/>
              <a:defRPr lang="fr-FR" sz="2000"/>
            </a:lvl2pPr>
            <a:lvl3pPr marL="914400" indent="0" algn="ctr" latinLnBrk="0">
              <a:buNone/>
              <a:defRPr lang="fr-FR" sz="1800"/>
            </a:lvl3pPr>
            <a:lvl4pPr marL="1371600" indent="0" algn="ctr" latinLnBrk="0">
              <a:buNone/>
              <a:defRPr lang="fr-FR" sz="1600"/>
            </a:lvl4pPr>
            <a:lvl5pPr marL="1828800" indent="0" algn="ctr" latinLnBrk="0">
              <a:buNone/>
              <a:defRPr lang="fr-FR" sz="1600"/>
            </a:lvl5pPr>
            <a:lvl6pPr marL="2286000" indent="0" algn="ctr" latinLnBrk="0">
              <a:buNone/>
              <a:defRPr lang="fr-FR" sz="1600"/>
            </a:lvl6pPr>
            <a:lvl7pPr marL="2743200" indent="0" algn="ctr" latinLnBrk="0">
              <a:buNone/>
              <a:defRPr lang="fr-FR" sz="1600"/>
            </a:lvl7pPr>
            <a:lvl8pPr marL="3200400" indent="0" algn="ctr" latinLnBrk="0">
              <a:buNone/>
              <a:defRPr lang="fr-FR" sz="1600"/>
            </a:lvl8pPr>
            <a:lvl9pPr marL="3657600" indent="0" algn="ctr" latinLnBrk="0">
              <a:buNone/>
              <a:defRPr lang="fr-FR" sz="16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78ABE3C1-DBE1-495D-B57B-2849774B866A}" type="datetimeFigureOut">
              <a:rPr lang="fr-FR"/>
              <a:pPr/>
              <a:t>16/05/2026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9255346" y="2750337"/>
            <a:ext cx="1171888" cy="1356442"/>
          </a:xfrm>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a:xfrm>
            <a:off x="680322" y="4711616"/>
            <a:ext cx="9613859" cy="453051"/>
          </a:xfrm>
        </p:spPr>
        <p:txBody>
          <a:bodyPr anchor="b">
            <a:normAutofit/>
          </a:bodyPr>
          <a:lstStyle>
            <a:lvl1pPr latinLnBrk="0">
              <a:defRPr lang="fr-FR" sz="2400"/>
            </a:lvl1pPr>
          </a:lstStyle>
          <a:p>
            <a:r>
              <a:rPr lang="fr-FR" dirty="0"/>
              <a:t>Modifiez le style du titre</a:t>
            </a:r>
          </a:p>
        </p:txBody>
      </p:sp>
      <p:sp>
        <p:nvSpPr>
          <p:cNvPr id="3" name="Espace réservé d’image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19" y="5169583"/>
            <a:ext cx="9613862" cy="622971"/>
          </a:xfrm>
        </p:spPr>
        <p:txBody>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446C117F-5CCF-4837-BE5F-2B92066CAFAF}" type="datetimeFigureOut">
              <a:rPr lang="fr-FR"/>
              <a:pPr/>
              <a:t>16/05/2026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10729455" y="4711309"/>
            <a:ext cx="1154151" cy="1090789"/>
          </a:xfrm>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a:xfrm>
            <a:off x="680322" y="609597"/>
            <a:ext cx="9613858" cy="3592750"/>
          </a:xfrm>
        </p:spPr>
        <p:txBody>
          <a:bodyPr anchor="ctr"/>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2" y="4711615"/>
            <a:ext cx="9613859" cy="1090789"/>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84EB90BD-B6CE-46B7-997F-7313B992CCDC}" type="datetimeFigureOut">
              <a:rPr lang="fr-FR"/>
              <a:pPr/>
              <a:t>16/05/2026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10729455" y="4711615"/>
            <a:ext cx="1154151" cy="1090789"/>
          </a:xfrm>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Imag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a:xfrm>
            <a:off x="1127856" y="609598"/>
            <a:ext cx="8718877" cy="3036061"/>
          </a:xfrm>
        </p:spPr>
        <p:txBody>
          <a:bodyPr anchor="ctr"/>
          <a:lstStyle>
            <a:lvl1pPr latinLnBrk="0">
              <a:defRPr lang="fr-FR" sz="3200"/>
            </a:lvl1pPr>
          </a:lstStyle>
          <a:p>
            <a:r>
              <a:rPr lang="fr-FR" dirty="0"/>
              <a:t>Modifiez le style du titre</a:t>
            </a:r>
          </a:p>
        </p:txBody>
      </p:sp>
      <p:sp>
        <p:nvSpPr>
          <p:cNvPr id="12" name="Espace réservé du texte 3"/>
          <p:cNvSpPr>
            <a:spLocks noGrp="1"/>
          </p:cNvSpPr>
          <p:nvPr>
            <p:ph type="body" sz="half" idx="13"/>
          </p:nvPr>
        </p:nvSpPr>
        <p:spPr>
          <a:xfrm>
            <a:off x="1402288" y="3653379"/>
            <a:ext cx="8156579" cy="548968"/>
          </a:xfrm>
        </p:spPr>
        <p:txBody>
          <a:bodyPr anchor="t">
            <a:normAutofit/>
          </a:bodyPr>
          <a:lstStyle>
            <a:lvl1pPr marL="0" indent="0" latinLnBrk="0">
              <a:buNone/>
              <a:defRPr lang="fr-FR" sz="14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4" name="Espace réservé du texte 3"/>
          <p:cNvSpPr>
            <a:spLocks noGrp="1"/>
          </p:cNvSpPr>
          <p:nvPr>
            <p:ph type="body" sz="half" idx="2"/>
          </p:nvPr>
        </p:nvSpPr>
        <p:spPr>
          <a:xfrm>
            <a:off x="680322" y="4711615"/>
            <a:ext cx="9613859" cy="1090789"/>
          </a:xfrm>
        </p:spPr>
        <p:txBody>
          <a:bodyPr anchor="ctr">
            <a:normAutofit/>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CDB9D11F-B188-461D-B23F-39381795C052}" type="datetimeFigureOut">
              <a:rPr lang="fr-FR"/>
              <a:pPr/>
              <a:t>16/05/2026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lang="fr-FR" smtClean="0"/>
              <a:pPr/>
              <a:t>‹N°›</a:t>
            </a:fld>
            <a:endParaRPr lang="fr-FR" dirty="0"/>
          </a:p>
        </p:txBody>
      </p:sp>
      <p:sp>
        <p:nvSpPr>
          <p:cNvPr id="16" name="Zone de texte 15"/>
          <p:cNvSpPr txBox="1"/>
          <p:nvPr/>
        </p:nvSpPr>
        <p:spPr>
          <a:xfrm>
            <a:off x="583572" y="748116"/>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r>
              <a:rPr lang="fr-FR" sz="7200" dirty="0">
                <a:solidFill>
                  <a:schemeClr val="tx1"/>
                </a:solidFill>
                <a:effectLst/>
              </a:rPr>
              <a:t>"</a:t>
            </a:r>
          </a:p>
        </p:txBody>
      </p:sp>
      <p:sp>
        <p:nvSpPr>
          <p:cNvPr id="17" name="Zone de texte 16"/>
          <p:cNvSpPr txBox="1"/>
          <p:nvPr/>
        </p:nvSpPr>
        <p:spPr>
          <a:xfrm>
            <a:off x="9662809" y="3033524"/>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lgn="r"/>
            <a:r>
              <a:rPr lang="fr-FR" sz="72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Imag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Imag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a:xfrm>
            <a:off x="680319" y="4711615"/>
            <a:ext cx="9613862" cy="588535"/>
          </a:xfrm>
        </p:spPr>
        <p:txBody>
          <a:bodyPr anchor="b"/>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0" y="5300149"/>
            <a:ext cx="9613862" cy="502255"/>
          </a:xfrm>
        </p:spPr>
        <p:txBody>
          <a:bodyPr anchor="t"/>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52E6D8D9-55A2-4063-B0F3-121F44549695}" type="datetimeFigureOut">
              <a:rPr lang="fr-FR"/>
              <a:pPr/>
              <a:t>16/05/2026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Imag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5" name="Titre 1"/>
          <p:cNvSpPr>
            <a:spLocks noGrp="1"/>
          </p:cNvSpPr>
          <p:nvPr>
            <p:ph type="title"/>
          </p:nvPr>
        </p:nvSpPr>
        <p:spPr>
          <a:xfrm>
            <a:off x="669222" y="753228"/>
            <a:ext cx="9624960" cy="1080938"/>
          </a:xfrm>
        </p:spPr>
        <p:txBody>
          <a:bodyPr/>
          <a:lstStyle/>
          <a:p>
            <a:r>
              <a:rPr lang="fr-FR" dirty="0"/>
              <a:t>Modifiez le style du titre</a:t>
            </a:r>
          </a:p>
        </p:txBody>
      </p:sp>
      <p:sp>
        <p:nvSpPr>
          <p:cNvPr id="7" name="Espace réservé du texte 2"/>
          <p:cNvSpPr>
            <a:spLocks noGrp="1"/>
          </p:cNvSpPr>
          <p:nvPr>
            <p:ph type="body" idx="1"/>
          </p:nvPr>
        </p:nvSpPr>
        <p:spPr>
          <a:xfrm>
            <a:off x="660946" y="2336873"/>
            <a:ext cx="3070034"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8" name="Espace réservé du texte 3"/>
          <p:cNvSpPr>
            <a:spLocks noGrp="1"/>
          </p:cNvSpPr>
          <p:nvPr>
            <p:ph type="body" sz="half" idx="15"/>
          </p:nvPr>
        </p:nvSpPr>
        <p:spPr>
          <a:xfrm>
            <a:off x="680322" y="3022673"/>
            <a:ext cx="3049702"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9" name="Espace réservé du texte 4"/>
          <p:cNvSpPr>
            <a:spLocks noGrp="1"/>
          </p:cNvSpPr>
          <p:nvPr>
            <p:ph type="body" sz="quarter" idx="3"/>
          </p:nvPr>
        </p:nvSpPr>
        <p:spPr>
          <a:xfrm>
            <a:off x="3956025" y="233687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0" name="Espace réservé du texte 3"/>
          <p:cNvSpPr>
            <a:spLocks noGrp="1"/>
          </p:cNvSpPr>
          <p:nvPr>
            <p:ph type="body" sz="half" idx="16"/>
          </p:nvPr>
        </p:nvSpPr>
        <p:spPr>
          <a:xfrm>
            <a:off x="3945470" y="3022673"/>
            <a:ext cx="3063240"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11" name="Espace réservé du texte 4"/>
          <p:cNvSpPr>
            <a:spLocks noGrp="1"/>
          </p:cNvSpPr>
          <p:nvPr>
            <p:ph type="body" sz="quarter" idx="13"/>
          </p:nvPr>
        </p:nvSpPr>
        <p:spPr>
          <a:xfrm>
            <a:off x="7224156" y="2336873"/>
            <a:ext cx="307002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2" name="Espace réservé du texte 3"/>
          <p:cNvSpPr>
            <a:spLocks noGrp="1"/>
          </p:cNvSpPr>
          <p:nvPr>
            <p:ph type="body" sz="half" idx="17"/>
          </p:nvPr>
        </p:nvSpPr>
        <p:spPr>
          <a:xfrm>
            <a:off x="7224156" y="3022673"/>
            <a:ext cx="3070025"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D4B24536-994D-4021-A283-9F449C0DB509}" type="datetimeFigureOut">
              <a:rPr lang="fr-FR"/>
              <a:pPr/>
              <a:t>16/05/2026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30" name="Titre 1"/>
          <p:cNvSpPr>
            <a:spLocks noGrp="1"/>
          </p:cNvSpPr>
          <p:nvPr>
            <p:ph type="title"/>
          </p:nvPr>
        </p:nvSpPr>
        <p:spPr>
          <a:xfrm>
            <a:off x="680322" y="753228"/>
            <a:ext cx="9613860" cy="1080938"/>
          </a:xfrm>
        </p:spPr>
        <p:txBody>
          <a:bodyPr/>
          <a:lstStyle/>
          <a:p>
            <a:r>
              <a:rPr lang="fr-FR" dirty="0"/>
              <a:t>Modifiez le style du titre</a:t>
            </a:r>
          </a:p>
        </p:txBody>
      </p:sp>
      <p:sp>
        <p:nvSpPr>
          <p:cNvPr id="19" name="Espace réservé du texte 2"/>
          <p:cNvSpPr>
            <a:spLocks noGrp="1"/>
          </p:cNvSpPr>
          <p:nvPr>
            <p:ph type="body" idx="1"/>
          </p:nvPr>
        </p:nvSpPr>
        <p:spPr>
          <a:xfrm>
            <a:off x="680318" y="4297503"/>
            <a:ext cx="30497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0" name="Espace réservé d’image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1" name="Espace réservé du texte 3"/>
          <p:cNvSpPr>
            <a:spLocks noGrp="1"/>
          </p:cNvSpPr>
          <p:nvPr>
            <p:ph type="body" sz="half" idx="18"/>
          </p:nvPr>
        </p:nvSpPr>
        <p:spPr>
          <a:xfrm>
            <a:off x="680318" y="4873765"/>
            <a:ext cx="3049705"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2" name="Espace réservé du texte 4"/>
          <p:cNvSpPr>
            <a:spLocks noGrp="1"/>
          </p:cNvSpPr>
          <p:nvPr>
            <p:ph type="body" sz="quarter" idx="3"/>
          </p:nvPr>
        </p:nvSpPr>
        <p:spPr>
          <a:xfrm>
            <a:off x="3945471" y="429750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3" name="Espace réservé d’image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4" name="Espace réservé du texte 3"/>
          <p:cNvSpPr>
            <a:spLocks noGrp="1"/>
          </p:cNvSpPr>
          <p:nvPr>
            <p:ph type="body" sz="half" idx="19"/>
          </p:nvPr>
        </p:nvSpPr>
        <p:spPr>
          <a:xfrm>
            <a:off x="3944117" y="4873764"/>
            <a:ext cx="3067297"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5" name="Espace réservé du texte 4"/>
          <p:cNvSpPr>
            <a:spLocks noGrp="1"/>
          </p:cNvSpPr>
          <p:nvPr>
            <p:ph type="body" sz="quarter" idx="13"/>
          </p:nvPr>
        </p:nvSpPr>
        <p:spPr>
          <a:xfrm>
            <a:off x="7230678" y="4297503"/>
            <a:ext cx="30635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6" name="Espace réservé d’image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7" name="Espace réservé du texte 3"/>
          <p:cNvSpPr>
            <a:spLocks noGrp="1"/>
          </p:cNvSpPr>
          <p:nvPr>
            <p:ph type="body" sz="half" idx="20"/>
          </p:nvPr>
        </p:nvSpPr>
        <p:spPr>
          <a:xfrm>
            <a:off x="7230553" y="4873762"/>
            <a:ext cx="3067563"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3CBBBB78-C96F-47B7-AB17-D852CA960AC9}" type="datetimeFigureOut">
              <a:rPr lang="fr-FR"/>
              <a:pPr/>
              <a:t>16/05/2026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p:txBody>
          <a:bodyPr/>
          <a:lstStyle>
            <a:lvl1pPr algn="r" latinLnBrk="0">
              <a:defRPr lang="fr-FR"/>
            </a:lvl1pPr>
          </a:lstStyle>
          <a:p>
            <a:r>
              <a:rPr lang="fr-FR" dirty="0"/>
              <a:t>Modifiez le style du titre</a:t>
            </a:r>
          </a:p>
        </p:txBody>
      </p:sp>
      <p:sp>
        <p:nvSpPr>
          <p:cNvPr id="3" name="Espace réservé du texte vertical 2"/>
          <p:cNvSpPr>
            <a:spLocks noGrp="1"/>
          </p:cNvSpPr>
          <p:nvPr>
            <p:ph type="body" orient="vert" idx="1"/>
          </p:nvPr>
        </p:nvSpPr>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FA3F48C-C7C6-4055-9F49-3777875E72AE}" type="datetimeFigureOut">
              <a:rPr lang="fr-FR"/>
              <a:pPr/>
              <a:t>16/05/2026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vertical 1"/>
          <p:cNvSpPr>
            <a:spLocks noGrp="1"/>
          </p:cNvSpPr>
          <p:nvPr>
            <p:ph type="title" orient="vert"/>
          </p:nvPr>
        </p:nvSpPr>
        <p:spPr>
          <a:xfrm>
            <a:off x="10129231" y="609597"/>
            <a:ext cx="1073802" cy="4353760"/>
          </a:xfrm>
        </p:spPr>
        <p:txBody>
          <a:bodyPr vert="eaVert"/>
          <a:lstStyle/>
          <a:p>
            <a:r>
              <a:rPr lang="fr-FR" dirty="0"/>
              <a:t>Modifiez le style du titre</a:t>
            </a:r>
          </a:p>
        </p:txBody>
      </p:sp>
      <p:sp>
        <p:nvSpPr>
          <p:cNvPr id="3" name="Espace réservé du texte vertical 2"/>
          <p:cNvSpPr>
            <a:spLocks noGrp="1"/>
          </p:cNvSpPr>
          <p:nvPr>
            <p:ph type="body" orient="vert" idx="1"/>
          </p:nvPr>
        </p:nvSpPr>
        <p:spPr>
          <a:xfrm>
            <a:off x="680322" y="609597"/>
            <a:ext cx="8870004" cy="5326589"/>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6807126" y="5936187"/>
            <a:ext cx="2743200" cy="365125"/>
          </a:xfrm>
        </p:spPr>
        <p:txBody>
          <a:bodyPr/>
          <a:lstStyle/>
          <a:p>
            <a:fld id="{6178E61D-D431-422C-9764-11DAFE33AB63}" type="datetimeFigureOut">
              <a:rPr lang="fr-FR"/>
              <a:pPr/>
              <a:t>16/05/2026</a:t>
            </a:fld>
            <a:endParaRPr lang="fr-FR" dirty="0"/>
          </a:p>
        </p:txBody>
      </p:sp>
      <p:sp>
        <p:nvSpPr>
          <p:cNvPr id="5" name="Espace réservé du pied de page 4"/>
          <p:cNvSpPr>
            <a:spLocks noGrp="1"/>
          </p:cNvSpPr>
          <p:nvPr>
            <p:ph type="ftr" sz="quarter" idx="11"/>
          </p:nvPr>
        </p:nvSpPr>
        <p:spPr>
          <a:xfrm>
            <a:off x="680321" y="5936188"/>
            <a:ext cx="6126805" cy="365125"/>
          </a:xfrm>
        </p:spPr>
        <p:txBody>
          <a:bodyPr/>
          <a:lstStyle/>
          <a:p>
            <a:endParaRPr lang="fr-FR" dirty="0"/>
          </a:p>
        </p:txBody>
      </p:sp>
      <p:sp>
        <p:nvSpPr>
          <p:cNvPr id="6" name="Espace réservé du numéro de diapositive 5"/>
          <p:cNvSpPr>
            <a:spLocks noGrp="1"/>
          </p:cNvSpPr>
          <p:nvPr>
            <p:ph type="sldNum" sz="quarter" idx="12"/>
          </p:nvPr>
        </p:nvSpPr>
        <p:spPr>
          <a:xfrm>
            <a:off x="10097550" y="5398633"/>
            <a:ext cx="1154151" cy="1090789"/>
          </a:xfrm>
        </p:spPr>
        <p:txBody>
          <a:bodyPr anchor="t"/>
          <a:lstStyle>
            <a:lvl1pPr algn="ctr" latinLnBrk="0">
              <a:defRPr lang="fr-FR"/>
            </a:lvl1p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680322" y="2733709"/>
            <a:ext cx="8144134" cy="1373070"/>
          </a:xfrm>
        </p:spPr>
        <p:txBody>
          <a:bodyPr anchor="b">
            <a:noAutofit/>
          </a:bodyPr>
          <a:lstStyle>
            <a:lvl1pPr algn="r" latinLnBrk="0">
              <a:defRPr lang="fr-FR" sz="5400"/>
            </a:lvl1pPr>
          </a:lstStyle>
          <a:p>
            <a:r>
              <a:rPr lang="fr-FR" dirty="0"/>
              <a:t>Modifiez le style du titre</a:t>
            </a:r>
          </a:p>
        </p:txBody>
      </p:sp>
      <p:sp>
        <p:nvSpPr>
          <p:cNvPr id="3" name="Sous-titre 2"/>
          <p:cNvSpPr>
            <a:spLocks noGrp="1"/>
          </p:cNvSpPr>
          <p:nvPr>
            <p:ph type="subTitle" idx="1"/>
          </p:nvPr>
        </p:nvSpPr>
        <p:spPr>
          <a:xfrm>
            <a:off x="680322" y="4394039"/>
            <a:ext cx="8144134" cy="1117687"/>
          </a:xfrm>
        </p:spPr>
        <p:txBody>
          <a:bodyPr>
            <a:normAutofit/>
          </a:bodyPr>
          <a:lstStyle>
            <a:lvl1pPr marL="0" indent="0" algn="r" latinLnBrk="0">
              <a:buNone/>
              <a:defRPr lang="fr-FR" sz="2000"/>
            </a:lvl1pPr>
            <a:lvl2pPr marL="457200" indent="0" algn="ctr" latinLnBrk="0">
              <a:buNone/>
              <a:defRPr lang="fr-FR" sz="2000"/>
            </a:lvl2pPr>
            <a:lvl3pPr marL="914400" indent="0" algn="ctr" latinLnBrk="0">
              <a:buNone/>
              <a:defRPr lang="fr-FR" sz="1800"/>
            </a:lvl3pPr>
            <a:lvl4pPr marL="1371600" indent="0" algn="ctr" latinLnBrk="0">
              <a:buNone/>
              <a:defRPr lang="fr-FR" sz="1600"/>
            </a:lvl4pPr>
            <a:lvl5pPr marL="1828800" indent="0" algn="ctr" latinLnBrk="0">
              <a:buNone/>
              <a:defRPr lang="fr-FR" sz="1600"/>
            </a:lvl5pPr>
            <a:lvl6pPr marL="2286000" indent="0" algn="ctr" latinLnBrk="0">
              <a:buNone/>
              <a:defRPr lang="fr-FR" sz="1600"/>
            </a:lvl6pPr>
            <a:lvl7pPr marL="2743200" indent="0" algn="ctr" latinLnBrk="0">
              <a:buNone/>
              <a:defRPr lang="fr-FR" sz="1600"/>
            </a:lvl7pPr>
            <a:lvl8pPr marL="3200400" indent="0" algn="ctr" latinLnBrk="0">
              <a:buNone/>
              <a:defRPr lang="fr-FR" sz="1600"/>
            </a:lvl8pPr>
            <a:lvl9pPr marL="3657600" indent="0" algn="ctr" latinLnBrk="0">
              <a:buNone/>
              <a:defRPr lang="fr-FR" sz="16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78ABE3C1-DBE1-495D-B57B-2849774B866A}"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9255346" y="2750337"/>
            <a:ext cx="1171888" cy="1356442"/>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idx="1"/>
          </p:nvPr>
        </p:nvSpPr>
        <p:spPr/>
        <p:txBody>
          <a:bodyPr>
            <a:normAutofit/>
          </a:bodyPr>
          <a:lstStyle>
            <a:lvl1pPr latinLnBrk="0">
              <a:defRPr lang="fr-FR" sz="2400"/>
            </a:lvl1pPr>
            <a:lvl2pPr latinLnBrk="0">
              <a:defRPr lang="fr-FR" sz="2000"/>
            </a:lvl2pPr>
            <a:lvl3pPr latinLnBrk="0">
              <a:defRPr lang="fr-FR" sz="1800"/>
            </a:lvl3pPr>
            <a:lvl4pPr latinLnBrk="0">
              <a:defRPr lang="fr-FR" sz="1600"/>
            </a:lvl4pPr>
            <a:lvl5pPr latinLnBrk="0">
              <a:defRPr lang="fr-FR" sz="16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2DE42F4-6EEF-4EF7-8ED4-2208F0F89A08}"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2DE42F4-6EEF-4EF7-8ED4-2208F0F89A08}" type="datetimeFigureOut">
              <a:rPr lang="fr-FR"/>
              <a:pPr/>
              <a:t>16/05/2026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2869895"/>
            <a:ext cx="9613860" cy="1090788"/>
          </a:xfrm>
        </p:spPr>
        <p:txBody>
          <a:bodyPr anchor="ctr">
            <a:normAutofit/>
          </a:bodyPr>
          <a:lstStyle>
            <a:lvl1pPr algn="r" latinLnBrk="0">
              <a:defRPr lang="fr-FR" sz="3600"/>
            </a:lvl1pPr>
          </a:lstStyle>
          <a:p>
            <a:r>
              <a:rPr lang="fr-FR" dirty="0"/>
              <a:t>Modifiez le style du titre</a:t>
            </a:r>
          </a:p>
        </p:txBody>
      </p:sp>
      <p:sp>
        <p:nvSpPr>
          <p:cNvPr id="3" name="Espace réservé du texte 2"/>
          <p:cNvSpPr>
            <a:spLocks noGrp="1"/>
          </p:cNvSpPr>
          <p:nvPr>
            <p:ph type="body" idx="1"/>
          </p:nvPr>
        </p:nvSpPr>
        <p:spPr>
          <a:xfrm>
            <a:off x="680322" y="4232171"/>
            <a:ext cx="9613860" cy="1704017"/>
          </a:xfrm>
        </p:spPr>
        <p:txBody>
          <a:bodyPr>
            <a:normAutofit/>
          </a:bodyPr>
          <a:lstStyle>
            <a:lvl1pPr marL="0" indent="0" algn="r" latinLnBrk="0">
              <a:buNone/>
              <a:defRPr lang="fr-FR" sz="2000">
                <a:solidFill>
                  <a:schemeClr val="tx1">
                    <a:tint val="75000"/>
                  </a:schemeClr>
                </a:solidFill>
              </a:defRPr>
            </a:lvl1pPr>
            <a:lvl2pPr marL="457200" indent="0" latinLnBrk="0">
              <a:buNone/>
              <a:defRPr lang="fr-FR" sz="2000">
                <a:solidFill>
                  <a:schemeClr val="tx1">
                    <a:tint val="75000"/>
                  </a:schemeClr>
                </a:solidFill>
              </a:defRPr>
            </a:lvl2pPr>
            <a:lvl3pPr marL="914400" indent="0" latinLnBrk="0">
              <a:buNone/>
              <a:defRPr lang="fr-FR" sz="1800">
                <a:solidFill>
                  <a:schemeClr val="tx1">
                    <a:tint val="75000"/>
                  </a:schemeClr>
                </a:solidFill>
              </a:defRPr>
            </a:lvl3pPr>
            <a:lvl4pPr marL="1371600" indent="0" latinLnBrk="0">
              <a:buNone/>
              <a:defRPr lang="fr-FR" sz="1600">
                <a:solidFill>
                  <a:schemeClr val="tx1">
                    <a:tint val="75000"/>
                  </a:schemeClr>
                </a:solidFill>
              </a:defRPr>
            </a:lvl4pPr>
            <a:lvl5pPr marL="1828800" indent="0" latinLnBrk="0">
              <a:buNone/>
              <a:defRPr lang="fr-FR" sz="1600">
                <a:solidFill>
                  <a:schemeClr val="tx1">
                    <a:tint val="75000"/>
                  </a:schemeClr>
                </a:solidFill>
              </a:defRPr>
            </a:lvl5pPr>
            <a:lvl6pPr marL="2286000" indent="0" latinLnBrk="0">
              <a:buNone/>
              <a:defRPr lang="fr-FR" sz="1600">
                <a:solidFill>
                  <a:schemeClr val="tx1">
                    <a:tint val="75000"/>
                  </a:schemeClr>
                </a:solidFill>
              </a:defRPr>
            </a:lvl6pPr>
            <a:lvl7pPr marL="2743200" indent="0" latinLnBrk="0">
              <a:buNone/>
              <a:defRPr lang="fr-FR" sz="1600">
                <a:solidFill>
                  <a:schemeClr val="tx1">
                    <a:tint val="75000"/>
                  </a:schemeClr>
                </a:solidFill>
              </a:defRPr>
            </a:lvl7pPr>
            <a:lvl8pPr marL="3200400" indent="0" latinLnBrk="0">
              <a:buNone/>
              <a:defRPr lang="fr-FR" sz="1600">
                <a:solidFill>
                  <a:schemeClr val="tx1">
                    <a:tint val="75000"/>
                  </a:schemeClr>
                </a:solidFill>
              </a:defRPr>
            </a:lvl8pPr>
            <a:lvl9pPr marL="3657600" indent="0" latinLnBrk="0">
              <a:buNone/>
              <a:defRPr lang="fr-F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30578ACC-22D6-47C1-A373-4FD133E34F3C}"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10729455" y="286989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sz="half" idx="1"/>
          </p:nvPr>
        </p:nvSpPr>
        <p:spPr>
          <a:xfrm>
            <a:off x="680320" y="2336873"/>
            <a:ext cx="46983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mplacement réservé de contenu 3"/>
          <p:cNvSpPr>
            <a:spLocks noGrp="1"/>
          </p:cNvSpPr>
          <p:nvPr>
            <p:ph sz="half" idx="2"/>
          </p:nvPr>
        </p:nvSpPr>
        <p:spPr>
          <a:xfrm>
            <a:off x="5594123" y="2336873"/>
            <a:ext cx="47000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4E5A6C69-6797-4E8A-BF37-F2C3751466E9}"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Imag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753229"/>
            <a:ext cx="9613863" cy="1080937"/>
          </a:xfrm>
        </p:spPr>
        <p:txBody>
          <a:bodyPr/>
          <a:lstStyle/>
          <a:p>
            <a:r>
              <a:rPr lang="fr-FR" dirty="0"/>
              <a:t>Modifiez le style du titre</a:t>
            </a:r>
          </a:p>
        </p:txBody>
      </p:sp>
      <p:sp>
        <p:nvSpPr>
          <p:cNvPr id="3" name="Espace réservé du texte 2"/>
          <p:cNvSpPr>
            <a:spLocks noGrp="1"/>
          </p:cNvSpPr>
          <p:nvPr>
            <p:ph type="body" idx="1"/>
          </p:nvPr>
        </p:nvSpPr>
        <p:spPr>
          <a:xfrm>
            <a:off x="906350" y="2336873"/>
            <a:ext cx="4472327" cy="693135"/>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4" name="Emplacement réservé de contenu 3"/>
          <p:cNvSpPr>
            <a:spLocks noGrp="1"/>
          </p:cNvSpPr>
          <p:nvPr>
            <p:ph sz="half" idx="2"/>
          </p:nvPr>
        </p:nvSpPr>
        <p:spPr>
          <a:xfrm>
            <a:off x="680322" y="3030008"/>
            <a:ext cx="4698355"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820154" y="2336873"/>
            <a:ext cx="4474028" cy="692076"/>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6" name="Emplacement réservé de contenu 5"/>
          <p:cNvSpPr>
            <a:spLocks noGrp="1"/>
          </p:cNvSpPr>
          <p:nvPr>
            <p:ph sz="quarter" idx="4"/>
          </p:nvPr>
        </p:nvSpPr>
        <p:spPr>
          <a:xfrm>
            <a:off x="5594123" y="3030008"/>
            <a:ext cx="4700059"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D82014A1-A632-4878-A0D3-F52BA7563730}" type="datetimeFigureOut">
              <a:rPr lang="en-US"/>
              <a:pPr/>
              <a:t>5/16/2026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Imag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CE99F462-093F-4566-844B-4C71F2739DA5}"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p:cNvSpPr>
            <a:spLocks noGrp="1"/>
          </p:cNvSpPr>
          <p:nvPr>
            <p:ph type="dt" sz="half" idx="10"/>
          </p:nvPr>
        </p:nvSpPr>
        <p:spPr/>
        <p:txBody>
          <a:bodyPr/>
          <a:lstStyle/>
          <a:p>
            <a:fld id="{3D24A7AC-904D-4781-85BA-7D10C17ED021}" type="datetimeFigureOut">
              <a:rPr lang="en-US"/>
              <a:pPr/>
              <a:t>5/16/2026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1" y="753227"/>
            <a:ext cx="9613859" cy="1080940"/>
          </a:xfrm>
        </p:spPr>
        <p:txBody>
          <a:bodyPr anchor="ctr">
            <a:normAutofit/>
          </a:bodyPr>
          <a:lstStyle>
            <a:lvl1pPr latinLnBrk="0">
              <a:defRPr lang="fr-FR" sz="3600"/>
            </a:lvl1pPr>
          </a:lstStyle>
          <a:p>
            <a:r>
              <a:rPr lang="fr-FR" dirty="0"/>
              <a:t>Modifiez le style du titre</a:t>
            </a:r>
          </a:p>
        </p:txBody>
      </p:sp>
      <p:sp>
        <p:nvSpPr>
          <p:cNvPr id="3" name="Emplacement réservé de contenu 2"/>
          <p:cNvSpPr>
            <a:spLocks noGrp="1"/>
          </p:cNvSpPr>
          <p:nvPr>
            <p:ph idx="1"/>
          </p:nvPr>
        </p:nvSpPr>
        <p:spPr>
          <a:xfrm>
            <a:off x="4685846" y="2336873"/>
            <a:ext cx="5608336" cy="359931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0322" y="2336872"/>
            <a:ext cx="3790078" cy="3599317"/>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E331444B-B92B-4E27-8C94-BB93EAF5CB18}"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3" y="753228"/>
            <a:ext cx="9613857" cy="1080938"/>
          </a:xfrm>
        </p:spPr>
        <p:txBody>
          <a:bodyPr anchor="ctr">
            <a:normAutofit/>
          </a:bodyPr>
          <a:lstStyle>
            <a:lvl1pPr latinLnBrk="0">
              <a:defRPr lang="fr-FR" sz="3600"/>
            </a:lvl1pPr>
          </a:lstStyle>
          <a:p>
            <a:r>
              <a:rPr lang="fr-FR" dirty="0"/>
              <a:t>Modifiez le style du titre</a:t>
            </a:r>
          </a:p>
        </p:txBody>
      </p:sp>
      <p:sp>
        <p:nvSpPr>
          <p:cNvPr id="3" name="Espace réservé d’image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23" y="2336873"/>
            <a:ext cx="3876256" cy="3599315"/>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363EFA5E-FA76-400D-B3DC-F0BA90E6D107}"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4711616"/>
            <a:ext cx="9613859" cy="453051"/>
          </a:xfrm>
        </p:spPr>
        <p:txBody>
          <a:bodyPr anchor="b">
            <a:normAutofit/>
          </a:bodyPr>
          <a:lstStyle>
            <a:lvl1pPr latinLnBrk="0">
              <a:defRPr lang="fr-FR" sz="2400"/>
            </a:lvl1pPr>
          </a:lstStyle>
          <a:p>
            <a:r>
              <a:rPr lang="fr-FR" dirty="0"/>
              <a:t>Modifiez le style du titre</a:t>
            </a:r>
          </a:p>
        </p:txBody>
      </p:sp>
      <p:sp>
        <p:nvSpPr>
          <p:cNvPr id="3" name="Espace réservé d’image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19" y="5169583"/>
            <a:ext cx="9613862" cy="622971"/>
          </a:xfrm>
        </p:spPr>
        <p:txBody>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446C117F-5CCF-4837-BE5F-2B92066CAFAF}"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309"/>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609597"/>
            <a:ext cx="9613858" cy="3592750"/>
          </a:xfrm>
        </p:spPr>
        <p:txBody>
          <a:bodyPr anchor="ctr"/>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2" y="4711615"/>
            <a:ext cx="9613859" cy="1090789"/>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84EB90BD-B6CE-46B7-997F-7313B992CCDC}"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61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253836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Imag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127856" y="609598"/>
            <a:ext cx="8718877" cy="3036061"/>
          </a:xfrm>
        </p:spPr>
        <p:txBody>
          <a:bodyPr anchor="ctr"/>
          <a:lstStyle>
            <a:lvl1pPr latinLnBrk="0">
              <a:defRPr lang="fr-FR" sz="3200"/>
            </a:lvl1pPr>
          </a:lstStyle>
          <a:p>
            <a:r>
              <a:rPr lang="fr-FR" dirty="0"/>
              <a:t>Modifiez le style du titre</a:t>
            </a:r>
          </a:p>
        </p:txBody>
      </p:sp>
      <p:sp>
        <p:nvSpPr>
          <p:cNvPr id="12" name="Espace réservé du texte 3"/>
          <p:cNvSpPr>
            <a:spLocks noGrp="1"/>
          </p:cNvSpPr>
          <p:nvPr>
            <p:ph type="body" sz="half" idx="13"/>
          </p:nvPr>
        </p:nvSpPr>
        <p:spPr>
          <a:xfrm>
            <a:off x="1402288" y="3653379"/>
            <a:ext cx="8156579" cy="548968"/>
          </a:xfrm>
        </p:spPr>
        <p:txBody>
          <a:bodyPr anchor="t">
            <a:normAutofit/>
          </a:bodyPr>
          <a:lstStyle>
            <a:lvl1pPr marL="0" indent="0" latinLnBrk="0">
              <a:buNone/>
              <a:defRPr lang="fr-FR" sz="14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4" name="Espace réservé du texte 3"/>
          <p:cNvSpPr>
            <a:spLocks noGrp="1"/>
          </p:cNvSpPr>
          <p:nvPr>
            <p:ph type="body" sz="half" idx="2"/>
          </p:nvPr>
        </p:nvSpPr>
        <p:spPr>
          <a:xfrm>
            <a:off x="680322" y="4711615"/>
            <a:ext cx="9613859" cy="1090789"/>
          </a:xfrm>
        </p:spPr>
        <p:txBody>
          <a:bodyPr anchor="ctr">
            <a:normAutofit/>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CDB9D11F-B188-461D-B23F-39381795C052}"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
        <p:nvSpPr>
          <p:cNvPr id="16" name="Zone de texte 15"/>
          <p:cNvSpPr txBox="1"/>
          <p:nvPr/>
        </p:nvSpPr>
        <p:spPr>
          <a:xfrm>
            <a:off x="583572" y="748116"/>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r>
              <a:rPr lang="fr-FR" sz="7200">
                <a:solidFill>
                  <a:schemeClr val="tx1"/>
                </a:solidFill>
                <a:effectLst/>
              </a:rPr>
              <a:t>"</a:t>
            </a:r>
          </a:p>
        </p:txBody>
      </p:sp>
      <p:sp>
        <p:nvSpPr>
          <p:cNvPr id="17" name="Zone de texte 16"/>
          <p:cNvSpPr txBox="1"/>
          <p:nvPr/>
        </p:nvSpPr>
        <p:spPr>
          <a:xfrm>
            <a:off x="9662809" y="3033524"/>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lgn="r"/>
            <a:r>
              <a:rPr lang="fr-FR" sz="7200">
                <a:solidFill>
                  <a:schemeClr val="tx1"/>
                </a:solidFill>
                <a:effectLst/>
              </a:rPr>
              <a:t>"</a:t>
            </a:r>
          </a:p>
        </p:txBody>
      </p:sp>
    </p:spTree>
    <p:extLst>
      <p:ext uri="{BB962C8B-B14F-4D97-AF65-F5344CB8AC3E}">
        <p14:creationId xmlns:p14="http://schemas.microsoft.com/office/powerpoint/2010/main" val="345995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a:xfrm>
            <a:off x="680322" y="2869895"/>
            <a:ext cx="9613860" cy="1090788"/>
          </a:xfrm>
        </p:spPr>
        <p:txBody>
          <a:bodyPr anchor="ctr">
            <a:normAutofit/>
          </a:bodyPr>
          <a:lstStyle>
            <a:lvl1pPr algn="r" latinLnBrk="0">
              <a:defRPr lang="fr-FR" sz="3600"/>
            </a:lvl1pPr>
          </a:lstStyle>
          <a:p>
            <a:r>
              <a:rPr lang="fr-FR" dirty="0"/>
              <a:t>Modifiez le style du titre</a:t>
            </a:r>
          </a:p>
        </p:txBody>
      </p:sp>
      <p:sp>
        <p:nvSpPr>
          <p:cNvPr id="3" name="Espace réservé du texte 2"/>
          <p:cNvSpPr>
            <a:spLocks noGrp="1"/>
          </p:cNvSpPr>
          <p:nvPr>
            <p:ph type="body" idx="1"/>
          </p:nvPr>
        </p:nvSpPr>
        <p:spPr>
          <a:xfrm>
            <a:off x="680322" y="4232171"/>
            <a:ext cx="9613860" cy="1704017"/>
          </a:xfrm>
        </p:spPr>
        <p:txBody>
          <a:bodyPr>
            <a:normAutofit/>
          </a:bodyPr>
          <a:lstStyle>
            <a:lvl1pPr marL="0" indent="0" algn="r" latinLnBrk="0">
              <a:buNone/>
              <a:defRPr lang="fr-FR" sz="2000">
                <a:solidFill>
                  <a:schemeClr val="tx1">
                    <a:tint val="75000"/>
                  </a:schemeClr>
                </a:solidFill>
              </a:defRPr>
            </a:lvl1pPr>
            <a:lvl2pPr marL="457200" indent="0" latinLnBrk="0">
              <a:buNone/>
              <a:defRPr lang="fr-FR" sz="2000">
                <a:solidFill>
                  <a:schemeClr val="tx1">
                    <a:tint val="75000"/>
                  </a:schemeClr>
                </a:solidFill>
              </a:defRPr>
            </a:lvl2pPr>
            <a:lvl3pPr marL="914400" indent="0" latinLnBrk="0">
              <a:buNone/>
              <a:defRPr lang="fr-FR" sz="1800">
                <a:solidFill>
                  <a:schemeClr val="tx1">
                    <a:tint val="75000"/>
                  </a:schemeClr>
                </a:solidFill>
              </a:defRPr>
            </a:lvl3pPr>
            <a:lvl4pPr marL="1371600" indent="0" latinLnBrk="0">
              <a:buNone/>
              <a:defRPr lang="fr-FR" sz="1600">
                <a:solidFill>
                  <a:schemeClr val="tx1">
                    <a:tint val="75000"/>
                  </a:schemeClr>
                </a:solidFill>
              </a:defRPr>
            </a:lvl4pPr>
            <a:lvl5pPr marL="1828800" indent="0" latinLnBrk="0">
              <a:buNone/>
              <a:defRPr lang="fr-FR" sz="1600">
                <a:solidFill>
                  <a:schemeClr val="tx1">
                    <a:tint val="75000"/>
                  </a:schemeClr>
                </a:solidFill>
              </a:defRPr>
            </a:lvl5pPr>
            <a:lvl6pPr marL="2286000" indent="0" latinLnBrk="0">
              <a:buNone/>
              <a:defRPr lang="fr-FR" sz="1600">
                <a:solidFill>
                  <a:schemeClr val="tx1">
                    <a:tint val="75000"/>
                  </a:schemeClr>
                </a:solidFill>
              </a:defRPr>
            </a:lvl6pPr>
            <a:lvl7pPr marL="2743200" indent="0" latinLnBrk="0">
              <a:buNone/>
              <a:defRPr lang="fr-FR" sz="1600">
                <a:solidFill>
                  <a:schemeClr val="tx1">
                    <a:tint val="75000"/>
                  </a:schemeClr>
                </a:solidFill>
              </a:defRPr>
            </a:lvl7pPr>
            <a:lvl8pPr marL="3200400" indent="0" latinLnBrk="0">
              <a:buNone/>
              <a:defRPr lang="fr-FR" sz="1600">
                <a:solidFill>
                  <a:schemeClr val="tx1">
                    <a:tint val="75000"/>
                  </a:schemeClr>
                </a:solidFill>
              </a:defRPr>
            </a:lvl8pPr>
            <a:lvl9pPr marL="3657600" indent="0" latinLnBrk="0">
              <a:buNone/>
              <a:defRPr lang="fr-F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30578ACC-22D6-47C1-A373-4FD133E34F3C}" type="datetimeFigureOut">
              <a:rPr lang="fr-FR"/>
              <a:pPr/>
              <a:t>16/05/2026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10729455" y="2869895"/>
            <a:ext cx="1154151" cy="1090789"/>
          </a:xfrm>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Imag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Imag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4711615"/>
            <a:ext cx="9613862" cy="588535"/>
          </a:xfrm>
        </p:spPr>
        <p:txBody>
          <a:bodyPr anchor="b"/>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0" y="5300149"/>
            <a:ext cx="9613862" cy="502255"/>
          </a:xfrm>
        </p:spPr>
        <p:txBody>
          <a:bodyPr anchor="t"/>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52E6D8D9-55A2-4063-B0F3-121F44549695}"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42873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Imag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re 1"/>
          <p:cNvSpPr>
            <a:spLocks noGrp="1"/>
          </p:cNvSpPr>
          <p:nvPr>
            <p:ph type="title"/>
          </p:nvPr>
        </p:nvSpPr>
        <p:spPr>
          <a:xfrm>
            <a:off x="669222" y="753228"/>
            <a:ext cx="9624960" cy="1080938"/>
          </a:xfrm>
        </p:spPr>
        <p:txBody>
          <a:bodyPr/>
          <a:lstStyle/>
          <a:p>
            <a:r>
              <a:rPr lang="fr-FR" dirty="0"/>
              <a:t>Modifiez le style du titre</a:t>
            </a:r>
          </a:p>
        </p:txBody>
      </p:sp>
      <p:sp>
        <p:nvSpPr>
          <p:cNvPr id="7" name="Espace réservé du texte 2"/>
          <p:cNvSpPr>
            <a:spLocks noGrp="1"/>
          </p:cNvSpPr>
          <p:nvPr>
            <p:ph type="body" idx="1"/>
          </p:nvPr>
        </p:nvSpPr>
        <p:spPr>
          <a:xfrm>
            <a:off x="660946" y="2336873"/>
            <a:ext cx="3070034"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8" name="Espace réservé du texte 3"/>
          <p:cNvSpPr>
            <a:spLocks noGrp="1"/>
          </p:cNvSpPr>
          <p:nvPr>
            <p:ph type="body" sz="half" idx="15"/>
          </p:nvPr>
        </p:nvSpPr>
        <p:spPr>
          <a:xfrm>
            <a:off x="680322" y="3022673"/>
            <a:ext cx="3049702"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9" name="Espace réservé du texte 4"/>
          <p:cNvSpPr>
            <a:spLocks noGrp="1"/>
          </p:cNvSpPr>
          <p:nvPr>
            <p:ph type="body" sz="quarter" idx="3"/>
          </p:nvPr>
        </p:nvSpPr>
        <p:spPr>
          <a:xfrm>
            <a:off x="3956025" y="233687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0" name="Espace réservé du texte 3"/>
          <p:cNvSpPr>
            <a:spLocks noGrp="1"/>
          </p:cNvSpPr>
          <p:nvPr>
            <p:ph type="body" sz="half" idx="16"/>
          </p:nvPr>
        </p:nvSpPr>
        <p:spPr>
          <a:xfrm>
            <a:off x="3945470" y="3022673"/>
            <a:ext cx="3063240"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11" name="Espace réservé du texte 4"/>
          <p:cNvSpPr>
            <a:spLocks noGrp="1"/>
          </p:cNvSpPr>
          <p:nvPr>
            <p:ph type="body" sz="quarter" idx="13"/>
          </p:nvPr>
        </p:nvSpPr>
        <p:spPr>
          <a:xfrm>
            <a:off x="7224156" y="2336873"/>
            <a:ext cx="307002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2" name="Espace réservé du texte 3"/>
          <p:cNvSpPr>
            <a:spLocks noGrp="1"/>
          </p:cNvSpPr>
          <p:nvPr>
            <p:ph type="body" sz="half" idx="17"/>
          </p:nvPr>
        </p:nvSpPr>
        <p:spPr>
          <a:xfrm>
            <a:off x="7224156" y="3022673"/>
            <a:ext cx="3070025"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D4B24536-994D-4021-A283-9F449C0DB50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re 1"/>
          <p:cNvSpPr>
            <a:spLocks noGrp="1"/>
          </p:cNvSpPr>
          <p:nvPr>
            <p:ph type="title"/>
          </p:nvPr>
        </p:nvSpPr>
        <p:spPr>
          <a:xfrm>
            <a:off x="680322" y="753228"/>
            <a:ext cx="9613860" cy="1080938"/>
          </a:xfrm>
        </p:spPr>
        <p:txBody>
          <a:bodyPr/>
          <a:lstStyle/>
          <a:p>
            <a:r>
              <a:rPr lang="fr-FR" dirty="0"/>
              <a:t>Modifiez le style du titre</a:t>
            </a:r>
          </a:p>
        </p:txBody>
      </p:sp>
      <p:sp>
        <p:nvSpPr>
          <p:cNvPr id="19" name="Espace réservé du texte 2"/>
          <p:cNvSpPr>
            <a:spLocks noGrp="1"/>
          </p:cNvSpPr>
          <p:nvPr>
            <p:ph type="body" idx="1"/>
          </p:nvPr>
        </p:nvSpPr>
        <p:spPr>
          <a:xfrm>
            <a:off x="680318" y="4297503"/>
            <a:ext cx="30497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0" name="Espace réservé d’image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1" name="Espace réservé du texte 3"/>
          <p:cNvSpPr>
            <a:spLocks noGrp="1"/>
          </p:cNvSpPr>
          <p:nvPr>
            <p:ph type="body" sz="half" idx="18"/>
          </p:nvPr>
        </p:nvSpPr>
        <p:spPr>
          <a:xfrm>
            <a:off x="680318" y="4873765"/>
            <a:ext cx="3049705"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2" name="Espace réservé du texte 4"/>
          <p:cNvSpPr>
            <a:spLocks noGrp="1"/>
          </p:cNvSpPr>
          <p:nvPr>
            <p:ph type="body" sz="quarter" idx="3"/>
          </p:nvPr>
        </p:nvSpPr>
        <p:spPr>
          <a:xfrm>
            <a:off x="3945471" y="429750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3" name="Espace réservé d’image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4" name="Espace réservé du texte 3"/>
          <p:cNvSpPr>
            <a:spLocks noGrp="1"/>
          </p:cNvSpPr>
          <p:nvPr>
            <p:ph type="body" sz="half" idx="19"/>
          </p:nvPr>
        </p:nvSpPr>
        <p:spPr>
          <a:xfrm>
            <a:off x="3944117" y="4873764"/>
            <a:ext cx="3067297"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5" name="Espace réservé du texte 4"/>
          <p:cNvSpPr>
            <a:spLocks noGrp="1"/>
          </p:cNvSpPr>
          <p:nvPr>
            <p:ph type="body" sz="quarter" idx="13"/>
          </p:nvPr>
        </p:nvSpPr>
        <p:spPr>
          <a:xfrm>
            <a:off x="7230678" y="4297503"/>
            <a:ext cx="30635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6" name="Espace réservé d’image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7" name="Espace réservé du texte 3"/>
          <p:cNvSpPr>
            <a:spLocks noGrp="1"/>
          </p:cNvSpPr>
          <p:nvPr>
            <p:ph type="body" sz="half" idx="20"/>
          </p:nvPr>
        </p:nvSpPr>
        <p:spPr>
          <a:xfrm>
            <a:off x="7230553" y="4873762"/>
            <a:ext cx="3067563"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3CBBBB78-C96F-47B7-AB17-D852CA960AC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lvl1pPr algn="r" latinLnBrk="0">
              <a:defRPr lang="fr-FR"/>
            </a:lvl1pPr>
          </a:lstStyle>
          <a:p>
            <a:r>
              <a:rPr lang="fr-FR" dirty="0"/>
              <a:t>Modifiez le style du titre</a:t>
            </a:r>
          </a:p>
        </p:txBody>
      </p:sp>
      <p:sp>
        <p:nvSpPr>
          <p:cNvPr id="3" name="Espace réservé du texte vertical 2"/>
          <p:cNvSpPr>
            <a:spLocks noGrp="1"/>
          </p:cNvSpPr>
          <p:nvPr>
            <p:ph type="body" orient="vert" idx="1"/>
          </p:nvPr>
        </p:nvSpPr>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FA3F48C-C7C6-4055-9F49-3777875E72AE}"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70984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vertical 1"/>
          <p:cNvSpPr>
            <a:spLocks noGrp="1"/>
          </p:cNvSpPr>
          <p:nvPr>
            <p:ph type="title" orient="vert"/>
          </p:nvPr>
        </p:nvSpPr>
        <p:spPr>
          <a:xfrm>
            <a:off x="10129231" y="609597"/>
            <a:ext cx="1073802" cy="4353760"/>
          </a:xfrm>
        </p:spPr>
        <p:txBody>
          <a:bodyPr vert="eaVert"/>
          <a:lstStyle/>
          <a:p>
            <a:r>
              <a:rPr lang="fr-FR" dirty="0"/>
              <a:t>Modifiez le style du titre</a:t>
            </a:r>
          </a:p>
        </p:txBody>
      </p:sp>
      <p:sp>
        <p:nvSpPr>
          <p:cNvPr id="3" name="Espace réservé du texte vertical 2"/>
          <p:cNvSpPr>
            <a:spLocks noGrp="1"/>
          </p:cNvSpPr>
          <p:nvPr>
            <p:ph type="body" orient="vert" idx="1"/>
          </p:nvPr>
        </p:nvSpPr>
        <p:spPr>
          <a:xfrm>
            <a:off x="680322" y="609597"/>
            <a:ext cx="8870004" cy="5326589"/>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6807126" y="5936187"/>
            <a:ext cx="2743200" cy="365125"/>
          </a:xfrm>
        </p:spPr>
        <p:txBody>
          <a:bodyPr/>
          <a:lstStyle/>
          <a:p>
            <a:fld id="{6178E61D-D431-422C-9764-11DAFE33AB63}" type="datetimeFigureOut">
              <a:rPr lang="en-US"/>
              <a:pPr/>
              <a:t>5/16/2026</a:t>
            </a:fld>
            <a:endParaRPr lang="fr-FR"/>
          </a:p>
        </p:txBody>
      </p:sp>
      <p:sp>
        <p:nvSpPr>
          <p:cNvPr id="5" name="Espace réservé du pied de page 4"/>
          <p:cNvSpPr>
            <a:spLocks noGrp="1"/>
          </p:cNvSpPr>
          <p:nvPr>
            <p:ph type="ftr" sz="quarter" idx="11"/>
          </p:nvPr>
        </p:nvSpPr>
        <p:spPr>
          <a:xfrm>
            <a:off x="680321" y="5936188"/>
            <a:ext cx="6126805" cy="365125"/>
          </a:xfrm>
        </p:spPr>
        <p:txBody>
          <a:bodyPr/>
          <a:lstStyle/>
          <a:p>
            <a:endParaRPr lang="fr-FR"/>
          </a:p>
        </p:txBody>
      </p:sp>
      <p:sp>
        <p:nvSpPr>
          <p:cNvPr id="6" name="Espace réservé du numéro de diapositive 5"/>
          <p:cNvSpPr>
            <a:spLocks noGrp="1"/>
          </p:cNvSpPr>
          <p:nvPr>
            <p:ph type="sldNum" sz="quarter" idx="12"/>
          </p:nvPr>
        </p:nvSpPr>
        <p:spPr>
          <a:xfrm>
            <a:off x="10097550" y="5398633"/>
            <a:ext cx="1154151" cy="1090789"/>
          </a:xfrm>
        </p:spPr>
        <p:txBody>
          <a:bodyPr anchor="t"/>
          <a:lstStyle>
            <a:lvl1pPr algn="ctr" latinLnBrk="0">
              <a:defRPr lang="fr-FR"/>
            </a:lvl1pPr>
          </a:lstStyle>
          <a:p>
            <a:fld id="{6D22F896-40B5-4ADD-8801-0D06FADFA095}" type="slidenum">
              <a:rPr/>
              <a:pPr/>
              <a:t>‹N°›</a:t>
            </a:fld>
            <a:endParaRPr lang="fr-FR"/>
          </a:p>
        </p:txBody>
      </p:sp>
    </p:spTree>
    <p:extLst>
      <p:ext uri="{BB962C8B-B14F-4D97-AF65-F5344CB8AC3E}">
        <p14:creationId xmlns:p14="http://schemas.microsoft.com/office/powerpoint/2010/main" val="27799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sz="half" idx="1"/>
          </p:nvPr>
        </p:nvSpPr>
        <p:spPr>
          <a:xfrm>
            <a:off x="680320" y="2336873"/>
            <a:ext cx="46983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mplacement réservé de contenu 3"/>
          <p:cNvSpPr>
            <a:spLocks noGrp="1"/>
          </p:cNvSpPr>
          <p:nvPr>
            <p:ph sz="half" idx="2"/>
          </p:nvPr>
        </p:nvSpPr>
        <p:spPr>
          <a:xfrm>
            <a:off x="5594123" y="2336873"/>
            <a:ext cx="47000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4E5A6C69-6797-4E8A-BF37-F2C3751466E9}" type="datetimeFigureOut">
              <a:rPr lang="fr-FR"/>
              <a:pPr/>
              <a:t>16/05/2026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Imag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a:xfrm>
            <a:off x="680319" y="753229"/>
            <a:ext cx="9613863" cy="1080937"/>
          </a:xfrm>
        </p:spPr>
        <p:txBody>
          <a:bodyPr/>
          <a:lstStyle/>
          <a:p>
            <a:r>
              <a:rPr lang="fr-FR" dirty="0"/>
              <a:t>Modifiez le style du titre</a:t>
            </a:r>
          </a:p>
        </p:txBody>
      </p:sp>
      <p:sp>
        <p:nvSpPr>
          <p:cNvPr id="3" name="Espace réservé du texte 2"/>
          <p:cNvSpPr>
            <a:spLocks noGrp="1"/>
          </p:cNvSpPr>
          <p:nvPr>
            <p:ph type="body" idx="1"/>
          </p:nvPr>
        </p:nvSpPr>
        <p:spPr>
          <a:xfrm>
            <a:off x="906350" y="2336873"/>
            <a:ext cx="4472327" cy="693135"/>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4" name="Emplacement réservé de contenu 3"/>
          <p:cNvSpPr>
            <a:spLocks noGrp="1"/>
          </p:cNvSpPr>
          <p:nvPr>
            <p:ph sz="half" idx="2"/>
          </p:nvPr>
        </p:nvSpPr>
        <p:spPr>
          <a:xfrm>
            <a:off x="680322" y="3030008"/>
            <a:ext cx="4698355"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820154" y="2336873"/>
            <a:ext cx="4474028" cy="692076"/>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6" name="Emplacement réservé de contenu 5"/>
          <p:cNvSpPr>
            <a:spLocks noGrp="1"/>
          </p:cNvSpPr>
          <p:nvPr>
            <p:ph sz="quarter" idx="4"/>
          </p:nvPr>
        </p:nvSpPr>
        <p:spPr>
          <a:xfrm>
            <a:off x="5594123" y="3030008"/>
            <a:ext cx="4700059"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D82014A1-A632-4878-A0D3-F52BA7563730}" type="datetimeFigureOut">
              <a:rPr lang="fr-FR"/>
              <a:pPr/>
              <a:t>16/05/2026</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Imag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CE99F462-093F-4566-844B-4C71F2739DA5}" type="datetimeFigureOut">
              <a:rPr lang="fr-FR"/>
              <a:pPr/>
              <a:t>16/05/2026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Espace réservé de la date 1"/>
          <p:cNvSpPr>
            <a:spLocks noGrp="1"/>
          </p:cNvSpPr>
          <p:nvPr>
            <p:ph type="dt" sz="half" idx="10"/>
          </p:nvPr>
        </p:nvSpPr>
        <p:spPr/>
        <p:txBody>
          <a:bodyPr/>
          <a:lstStyle/>
          <a:p>
            <a:fld id="{3D24A7AC-904D-4781-85BA-7D10C17ED021}" type="datetimeFigureOut">
              <a:rPr lang="fr-FR"/>
              <a:pPr/>
              <a:t>16/05/2026</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a:xfrm>
            <a:off x="680321" y="753227"/>
            <a:ext cx="9613859" cy="1080940"/>
          </a:xfrm>
        </p:spPr>
        <p:txBody>
          <a:bodyPr anchor="ctr">
            <a:normAutofit/>
          </a:bodyPr>
          <a:lstStyle>
            <a:lvl1pPr latinLnBrk="0">
              <a:defRPr lang="fr-FR" sz="3600"/>
            </a:lvl1pPr>
          </a:lstStyle>
          <a:p>
            <a:r>
              <a:rPr lang="fr-FR" dirty="0"/>
              <a:t>Modifiez le style du titre</a:t>
            </a:r>
          </a:p>
        </p:txBody>
      </p:sp>
      <p:sp>
        <p:nvSpPr>
          <p:cNvPr id="3" name="Emplacement réservé de contenu 2"/>
          <p:cNvSpPr>
            <a:spLocks noGrp="1"/>
          </p:cNvSpPr>
          <p:nvPr>
            <p:ph idx="1"/>
          </p:nvPr>
        </p:nvSpPr>
        <p:spPr>
          <a:xfrm>
            <a:off x="4685846" y="2336873"/>
            <a:ext cx="5608336" cy="359931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0322" y="2336872"/>
            <a:ext cx="3790078" cy="3599317"/>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E331444B-B92B-4E27-8C94-BB93EAF5CB18}" type="datetimeFigureOut">
              <a:rPr lang="fr-FR"/>
              <a:pPr/>
              <a:t>16/05/2026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a:xfrm>
            <a:off x="680323" y="753228"/>
            <a:ext cx="9613857" cy="1080938"/>
          </a:xfrm>
        </p:spPr>
        <p:txBody>
          <a:bodyPr anchor="ctr">
            <a:normAutofit/>
          </a:bodyPr>
          <a:lstStyle>
            <a:lvl1pPr latinLnBrk="0">
              <a:defRPr lang="fr-FR" sz="3600"/>
            </a:lvl1pPr>
          </a:lstStyle>
          <a:p>
            <a:r>
              <a:rPr lang="fr-FR" dirty="0"/>
              <a:t>Modifiez le style du titre</a:t>
            </a:r>
          </a:p>
        </p:txBody>
      </p:sp>
      <p:sp>
        <p:nvSpPr>
          <p:cNvPr id="3" name="Espace réservé d’image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23" y="2336873"/>
            <a:ext cx="3876256" cy="3599315"/>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363EFA5E-FA76-400D-B3DC-F0BA90E6D107}" type="datetimeFigureOut">
              <a:rPr lang="fr-FR"/>
              <a:pPr/>
              <a:t>16/05/2026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latinLnBrk="0">
              <a:defRPr lang="fr-FR" sz="1050">
                <a:solidFill>
                  <a:schemeClr val="tx1">
                    <a:tint val="75000"/>
                  </a:schemeClr>
                </a:solidFill>
              </a:defRPr>
            </a:lvl1pPr>
          </a:lstStyle>
          <a:p>
            <a:fld id="{9D6E9DEC-419B-4CC5-A080-3B06BD5A8291}" type="datetimeFigureOut">
              <a:rPr lang="fr-FR"/>
              <a:pPr/>
              <a:t>16/05/2026</a:t>
            </a:fld>
            <a:endParaRPr lang="fr-FR" dirty="0"/>
          </a:p>
        </p:txBody>
      </p:sp>
      <p:sp>
        <p:nvSpPr>
          <p:cNvPr id="5" name="Espace réservé du pied de page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latinLnBrk="0">
              <a:defRPr lang="fr-FR" sz="105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latinLnBrk="0">
              <a:defRPr lang="fr-FR" sz="3600">
                <a:solidFill>
                  <a:schemeClr val="tx1">
                    <a:tint val="75000"/>
                  </a:schemeClr>
                </a:solidFill>
              </a:defRPr>
            </a:lvl1pPr>
          </a:lstStyle>
          <a:p>
            <a:fld id="{6D22F896-40B5-4ADD-8801-0D06FADFA095}"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fr-F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latinLnBrk="0">
              <a:defRPr lang="fr-FR" sz="1050">
                <a:solidFill>
                  <a:schemeClr val="tx1">
                    <a:tint val="75000"/>
                  </a:schemeClr>
                </a:solidFill>
              </a:defRPr>
            </a:lvl1pPr>
          </a:lstStyle>
          <a:p>
            <a:fld id="{9D6E9DEC-419B-4CC5-A080-3B06BD5A8291}" type="datetimeFigureOut">
              <a:rPr lang="en-US"/>
              <a:pPr/>
              <a:t>5/16/2026</a:t>
            </a:fld>
            <a:endParaRPr lang="fr-FR"/>
          </a:p>
        </p:txBody>
      </p:sp>
      <p:sp>
        <p:nvSpPr>
          <p:cNvPr id="5" name="Espace réservé du pied de page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latinLnBrk="0">
              <a:defRPr lang="fr-FR" sz="105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latinLnBrk="0">
              <a:defRPr lang="fr-FR" sz="3600">
                <a:solidFill>
                  <a:schemeClr val="tx1">
                    <a:tint val="75000"/>
                  </a:schemeClr>
                </a:solidFill>
              </a:defRPr>
            </a:lvl1pPr>
          </a:lstStyle>
          <a:p>
            <a:fld id="{6D22F896-40B5-4ADD-8801-0D06FADFA095}" type="slidenum">
              <a:rPr/>
              <a:pPr/>
              <a:t>‹N°›</a:t>
            </a:fld>
            <a:endParaRPr lang="fr-FR"/>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fr-F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0322" y="2914684"/>
            <a:ext cx="8144134" cy="1373070"/>
          </a:xfrm>
        </p:spPr>
        <p:txBody>
          <a:bodyPr/>
          <a:lstStyle/>
          <a:p>
            <a:pPr algn="ctr"/>
            <a:br>
              <a:rPr lang="fr-FR" dirty="0"/>
            </a:br>
            <a:br>
              <a:rPr lang="fr-FR" dirty="0"/>
            </a:br>
            <a:r>
              <a:rPr lang="fr-FR" sz="4000" dirty="0"/>
              <a:t>Cours de Chimie Minérale</a:t>
            </a:r>
            <a:br>
              <a:rPr lang="fr-FR" dirty="0"/>
            </a:br>
            <a:r>
              <a:rPr lang="en-US" sz="4000" dirty="0">
                <a:solidFill>
                  <a:srgbClr val="FFC000"/>
                </a:solidFill>
              </a:rPr>
              <a:t>Inorganic Chemistry Courses</a:t>
            </a:r>
            <a:br>
              <a:rPr lang="ar-DZ" sz="4000" dirty="0">
                <a:solidFill>
                  <a:srgbClr val="FFC000"/>
                </a:solidFill>
              </a:rPr>
            </a:br>
            <a:r>
              <a:rPr lang="en-US" sz="4000" dirty="0" err="1">
                <a:solidFill>
                  <a:srgbClr val="FFC000"/>
                </a:solidFill>
              </a:rPr>
              <a:t>Cours</a:t>
            </a:r>
            <a:r>
              <a:rPr lang="en-US" sz="4000" dirty="0">
                <a:solidFill>
                  <a:srgbClr val="FFC000"/>
                </a:solidFill>
              </a:rPr>
              <a:t> N</a:t>
            </a:r>
            <a:r>
              <a:rPr lang="ar-DZ" sz="4000" dirty="0">
                <a:solidFill>
                  <a:srgbClr val="FFC000"/>
                </a:solidFill>
              </a:rPr>
              <a:t>°</a:t>
            </a:r>
            <a:r>
              <a:rPr lang="en-US" sz="4000" dirty="0">
                <a:solidFill>
                  <a:srgbClr val="FFC000"/>
                </a:solidFill>
              </a:rPr>
              <a:t>05</a:t>
            </a:r>
            <a:endParaRPr lang="fr-FR" sz="4000" dirty="0">
              <a:solidFill>
                <a:srgbClr val="FFC000"/>
              </a:solidFill>
            </a:endParaRPr>
          </a:p>
        </p:txBody>
      </p:sp>
      <p:sp>
        <p:nvSpPr>
          <p:cNvPr id="3" name="Sous-titre 2"/>
          <p:cNvSpPr>
            <a:spLocks noGrp="1"/>
          </p:cNvSpPr>
          <p:nvPr>
            <p:ph type="subTitle" idx="1"/>
          </p:nvPr>
        </p:nvSpPr>
        <p:spPr/>
        <p:txBody>
          <a:bodyPr>
            <a:normAutofit/>
          </a:bodyPr>
          <a:lstStyle/>
          <a:p>
            <a:r>
              <a:rPr lang="fr-FR" dirty="0" err="1"/>
              <a:t>Presented</a:t>
            </a:r>
            <a:r>
              <a:rPr lang="fr-FR" dirty="0"/>
              <a:t> by par M. AISSAT</a:t>
            </a:r>
          </a:p>
          <a:p>
            <a:r>
              <a:rPr lang="fr-FR" dirty="0" err="1"/>
              <a:t>Year</a:t>
            </a:r>
            <a:r>
              <a:rPr lang="fr-FR" dirty="0"/>
              <a:t> : 2025/2026</a:t>
            </a:r>
          </a:p>
        </p:txBody>
      </p:sp>
    </p:spTree>
    <p:extLst>
      <p:ext uri="{BB962C8B-B14F-4D97-AF65-F5344CB8AC3E}">
        <p14:creationId xmlns:p14="http://schemas.microsoft.com/office/powerpoint/2010/main" val="32892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Titane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2929" name="Rectangle 1"/>
          <p:cNvSpPr>
            <a:spLocks noChangeArrowheads="1"/>
          </p:cNvSpPr>
          <p:nvPr/>
        </p:nvSpPr>
        <p:spPr bwMode="auto">
          <a:xfrm>
            <a:off x="254977" y="3154086"/>
            <a:ext cx="9647976" cy="2062103"/>
          </a:xfrm>
          <a:prstGeom prst="rect">
            <a:avLst/>
          </a:prstGeom>
          <a:solidFill>
            <a:schemeClr val="accent5">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222222"/>
                </a:solidFill>
                <a:effectLst/>
                <a:latin typeface="Calibri" pitchFamily="34" charset="0"/>
                <a:ea typeface="Times New Roman" pitchFamily="18" charset="0"/>
                <a:cs typeface="Helvetica" charset="0"/>
              </a:rPr>
              <a:t>Le titane dans la chimie</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charset="0"/>
              </a:rPr>
              <a:t>Le titane est utilisé dans le domaine de la chimie pour fabriqué des réacteurs dans les raffineries. En effet, le titane est un élément qui résiste au dioxyde de carbone mais également au sulfure d'hydrogène. De plus, dû à sa résistance au chlore, le titane est également utilisé dans le processus de blanchiment de la pâte à papier.</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a:ln>
                  <a:noFill/>
                </a:ln>
                <a:solidFill>
                  <a:srgbClr val="222222"/>
                </a:solidFill>
                <a:effectLst/>
                <a:latin typeface="Calibri" pitchFamily="34" charset="0"/>
                <a:ea typeface="Times New Roman" pitchFamily="18" charset="0"/>
                <a:cs typeface="Helvetica" charset="0"/>
              </a:rPr>
              <a:t>Le titane dans le domaine militaire</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charset="0"/>
              </a:rPr>
              <a:t>Le titane est utilisé dans les blindage mais également dans les coques de sous-marins russe de classe Alfa, ceux-ci sont d'ailleurs entièrement réalisé en titane.</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charset="0"/>
              </a:rPr>
              <a:t>.</a:t>
            </a: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Titane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2929" name="Rectangle 1"/>
          <p:cNvSpPr>
            <a:spLocks noChangeArrowheads="1"/>
          </p:cNvSpPr>
          <p:nvPr/>
        </p:nvSpPr>
        <p:spPr bwMode="auto">
          <a:xfrm>
            <a:off x="254977" y="3030975"/>
            <a:ext cx="9647976" cy="2308324"/>
          </a:xfrm>
          <a:prstGeom prst="rect">
            <a:avLst/>
          </a:prstGeom>
          <a:solidFill>
            <a:schemeClr val="accent5">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a:ln>
                  <a:noFill/>
                </a:ln>
                <a:solidFill>
                  <a:srgbClr val="222222"/>
                </a:solidFill>
                <a:effectLst/>
                <a:latin typeface="Calibri" pitchFamily="34" charset="0"/>
                <a:ea typeface="Times New Roman" pitchFamily="18" charset="0"/>
                <a:cs typeface="Helvetica" charset="0"/>
              </a:rPr>
              <a:t>Le titane dans le domaine médical</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charset="0"/>
              </a:rPr>
              <a:t>Puisque l'os adhère, et ce de façon spontanée, le titane est utilisé dans la fabrication de prothèse. Il est aussi utilisé pour la fabrication d'outils chirurgicaux.</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a:ln>
                  <a:noFill/>
                </a:ln>
                <a:solidFill>
                  <a:srgbClr val="222222"/>
                </a:solidFill>
                <a:effectLst/>
                <a:latin typeface="Calibri" pitchFamily="34" charset="0"/>
                <a:ea typeface="Times New Roman" pitchFamily="18" charset="0"/>
                <a:cs typeface="Helvetica" charset="0"/>
              </a:rPr>
              <a:t>Toxicité</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charset="0"/>
              </a:rPr>
              <a:t>Le titane, en soi, n'est pas considéré comme toxique mais, suite à une surexposition à la poudre titanique, l'organisme peut être affecté. </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a:ln>
                  <a:noFill/>
                </a:ln>
                <a:solidFill>
                  <a:srgbClr val="222222"/>
                </a:solidFill>
                <a:effectLst/>
                <a:latin typeface="Calibri" pitchFamily="34" charset="0"/>
                <a:ea typeface="Times New Roman" pitchFamily="18" charset="0"/>
                <a:cs typeface="Helvetica" charset="0"/>
              </a:rPr>
              <a:t>Écotoxicité</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1" u="none" strike="noStrike" cap="none" normalizeH="0" baseline="0" dirty="0">
                <a:ln>
                  <a:noFill/>
                </a:ln>
                <a:solidFill>
                  <a:srgbClr val="222222"/>
                </a:solidFill>
                <a:effectLst/>
                <a:latin typeface="Calibri" pitchFamily="34" charset="0"/>
                <a:ea typeface="Times New Roman" pitchFamily="18" charset="0"/>
                <a:cs typeface="Helvetica" charset="0"/>
              </a:rPr>
              <a:t>On dit d’un objet qu’il est écotoxique lorsqu’il est toxique pour l’environnement, c’est-à-dire polluant</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charset="0"/>
              </a:rPr>
              <a:t>Le titane n'est pas considéré comme écotoxique puisqu'aucun effet sur l'environnement n'a été rapporté.</a:t>
            </a: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Cuivre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21" name="Rectangle 1"/>
          <p:cNvSpPr>
            <a:spLocks noChangeArrowheads="1"/>
          </p:cNvSpPr>
          <p:nvPr/>
        </p:nvSpPr>
        <p:spPr bwMode="auto">
          <a:xfrm>
            <a:off x="254978" y="3547627"/>
            <a:ext cx="4624754" cy="923330"/>
          </a:xfrm>
          <a:prstGeom prst="rect">
            <a:avLst/>
          </a:prstGeom>
          <a:solidFill>
            <a:schemeClr val="accent5">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a:rPr>
              <a:t>Le cuivre est un élément chimique qui porte le numéro </a:t>
            </a:r>
            <a:r>
              <a:rPr kumimoji="0" lang="fr-FR" b="1" i="0" u="none" strike="noStrike" cap="none" normalizeH="0" baseline="0" dirty="0">
                <a:ln>
                  <a:noFill/>
                </a:ln>
                <a:solidFill>
                  <a:srgbClr val="222222"/>
                </a:solidFill>
                <a:effectLst/>
                <a:latin typeface="Calibri" pitchFamily="34" charset="0"/>
                <a:ea typeface="Times New Roman" pitchFamily="18" charset="0"/>
                <a:cs typeface="Helvetica"/>
              </a:rPr>
              <a:t>29</a:t>
            </a: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a:rPr>
              <a:t> dans la classification périodique des éléments.</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pic>
        <p:nvPicPr>
          <p:cNvPr id="10" name="Image 9" descr="Où se situe le cuivre dans le tableau périodique des éléments ?"/>
          <p:cNvPicPr/>
          <p:nvPr/>
        </p:nvPicPr>
        <p:blipFill>
          <a:blip r:embed="rId2" cstate="print"/>
          <a:srcRect/>
          <a:stretch>
            <a:fillRect/>
          </a:stretch>
        </p:blipFill>
        <p:spPr bwMode="auto">
          <a:xfrm>
            <a:off x="5223022" y="2237105"/>
            <a:ext cx="6670040" cy="444119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Cuivre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1" name="Tableau 10"/>
          <p:cNvGraphicFramePr>
            <a:graphicFrameLocks noGrp="1"/>
          </p:cNvGraphicFramePr>
          <p:nvPr/>
        </p:nvGraphicFramePr>
        <p:xfrm>
          <a:off x="1547445" y="2394535"/>
          <a:ext cx="5243758" cy="3858260"/>
        </p:xfrm>
        <a:graphic>
          <a:graphicData uri="http://schemas.openxmlformats.org/drawingml/2006/table">
            <a:tbl>
              <a:tblPr/>
              <a:tblGrid>
                <a:gridCol w="2621879">
                  <a:extLst>
                    <a:ext uri="{9D8B030D-6E8A-4147-A177-3AD203B41FA5}">
                      <a16:colId xmlns:a16="http://schemas.microsoft.com/office/drawing/2014/main" val="20000"/>
                    </a:ext>
                  </a:extLst>
                </a:gridCol>
                <a:gridCol w="2621879">
                  <a:extLst>
                    <a:ext uri="{9D8B030D-6E8A-4147-A177-3AD203B41FA5}">
                      <a16:colId xmlns:a16="http://schemas.microsoft.com/office/drawing/2014/main" val="20001"/>
                    </a:ext>
                  </a:extLst>
                </a:gridCol>
              </a:tblGrid>
              <a:tr h="309187">
                <a:tc gridSpan="2">
                  <a:txBody>
                    <a:bodyPr/>
                    <a:lstStyle/>
                    <a:p>
                      <a:pPr>
                        <a:lnSpc>
                          <a:spcPct val="115000"/>
                        </a:lnSpc>
                        <a:spcAft>
                          <a:spcPts val="0"/>
                        </a:spcAft>
                      </a:pPr>
                      <a:r>
                        <a:rPr lang="fr-FR" sz="1600" b="1" dirty="0">
                          <a:latin typeface="Times New Roman"/>
                          <a:ea typeface="Times New Roman"/>
                          <a:cs typeface="Arial"/>
                        </a:rPr>
                        <a:t>Informations générales</a:t>
                      </a:r>
                      <a:endParaRPr lang="fr-FR" sz="1600" dirty="0">
                        <a:latin typeface="Calibri"/>
                        <a:ea typeface="Calibri"/>
                        <a:cs typeface="Arial"/>
                      </a:endParaRPr>
                    </a:p>
                  </a:txBody>
                  <a:tcPr marL="61595" marR="61595" marT="61595" marB="61595" anchor="ctr">
                    <a:lnL>
                      <a:noFill/>
                    </a:lnL>
                    <a:lnR>
                      <a:noFill/>
                    </a:lnR>
                    <a:lnT>
                      <a:noFill/>
                    </a:lnT>
                    <a:lnB w="12700" cap="flat" cmpd="sng" algn="ctr">
                      <a:solidFill>
                        <a:srgbClr val="DDDDDD"/>
                      </a:solidFill>
                      <a:prstDash val="solid"/>
                      <a:round/>
                      <a:headEnd type="none" w="med" len="med"/>
                      <a:tailEnd type="none" w="med" len="med"/>
                    </a:lnB>
                    <a:solidFill>
                      <a:schemeClr val="accent4">
                        <a:lumMod val="75000"/>
                      </a:schemeClr>
                    </a:solidFill>
                  </a:tcPr>
                </a:tc>
                <a:tc hMerge="1">
                  <a:txBody>
                    <a:bodyPr/>
                    <a:lstStyle/>
                    <a:p>
                      <a:endParaRPr lang="fr-FR"/>
                    </a:p>
                  </a:txBody>
                  <a:tcPr/>
                </a:tc>
                <a:extLst>
                  <a:ext uri="{0D108BD9-81ED-4DB2-BD59-A6C34878D82A}">
                    <a16:rowId xmlns:a16="http://schemas.microsoft.com/office/drawing/2014/main" val="10000"/>
                  </a:ext>
                </a:extLst>
              </a:tr>
              <a:tr h="309187">
                <a:tc>
                  <a:txBody>
                    <a:bodyPr/>
                    <a:lstStyle/>
                    <a:p>
                      <a:pPr>
                        <a:lnSpc>
                          <a:spcPct val="115000"/>
                        </a:lnSpc>
                        <a:spcAft>
                          <a:spcPts val="0"/>
                        </a:spcAft>
                      </a:pPr>
                      <a:r>
                        <a:rPr lang="fr-FR" sz="1600" dirty="0">
                          <a:latin typeface="Times New Roman"/>
                          <a:ea typeface="Times New Roman"/>
                          <a:cs typeface="Arial"/>
                        </a:rPr>
                        <a:t>Symbole</a:t>
                      </a:r>
                      <a:endParaRPr lang="fr-FR" sz="16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fr-FR" sz="1600">
                          <a:latin typeface="Times New Roman"/>
                          <a:ea typeface="Times New Roman"/>
                          <a:cs typeface="Arial"/>
                        </a:rPr>
                        <a:t>Cu</a:t>
                      </a:r>
                      <a:endParaRPr lang="fr-FR" sz="16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1"/>
                  </a:ext>
                </a:extLst>
              </a:tr>
              <a:tr h="309187">
                <a:tc>
                  <a:txBody>
                    <a:bodyPr/>
                    <a:lstStyle/>
                    <a:p>
                      <a:pPr>
                        <a:lnSpc>
                          <a:spcPct val="115000"/>
                        </a:lnSpc>
                        <a:spcAft>
                          <a:spcPts val="0"/>
                        </a:spcAft>
                      </a:pPr>
                      <a:r>
                        <a:rPr lang="fr-FR" sz="1600">
                          <a:latin typeface="Times New Roman"/>
                          <a:ea typeface="Times New Roman"/>
                          <a:cs typeface="Arial"/>
                        </a:rPr>
                        <a:t>Numéro atomique</a:t>
                      </a:r>
                      <a:endParaRPr lang="fr-FR" sz="16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fr-FR" sz="1600">
                          <a:latin typeface="Times New Roman"/>
                          <a:ea typeface="Times New Roman"/>
                          <a:cs typeface="Arial"/>
                        </a:rPr>
                        <a:t>29</a:t>
                      </a:r>
                      <a:endParaRPr lang="fr-FR" sz="16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2"/>
                  </a:ext>
                </a:extLst>
              </a:tr>
              <a:tr h="309187">
                <a:tc>
                  <a:txBody>
                    <a:bodyPr/>
                    <a:lstStyle/>
                    <a:p>
                      <a:pPr>
                        <a:lnSpc>
                          <a:spcPct val="115000"/>
                        </a:lnSpc>
                        <a:spcAft>
                          <a:spcPts val="0"/>
                        </a:spcAft>
                      </a:pPr>
                      <a:r>
                        <a:rPr lang="fr-FR" sz="1600">
                          <a:latin typeface="Times New Roman"/>
                          <a:ea typeface="Times New Roman"/>
                          <a:cs typeface="Arial"/>
                        </a:rPr>
                        <a:t>Famille</a:t>
                      </a:r>
                      <a:endParaRPr lang="fr-FR" sz="16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fr-FR" sz="1600">
                          <a:latin typeface="Times New Roman"/>
                          <a:ea typeface="Times New Roman"/>
                          <a:cs typeface="Arial"/>
                        </a:rPr>
                        <a:t>Métal de transition</a:t>
                      </a:r>
                      <a:endParaRPr lang="fr-FR" sz="16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3"/>
                  </a:ext>
                </a:extLst>
              </a:tr>
              <a:tr h="309187">
                <a:tc>
                  <a:txBody>
                    <a:bodyPr/>
                    <a:lstStyle/>
                    <a:p>
                      <a:pPr>
                        <a:lnSpc>
                          <a:spcPct val="115000"/>
                        </a:lnSpc>
                        <a:spcAft>
                          <a:spcPts val="0"/>
                        </a:spcAft>
                      </a:pPr>
                      <a:r>
                        <a:rPr lang="fr-FR" sz="1600">
                          <a:latin typeface="Times New Roman"/>
                          <a:ea typeface="Times New Roman"/>
                          <a:cs typeface="Arial"/>
                        </a:rPr>
                        <a:t>Groupe</a:t>
                      </a:r>
                      <a:endParaRPr lang="fr-FR" sz="16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fr-FR" sz="1600">
                          <a:latin typeface="Times New Roman"/>
                          <a:ea typeface="Times New Roman"/>
                          <a:cs typeface="Arial"/>
                        </a:rPr>
                        <a:t>11</a:t>
                      </a:r>
                      <a:endParaRPr lang="fr-FR" sz="16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4"/>
                  </a:ext>
                </a:extLst>
              </a:tr>
              <a:tr h="309187">
                <a:tc>
                  <a:txBody>
                    <a:bodyPr/>
                    <a:lstStyle/>
                    <a:p>
                      <a:pPr>
                        <a:lnSpc>
                          <a:spcPct val="115000"/>
                        </a:lnSpc>
                        <a:spcAft>
                          <a:spcPts val="0"/>
                        </a:spcAft>
                      </a:pPr>
                      <a:r>
                        <a:rPr lang="fr-FR" sz="1600">
                          <a:latin typeface="Times New Roman"/>
                          <a:ea typeface="Times New Roman"/>
                          <a:cs typeface="Arial"/>
                        </a:rPr>
                        <a:t>Période</a:t>
                      </a:r>
                      <a:endParaRPr lang="fr-FR" sz="16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fr-FR" sz="1600">
                          <a:latin typeface="Times New Roman"/>
                          <a:ea typeface="Times New Roman"/>
                          <a:cs typeface="Arial"/>
                        </a:rPr>
                        <a:t>4</a:t>
                      </a:r>
                      <a:endParaRPr lang="fr-FR" sz="16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5"/>
                  </a:ext>
                </a:extLst>
              </a:tr>
              <a:tr h="309187">
                <a:tc>
                  <a:txBody>
                    <a:bodyPr/>
                    <a:lstStyle/>
                    <a:p>
                      <a:pPr>
                        <a:lnSpc>
                          <a:spcPct val="115000"/>
                        </a:lnSpc>
                        <a:spcAft>
                          <a:spcPts val="0"/>
                        </a:spcAft>
                      </a:pPr>
                      <a:r>
                        <a:rPr lang="fr-FR" sz="1600">
                          <a:latin typeface="Times New Roman"/>
                          <a:ea typeface="Times New Roman"/>
                          <a:cs typeface="Arial"/>
                        </a:rPr>
                        <a:t>Bloc</a:t>
                      </a:r>
                      <a:endParaRPr lang="fr-FR" sz="16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fr-FR" sz="1600">
                          <a:latin typeface="Times New Roman"/>
                          <a:ea typeface="Times New Roman"/>
                          <a:cs typeface="Arial"/>
                        </a:rPr>
                        <a:t>d</a:t>
                      </a:r>
                      <a:endParaRPr lang="fr-FR" sz="16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6"/>
                  </a:ext>
                </a:extLst>
              </a:tr>
              <a:tr h="309187">
                <a:tc>
                  <a:txBody>
                    <a:bodyPr/>
                    <a:lstStyle/>
                    <a:p>
                      <a:pPr>
                        <a:lnSpc>
                          <a:spcPct val="115000"/>
                        </a:lnSpc>
                        <a:spcAft>
                          <a:spcPts val="0"/>
                        </a:spcAft>
                      </a:pPr>
                      <a:r>
                        <a:rPr lang="fr-FR" sz="1600">
                          <a:latin typeface="Times New Roman"/>
                          <a:ea typeface="Times New Roman"/>
                          <a:cs typeface="Arial"/>
                        </a:rPr>
                        <a:t>Masse volumique</a:t>
                      </a:r>
                      <a:endParaRPr lang="fr-FR" sz="16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fr-FR" sz="1600">
                          <a:latin typeface="Times New Roman"/>
                          <a:ea typeface="Times New Roman"/>
                          <a:cs typeface="Arial"/>
                        </a:rPr>
                        <a:t>8,96 g.cm</a:t>
                      </a:r>
                      <a:r>
                        <a:rPr lang="fr-FR" sz="1600" baseline="30000">
                          <a:latin typeface="Times New Roman"/>
                          <a:ea typeface="Times New Roman"/>
                          <a:cs typeface="Arial"/>
                        </a:rPr>
                        <a:t>-3</a:t>
                      </a:r>
                      <a:endParaRPr lang="fr-FR" sz="16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7"/>
                  </a:ext>
                </a:extLst>
              </a:tr>
              <a:tr h="309187">
                <a:tc>
                  <a:txBody>
                    <a:bodyPr/>
                    <a:lstStyle/>
                    <a:p>
                      <a:pPr>
                        <a:lnSpc>
                          <a:spcPct val="115000"/>
                        </a:lnSpc>
                        <a:spcAft>
                          <a:spcPts val="0"/>
                        </a:spcAft>
                      </a:pPr>
                      <a:r>
                        <a:rPr lang="fr-FR" sz="1600">
                          <a:latin typeface="Times New Roman"/>
                          <a:ea typeface="Times New Roman"/>
                          <a:cs typeface="Arial"/>
                        </a:rPr>
                        <a:t>Dureté</a:t>
                      </a:r>
                      <a:endParaRPr lang="fr-FR" sz="16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fr-FR" sz="1600">
                          <a:latin typeface="Times New Roman"/>
                          <a:ea typeface="Times New Roman"/>
                          <a:cs typeface="Arial"/>
                        </a:rPr>
                        <a:t>3</a:t>
                      </a:r>
                      <a:endParaRPr lang="fr-FR" sz="16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8"/>
                  </a:ext>
                </a:extLst>
              </a:tr>
              <a:tr h="309187">
                <a:tc>
                  <a:txBody>
                    <a:bodyPr/>
                    <a:lstStyle/>
                    <a:p>
                      <a:pPr>
                        <a:lnSpc>
                          <a:spcPct val="115000"/>
                        </a:lnSpc>
                        <a:spcAft>
                          <a:spcPts val="0"/>
                        </a:spcAft>
                      </a:pPr>
                      <a:r>
                        <a:rPr lang="fr-FR" sz="1600">
                          <a:latin typeface="Times New Roman"/>
                          <a:ea typeface="Times New Roman"/>
                          <a:cs typeface="Arial"/>
                        </a:rPr>
                        <a:t>Couleur</a:t>
                      </a:r>
                      <a:endParaRPr lang="fr-FR" sz="16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a:noFill/>
                    </a:lnB>
                    <a:solidFill>
                      <a:schemeClr val="accent4">
                        <a:lumMod val="75000"/>
                      </a:schemeClr>
                    </a:solidFill>
                  </a:tcPr>
                </a:tc>
                <a:tc>
                  <a:txBody>
                    <a:bodyPr/>
                    <a:lstStyle/>
                    <a:p>
                      <a:pPr>
                        <a:lnSpc>
                          <a:spcPct val="115000"/>
                        </a:lnSpc>
                        <a:spcAft>
                          <a:spcPts val="0"/>
                        </a:spcAft>
                      </a:pPr>
                      <a:r>
                        <a:rPr lang="fr-FR" sz="1600" dirty="0">
                          <a:latin typeface="Times New Roman"/>
                          <a:ea typeface="Times New Roman"/>
                          <a:cs typeface="Arial"/>
                        </a:rPr>
                        <a:t>Rouge</a:t>
                      </a:r>
                      <a:endParaRPr lang="fr-FR" sz="16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a:noFill/>
                    </a:lnB>
                    <a:solidFill>
                      <a:schemeClr val="accent4">
                        <a:lumMod val="75000"/>
                      </a:schemeClr>
                    </a:solidFill>
                  </a:tcPr>
                </a:tc>
                <a:extLst>
                  <a:ext uri="{0D108BD9-81ED-4DB2-BD59-A6C34878D82A}">
                    <a16:rowId xmlns:a16="http://schemas.microsoft.com/office/drawing/2014/main" val="10009"/>
                  </a:ext>
                </a:extLst>
              </a:tr>
            </a:tbl>
          </a:graphicData>
        </a:graphic>
      </p:graphicFrame>
      <p:pic>
        <p:nvPicPr>
          <p:cNvPr id="257026" name="Picture 2" descr="Cuivre — Wikipédia"/>
          <p:cNvPicPr>
            <a:picLocks noChangeAspect="1" noChangeArrowheads="1"/>
          </p:cNvPicPr>
          <p:nvPr/>
        </p:nvPicPr>
        <p:blipFill>
          <a:blip r:embed="rId2"/>
          <a:srcRect/>
          <a:stretch>
            <a:fillRect/>
          </a:stretch>
        </p:blipFill>
        <p:spPr bwMode="auto">
          <a:xfrm>
            <a:off x="8288082" y="2131686"/>
            <a:ext cx="2559550" cy="2422729"/>
          </a:xfrm>
          <a:prstGeom prst="rect">
            <a:avLst/>
          </a:prstGeom>
          <a:noFill/>
        </p:spPr>
      </p:pic>
      <p:pic>
        <p:nvPicPr>
          <p:cNvPr id="257028" name="Picture 4" descr="Prix du cuivre : faut-il et comment investir dans le cuivre ?"/>
          <p:cNvPicPr>
            <a:picLocks noChangeAspect="1" noChangeArrowheads="1"/>
          </p:cNvPicPr>
          <p:nvPr/>
        </p:nvPicPr>
        <p:blipFill>
          <a:blip r:embed="rId3"/>
          <a:srcRect/>
          <a:stretch>
            <a:fillRect/>
          </a:stretch>
        </p:blipFill>
        <p:spPr bwMode="auto">
          <a:xfrm>
            <a:off x="8150468" y="4683618"/>
            <a:ext cx="3067295" cy="204323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Cuivre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2" name="Tableau 11"/>
          <p:cNvGraphicFramePr>
            <a:graphicFrameLocks noGrp="1"/>
          </p:cNvGraphicFramePr>
          <p:nvPr/>
        </p:nvGraphicFramePr>
        <p:xfrm>
          <a:off x="2286000" y="2579173"/>
          <a:ext cx="4795350" cy="3202310"/>
        </p:xfrm>
        <a:graphic>
          <a:graphicData uri="http://schemas.openxmlformats.org/drawingml/2006/table">
            <a:tbl>
              <a:tblPr/>
              <a:tblGrid>
                <a:gridCol w="2397675">
                  <a:extLst>
                    <a:ext uri="{9D8B030D-6E8A-4147-A177-3AD203B41FA5}">
                      <a16:colId xmlns:a16="http://schemas.microsoft.com/office/drawing/2014/main" val="20000"/>
                    </a:ext>
                  </a:extLst>
                </a:gridCol>
                <a:gridCol w="2397675">
                  <a:extLst>
                    <a:ext uri="{9D8B030D-6E8A-4147-A177-3AD203B41FA5}">
                      <a16:colId xmlns:a16="http://schemas.microsoft.com/office/drawing/2014/main" val="20001"/>
                    </a:ext>
                  </a:extLst>
                </a:gridCol>
              </a:tblGrid>
              <a:tr h="227418">
                <a:tc gridSpan="2">
                  <a:txBody>
                    <a:bodyPr/>
                    <a:lstStyle/>
                    <a:p>
                      <a:pPr>
                        <a:lnSpc>
                          <a:spcPct val="115000"/>
                        </a:lnSpc>
                        <a:spcAft>
                          <a:spcPts val="0"/>
                        </a:spcAft>
                      </a:pPr>
                      <a:r>
                        <a:rPr lang="fr-FR" sz="1200" b="1">
                          <a:latin typeface="Times New Roman"/>
                          <a:ea typeface="Times New Roman"/>
                          <a:cs typeface="Arial"/>
                        </a:rPr>
                        <a:t>Propriétés atomiques</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tc hMerge="1">
                  <a:txBody>
                    <a:bodyPr/>
                    <a:lstStyle/>
                    <a:p>
                      <a:endParaRPr lang="fr-FR"/>
                    </a:p>
                  </a:txBody>
                  <a:tcPr/>
                </a:tc>
                <a:extLst>
                  <a:ext uri="{0D108BD9-81ED-4DB2-BD59-A6C34878D82A}">
                    <a16:rowId xmlns:a16="http://schemas.microsoft.com/office/drawing/2014/main" val="10000"/>
                  </a:ext>
                </a:extLst>
              </a:tr>
              <a:tr h="227418">
                <a:tc>
                  <a:txBody>
                    <a:bodyPr/>
                    <a:lstStyle/>
                    <a:p>
                      <a:pPr>
                        <a:lnSpc>
                          <a:spcPct val="115000"/>
                        </a:lnSpc>
                        <a:spcAft>
                          <a:spcPts val="0"/>
                        </a:spcAft>
                      </a:pPr>
                      <a:r>
                        <a:rPr lang="fr-FR" sz="1200">
                          <a:latin typeface="Times New Roman"/>
                          <a:ea typeface="Times New Roman"/>
                          <a:cs typeface="Arial"/>
                        </a:rPr>
                        <a:t>Masse atomique</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fr-FR" sz="1200">
                          <a:latin typeface="Times New Roman"/>
                          <a:ea typeface="Times New Roman"/>
                          <a:cs typeface="Arial"/>
                        </a:rPr>
                        <a:t>63 u</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1"/>
                  </a:ext>
                </a:extLst>
              </a:tr>
              <a:tr h="227418">
                <a:tc>
                  <a:txBody>
                    <a:bodyPr/>
                    <a:lstStyle/>
                    <a:p>
                      <a:pPr>
                        <a:lnSpc>
                          <a:spcPct val="115000"/>
                        </a:lnSpc>
                        <a:spcAft>
                          <a:spcPts val="0"/>
                        </a:spcAft>
                      </a:pPr>
                      <a:r>
                        <a:rPr lang="fr-FR" sz="1200">
                          <a:latin typeface="Times New Roman"/>
                          <a:ea typeface="Times New Roman"/>
                          <a:cs typeface="Arial"/>
                        </a:rPr>
                        <a:t>Rayon atomique</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fr-FR" sz="1200">
                          <a:latin typeface="Times New Roman"/>
                          <a:ea typeface="Times New Roman"/>
                          <a:cs typeface="Arial"/>
                        </a:rPr>
                        <a:t>135 pm</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2"/>
                  </a:ext>
                </a:extLst>
              </a:tr>
              <a:tr h="227418">
                <a:tc>
                  <a:txBody>
                    <a:bodyPr/>
                    <a:lstStyle/>
                    <a:p>
                      <a:pPr>
                        <a:lnSpc>
                          <a:spcPct val="115000"/>
                        </a:lnSpc>
                        <a:spcAft>
                          <a:spcPts val="0"/>
                        </a:spcAft>
                      </a:pPr>
                      <a:r>
                        <a:rPr lang="fr-FR" sz="1200">
                          <a:latin typeface="Times New Roman"/>
                          <a:ea typeface="Times New Roman"/>
                          <a:cs typeface="Arial"/>
                        </a:rPr>
                        <a:t>Configuration électronique</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fr-FR" sz="1200">
                          <a:latin typeface="Times New Roman"/>
                          <a:ea typeface="Times New Roman"/>
                          <a:cs typeface="Arial"/>
                        </a:rPr>
                        <a:t>[Ar] 4s</a:t>
                      </a:r>
                      <a:r>
                        <a:rPr lang="fr-FR" sz="650" baseline="30000">
                          <a:latin typeface="Times New Roman"/>
                          <a:ea typeface="Times New Roman"/>
                          <a:cs typeface="Arial"/>
                        </a:rPr>
                        <a:t>1</a:t>
                      </a:r>
                      <a:r>
                        <a:rPr lang="fr-FR" sz="1200">
                          <a:latin typeface="Times New Roman"/>
                          <a:ea typeface="Times New Roman"/>
                          <a:cs typeface="Arial"/>
                        </a:rPr>
                        <a:t> 3d</a:t>
                      </a:r>
                      <a:r>
                        <a:rPr lang="fr-FR" sz="650" baseline="30000">
                          <a:latin typeface="Times New Roman"/>
                          <a:ea typeface="Times New Roman"/>
                          <a:cs typeface="Arial"/>
                        </a:rPr>
                        <a:t>10</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3"/>
                  </a:ext>
                </a:extLst>
              </a:tr>
              <a:tr h="227418">
                <a:tc>
                  <a:txBody>
                    <a:bodyPr/>
                    <a:lstStyle/>
                    <a:p>
                      <a:pPr>
                        <a:lnSpc>
                          <a:spcPct val="115000"/>
                        </a:lnSpc>
                        <a:spcAft>
                          <a:spcPts val="0"/>
                        </a:spcAft>
                      </a:pPr>
                      <a:r>
                        <a:rPr lang="fr-FR" sz="1200">
                          <a:latin typeface="Times New Roman"/>
                          <a:ea typeface="Times New Roman"/>
                          <a:cs typeface="Arial"/>
                        </a:rPr>
                        <a:t>Électrons par niveau d'énergie</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fr-FR" sz="1200">
                          <a:latin typeface="Times New Roman"/>
                          <a:ea typeface="Times New Roman"/>
                          <a:cs typeface="Arial"/>
                        </a:rPr>
                        <a:t>2 | 8 | 18 | 1</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4"/>
                  </a:ext>
                </a:extLst>
              </a:tr>
              <a:tr h="227418">
                <a:tc>
                  <a:txBody>
                    <a:bodyPr/>
                    <a:lstStyle/>
                    <a:p>
                      <a:pPr>
                        <a:lnSpc>
                          <a:spcPct val="115000"/>
                        </a:lnSpc>
                        <a:spcAft>
                          <a:spcPts val="0"/>
                        </a:spcAft>
                      </a:pPr>
                      <a:r>
                        <a:rPr lang="fr-FR" sz="1200">
                          <a:latin typeface="Times New Roman"/>
                          <a:ea typeface="Times New Roman"/>
                          <a:cs typeface="Arial"/>
                        </a:rPr>
                        <a:t>Oxyde</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fr-FR" sz="1200">
                          <a:latin typeface="Times New Roman"/>
                          <a:ea typeface="Times New Roman"/>
                          <a:cs typeface="Arial"/>
                        </a:rPr>
                        <a:t>Faiblement basique</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5"/>
                  </a:ext>
                </a:extLst>
              </a:tr>
              <a:tr h="227418">
                <a:tc gridSpan="2">
                  <a:txBody>
                    <a:bodyPr/>
                    <a:lstStyle/>
                    <a:p>
                      <a:pPr>
                        <a:lnSpc>
                          <a:spcPct val="115000"/>
                        </a:lnSpc>
                        <a:spcAft>
                          <a:spcPts val="0"/>
                        </a:spcAft>
                      </a:pPr>
                      <a:r>
                        <a:rPr lang="fr-FR" sz="1200" b="1">
                          <a:latin typeface="Times New Roman"/>
                          <a:ea typeface="Times New Roman"/>
                          <a:cs typeface="Arial"/>
                        </a:rPr>
                        <a:t>Propriétés physiques</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tc hMerge="1">
                  <a:txBody>
                    <a:bodyPr/>
                    <a:lstStyle/>
                    <a:p>
                      <a:endParaRPr lang="fr-FR"/>
                    </a:p>
                  </a:txBody>
                  <a:tcPr/>
                </a:tc>
                <a:extLst>
                  <a:ext uri="{0D108BD9-81ED-4DB2-BD59-A6C34878D82A}">
                    <a16:rowId xmlns:a16="http://schemas.microsoft.com/office/drawing/2014/main" val="10006"/>
                  </a:ext>
                </a:extLst>
              </a:tr>
              <a:tr h="227418">
                <a:tc>
                  <a:txBody>
                    <a:bodyPr/>
                    <a:lstStyle/>
                    <a:p>
                      <a:pPr>
                        <a:lnSpc>
                          <a:spcPct val="115000"/>
                        </a:lnSpc>
                        <a:spcAft>
                          <a:spcPts val="0"/>
                        </a:spcAft>
                      </a:pPr>
                      <a:r>
                        <a:rPr lang="fr-FR" sz="1200">
                          <a:latin typeface="Times New Roman"/>
                          <a:ea typeface="Times New Roman"/>
                          <a:cs typeface="Arial"/>
                        </a:rPr>
                        <a:t>État ordinaire</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fr-FR" sz="1200">
                          <a:latin typeface="Times New Roman"/>
                          <a:ea typeface="Times New Roman"/>
                          <a:cs typeface="Arial"/>
                        </a:rPr>
                        <a:t>Solide</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7"/>
                  </a:ext>
                </a:extLst>
              </a:tr>
              <a:tr h="227418">
                <a:tc>
                  <a:txBody>
                    <a:bodyPr/>
                    <a:lstStyle/>
                    <a:p>
                      <a:pPr>
                        <a:lnSpc>
                          <a:spcPct val="115000"/>
                        </a:lnSpc>
                        <a:spcAft>
                          <a:spcPts val="0"/>
                        </a:spcAft>
                      </a:pPr>
                      <a:r>
                        <a:rPr lang="fr-FR" sz="1200">
                          <a:latin typeface="Times New Roman"/>
                          <a:ea typeface="Times New Roman"/>
                          <a:cs typeface="Arial"/>
                        </a:rPr>
                        <a:t>Point de fusion</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fr-FR" sz="1200">
                          <a:latin typeface="Times New Roman"/>
                          <a:ea typeface="Times New Roman"/>
                          <a:cs typeface="Arial"/>
                        </a:rPr>
                        <a:t>1084,62 °C</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8"/>
                  </a:ext>
                </a:extLst>
              </a:tr>
              <a:tr h="227418">
                <a:tc>
                  <a:txBody>
                    <a:bodyPr/>
                    <a:lstStyle/>
                    <a:p>
                      <a:pPr>
                        <a:lnSpc>
                          <a:spcPct val="115000"/>
                        </a:lnSpc>
                        <a:spcAft>
                          <a:spcPts val="0"/>
                        </a:spcAft>
                      </a:pPr>
                      <a:r>
                        <a:rPr lang="fr-FR" sz="1200">
                          <a:latin typeface="Times New Roman"/>
                          <a:ea typeface="Times New Roman"/>
                          <a:cs typeface="Arial"/>
                        </a:rPr>
                        <a:t>Point d'ébullition</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a:noFill/>
                    </a:lnB>
                    <a:solidFill>
                      <a:schemeClr val="accent4">
                        <a:lumMod val="75000"/>
                      </a:schemeClr>
                    </a:solidFill>
                  </a:tcPr>
                </a:tc>
                <a:tc>
                  <a:txBody>
                    <a:bodyPr/>
                    <a:lstStyle/>
                    <a:p>
                      <a:pPr>
                        <a:lnSpc>
                          <a:spcPct val="115000"/>
                        </a:lnSpc>
                        <a:spcAft>
                          <a:spcPts val="0"/>
                        </a:spcAft>
                      </a:pPr>
                      <a:r>
                        <a:rPr lang="fr-FR" sz="1200" dirty="0">
                          <a:latin typeface="Times New Roman"/>
                          <a:ea typeface="Times New Roman"/>
                          <a:cs typeface="Arial"/>
                        </a:rPr>
                        <a:t>2562 °C</a:t>
                      </a:r>
                      <a:endParaRPr lang="fr-FR" sz="11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a:noFill/>
                    </a:lnB>
                    <a:solidFill>
                      <a:schemeClr val="accent4">
                        <a:lumMod val="75000"/>
                      </a:schemeClr>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Cuivre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9073" name="Rectangle 1"/>
          <p:cNvSpPr>
            <a:spLocks noChangeArrowheads="1"/>
          </p:cNvSpPr>
          <p:nvPr/>
        </p:nvSpPr>
        <p:spPr bwMode="auto">
          <a:xfrm>
            <a:off x="167054" y="2318745"/>
            <a:ext cx="5266592" cy="3046988"/>
          </a:xfrm>
          <a:prstGeom prst="rect">
            <a:avLst/>
          </a:prstGeom>
          <a:solidFill>
            <a:schemeClr val="accent4">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222222"/>
                </a:solidFill>
                <a:effectLst/>
                <a:latin typeface="Calibri" pitchFamily="34" charset="0"/>
                <a:ea typeface="Times New Roman" pitchFamily="18" charset="0"/>
                <a:cs typeface="Helvetica"/>
              </a:rPr>
              <a:t>Cuivre natif</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Le cuivre est un métal assez abondant en certains points de la Terre. Son </a:t>
            </a:r>
            <a:r>
              <a:rPr kumimoji="0" lang="fr-FR" sz="1600" b="0" i="0" u="none" strike="noStrike" cap="none" normalizeH="0" baseline="0" dirty="0" err="1">
                <a:ln>
                  <a:noFill/>
                </a:ln>
                <a:solidFill>
                  <a:srgbClr val="222222"/>
                </a:solidFill>
                <a:effectLst/>
                <a:latin typeface="Calibri" pitchFamily="34" charset="0"/>
                <a:ea typeface="Times New Roman" pitchFamily="18" charset="0"/>
                <a:cs typeface="Helvetica"/>
              </a:rPr>
              <a:t>clarke</a:t>
            </a: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 s'élève à 60 g par tonne.</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dirty="0">
                <a:ln>
                  <a:noFill/>
                </a:ln>
                <a:solidFill>
                  <a:srgbClr val="222222"/>
                </a:solidFill>
                <a:effectLst/>
                <a:latin typeface="Calibri" pitchFamily="34" charset="0"/>
                <a:ea typeface="Times New Roman" pitchFamily="18" charset="0"/>
                <a:cs typeface="Helvetica"/>
              </a:rPr>
              <a:t>Le </a:t>
            </a:r>
            <a:r>
              <a:rPr kumimoji="0" lang="fr-FR" sz="1600" b="0" i="1" u="none" strike="noStrike" cap="none" normalizeH="0" baseline="0" dirty="0" err="1">
                <a:ln>
                  <a:noFill/>
                </a:ln>
                <a:solidFill>
                  <a:srgbClr val="222222"/>
                </a:solidFill>
                <a:effectLst/>
                <a:latin typeface="Calibri" pitchFamily="34" charset="0"/>
                <a:ea typeface="Times New Roman" pitchFamily="18" charset="0"/>
                <a:cs typeface="Helvetica"/>
              </a:rPr>
              <a:t>clarke</a:t>
            </a:r>
            <a:r>
              <a:rPr kumimoji="0" lang="fr-FR" sz="1600" b="0" i="1" u="none" strike="noStrike" cap="none" normalizeH="0" baseline="0" dirty="0">
                <a:ln>
                  <a:noFill/>
                </a:ln>
                <a:solidFill>
                  <a:srgbClr val="222222"/>
                </a:solidFill>
                <a:effectLst/>
                <a:latin typeface="Calibri" pitchFamily="34" charset="0"/>
                <a:ea typeface="Times New Roman" pitchFamily="18" charset="0"/>
                <a:cs typeface="Helvetica"/>
              </a:rPr>
              <a:t> d’un élément chimique définit sa présence moyenne dans la croûte terrestre . Il s’exprime sous la forme d’une fraction massique en pourcentage, ppm (partie par million), ou </a:t>
            </a:r>
            <a:r>
              <a:rPr kumimoji="0" lang="fr-FR" sz="1600" b="0" i="1" u="none" strike="noStrike" cap="none" normalizeH="0" baseline="0" dirty="0" err="1">
                <a:ln>
                  <a:noFill/>
                </a:ln>
                <a:solidFill>
                  <a:srgbClr val="222222"/>
                </a:solidFill>
                <a:effectLst/>
                <a:latin typeface="Calibri" pitchFamily="34" charset="0"/>
                <a:ea typeface="Times New Roman" pitchFamily="18" charset="0"/>
                <a:cs typeface="Helvetica"/>
              </a:rPr>
              <a:t>ppb</a:t>
            </a:r>
            <a:r>
              <a:rPr kumimoji="0" lang="fr-FR" sz="1600" b="0" i="1" u="none" strike="noStrike" cap="none" normalizeH="0" baseline="0" dirty="0">
                <a:ln>
                  <a:noFill/>
                </a:ln>
                <a:solidFill>
                  <a:srgbClr val="222222"/>
                </a:solidFill>
                <a:effectLst/>
                <a:latin typeface="Calibri" pitchFamily="34" charset="0"/>
                <a:ea typeface="Times New Roman" pitchFamily="18" charset="0"/>
                <a:cs typeface="Helvetica"/>
              </a:rPr>
              <a:t> (partie par milliard)</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Il peut se trouver à l'état natif sous forme parfois de cristaux et plus régulièrement de fils, de feuilles et encore en recouvrement sur des minéraux.</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Il apparaît dans des espèces minérales telles que les basaltes, les grès et les schistes.</a:t>
            </a: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pic>
        <p:nvPicPr>
          <p:cNvPr id="259075" name="Picture 3" descr="Minerai De Cuivre, Base Chalcopyrite (Min. Cu&amp;gt;10%), EMERALD, France"/>
          <p:cNvPicPr>
            <a:picLocks noChangeAspect="1" noChangeArrowheads="1"/>
          </p:cNvPicPr>
          <p:nvPr/>
        </p:nvPicPr>
        <p:blipFill>
          <a:blip r:embed="rId2"/>
          <a:srcRect/>
          <a:stretch>
            <a:fillRect/>
          </a:stretch>
        </p:blipFill>
        <p:spPr bwMode="auto">
          <a:xfrm>
            <a:off x="5879368" y="2127738"/>
            <a:ext cx="5715000" cy="3810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Cuivre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0097" name="Rectangle 1"/>
          <p:cNvSpPr>
            <a:spLocks noChangeArrowheads="1"/>
          </p:cNvSpPr>
          <p:nvPr/>
        </p:nvSpPr>
        <p:spPr bwMode="auto">
          <a:xfrm>
            <a:off x="246185" y="2239597"/>
            <a:ext cx="4765430" cy="3293209"/>
          </a:xfrm>
          <a:prstGeom prst="rect">
            <a:avLst/>
          </a:prstGeom>
          <a:solidFill>
            <a:schemeClr val="accent4">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222222"/>
                </a:solidFill>
                <a:effectLst/>
                <a:latin typeface="Calibri" pitchFamily="34" charset="0"/>
                <a:ea typeface="Times New Roman" pitchFamily="18" charset="0"/>
                <a:cs typeface="Helvetica" charset="0"/>
              </a:rPr>
              <a:t>Isotopes</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dirty="0">
                <a:ln>
                  <a:noFill/>
                </a:ln>
                <a:solidFill>
                  <a:srgbClr val="222222"/>
                </a:solidFill>
                <a:effectLst/>
                <a:latin typeface="Calibri" pitchFamily="34" charset="0"/>
                <a:ea typeface="Times New Roman" pitchFamily="18" charset="0"/>
                <a:cs typeface="Helvetica" charset="0"/>
              </a:rPr>
              <a:t>Des isotopes sont des atomes qui possèdent le même nombre de protons mais un nombre différent de neutrons</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charset="0"/>
              </a:rPr>
              <a:t>Le cuivre possède 29 isotopes connus, leur nombre de masse allant de 52 à 80.</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dirty="0">
                <a:ln>
                  <a:noFill/>
                </a:ln>
                <a:solidFill>
                  <a:srgbClr val="222222"/>
                </a:solidFill>
                <a:effectLst/>
                <a:latin typeface="Calibri" pitchFamily="34" charset="0"/>
                <a:ea typeface="Times New Roman" pitchFamily="18" charset="0"/>
                <a:cs typeface="Helvetica" charset="0"/>
              </a:rPr>
              <a:t>Le nombre de masse d’un atome est le nombre de nucléons qu’il contient. Il s’agit donc de la somme du nombre de protons et du nombre de protons qui constituent le noyau de l’atome</a:t>
            </a:r>
            <a:endParaRPr kumimoji="0" lang="fr-FR" sz="1600" b="0" i="0" u="none" strike="noStrike" cap="none" normalizeH="0" baseline="0" dirty="0">
              <a:ln>
                <a:noFill/>
              </a:ln>
              <a:solidFill>
                <a:srgbClr val="222222"/>
              </a:solidFill>
              <a:effectLst/>
              <a:latin typeface="Arial" pitchFamily="34" charset="0"/>
              <a:ea typeface="Times New Roman" pitchFamily="18" charset="0"/>
              <a:cs typeface="Helvetica"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Arial" pitchFamily="34" charset="0"/>
                <a:ea typeface="Times New Roman" pitchFamily="18" charset="0"/>
                <a:cs typeface="Helvetica" charset="0"/>
              </a:rPr>
              <a:t>Ses deux isotopes les plus stables sont le cuivre 63 et le cuivre 65, ceux que l'on trouve dans la nature. </a:t>
            </a: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pic>
        <p:nvPicPr>
          <p:cNvPr id="260099" name="Picture 3" descr="1/29 Le modèle de l &amp;#39;atome. - ppt télécharger"/>
          <p:cNvPicPr>
            <a:picLocks noChangeAspect="1" noChangeArrowheads="1"/>
          </p:cNvPicPr>
          <p:nvPr/>
        </p:nvPicPr>
        <p:blipFill>
          <a:blip r:embed="rId2"/>
          <a:srcRect/>
          <a:stretch>
            <a:fillRect/>
          </a:stretch>
        </p:blipFill>
        <p:spPr bwMode="auto">
          <a:xfrm>
            <a:off x="6224954" y="2281939"/>
            <a:ext cx="4718770" cy="353907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Cuivre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1121" name="Rectangle 1"/>
          <p:cNvSpPr>
            <a:spLocks noChangeArrowheads="1"/>
          </p:cNvSpPr>
          <p:nvPr/>
        </p:nvSpPr>
        <p:spPr bwMode="auto">
          <a:xfrm>
            <a:off x="175846" y="2323155"/>
            <a:ext cx="4932484" cy="2862322"/>
          </a:xfrm>
          <a:prstGeom prst="rect">
            <a:avLst/>
          </a:prstGeom>
          <a:solidFill>
            <a:schemeClr val="accent4">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solidFill>
                  <a:srgbClr val="222222"/>
                </a:solidFill>
                <a:effectLst/>
                <a:latin typeface="Calibri" pitchFamily="34" charset="0"/>
                <a:ea typeface="Times New Roman" pitchFamily="18" charset="0"/>
                <a:cs typeface="Helvetica" charset="0"/>
              </a:rPr>
              <a:t>La production de cuivre</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charset="0"/>
              </a:rPr>
              <a:t>Environ 40 % du cuivre provient de cuivre recyclé.</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charset="0"/>
              </a:rPr>
              <a:t>Le reste est produit à partir des extractions ayant eu lieu dans les mines de cuivre.</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charset="0"/>
              </a:rPr>
              <a:t>On compte à plus de 18 millions le nombre de tonnes de cuivre produites par an.</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charset="0"/>
              </a:rPr>
              <a:t>A la cadence d'extraction actuelle, on considère que les ressources de la Terre suffiraient à poursuivre son exploitation pendant 5 millions d'années.</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
        <p:nvSpPr>
          <p:cNvPr id="261123" name="AutoShape 3" descr="RDC: production record de cuivre en 2017 - Financial Afri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61125" name="Picture 5" descr="RDC: production record de cuivre en 2017 - Financial Afrik"/>
          <p:cNvPicPr>
            <a:picLocks noChangeAspect="1" noChangeArrowheads="1"/>
          </p:cNvPicPr>
          <p:nvPr/>
        </p:nvPicPr>
        <p:blipFill>
          <a:blip r:embed="rId2"/>
          <a:srcRect/>
          <a:stretch>
            <a:fillRect/>
          </a:stretch>
        </p:blipFill>
        <p:spPr bwMode="auto">
          <a:xfrm>
            <a:off x="6145822" y="2453991"/>
            <a:ext cx="5540863" cy="369390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a:t>
            </a:r>
            <a:r>
              <a:t>Magnésium</a:t>
            </a:r>
            <a:r>
              <a:rPr lang="fr-FR" dirty="0"/>
              <a:t>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1123" name="AutoShape 3" descr="RDC: production record de cuivre en 2017 - Financial Afri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 name="Image 11" descr="https://www.superprof.fr/ressources/wp-content/uploads/2018/03/magnesium-magnesite-1200x1018.jpg"/>
          <p:cNvPicPr/>
          <p:nvPr/>
        </p:nvPicPr>
        <p:blipFill>
          <a:blip r:embed="rId2" cstate="print"/>
          <a:srcRect/>
          <a:stretch>
            <a:fillRect/>
          </a:stretch>
        </p:blipFill>
        <p:spPr bwMode="auto">
          <a:xfrm>
            <a:off x="7675913" y="2580558"/>
            <a:ext cx="3991252" cy="3385006"/>
          </a:xfrm>
          <a:prstGeom prst="rect">
            <a:avLst/>
          </a:prstGeom>
          <a:noFill/>
          <a:ln w="9525">
            <a:noFill/>
            <a:miter lim="800000"/>
            <a:headEnd/>
            <a:tailEnd/>
          </a:ln>
        </p:spPr>
      </p:pic>
      <p:sp>
        <p:nvSpPr>
          <p:cNvPr id="1025" name="Rectangle 1"/>
          <p:cNvSpPr>
            <a:spLocks noChangeArrowheads="1"/>
          </p:cNvSpPr>
          <p:nvPr/>
        </p:nvSpPr>
        <p:spPr bwMode="auto">
          <a:xfrm>
            <a:off x="937846" y="2649415"/>
            <a:ext cx="5416062" cy="2862322"/>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solidFill>
                  <a:srgbClr val="222222"/>
                </a:solidFill>
                <a:effectLst/>
                <a:latin typeface="Helvetica"/>
                <a:ea typeface="Times New Roman" pitchFamily="18" charset="0"/>
                <a:cs typeface="Arial" pitchFamily="34" charset="0"/>
              </a:rPr>
              <a:t>Carte d'identit</a:t>
            </a:r>
            <a:r>
              <a:rPr kumimoji="0" lang="fr-FR" b="1"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b="1" i="0" u="none" strike="noStrike" cap="none" normalizeH="0" baseline="0" dirty="0">
                <a:ln>
                  <a:noFill/>
                </a:ln>
                <a:solidFill>
                  <a:srgbClr val="222222"/>
                </a:solidFill>
                <a:effectLst/>
                <a:latin typeface="Helvetica"/>
                <a:ea typeface="Times New Roman" pitchFamily="18" charset="0"/>
                <a:cs typeface="Arial" pitchFamily="34" charset="0"/>
              </a:rPr>
              <a:t> du Magn</a:t>
            </a:r>
            <a:r>
              <a:rPr kumimoji="0" lang="fr-FR" b="1"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b="1" i="0" u="none" strike="noStrike" cap="none" normalizeH="0" baseline="0" dirty="0">
                <a:ln>
                  <a:noFill/>
                </a:ln>
                <a:solidFill>
                  <a:srgbClr val="222222"/>
                </a:solidFill>
                <a:effectLst/>
                <a:latin typeface="Helvetica"/>
                <a:ea typeface="Times New Roman" pitchFamily="18" charset="0"/>
                <a:cs typeface="Arial" pitchFamily="34" charset="0"/>
              </a:rPr>
              <a:t>sium</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Le</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Magn</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sium</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est un </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l</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ment chimique m</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tallique, de symbole atomique</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b="1" i="0" u="none" strike="noStrike" cap="none" normalizeH="0" baseline="0" dirty="0">
                <a:ln>
                  <a:noFill/>
                </a:ln>
                <a:solidFill>
                  <a:srgbClr val="222222"/>
                </a:solidFill>
                <a:effectLst/>
                <a:latin typeface="Helvetica"/>
                <a:ea typeface="Times New Roman" pitchFamily="18" charset="0"/>
                <a:cs typeface="Arial" pitchFamily="34" charset="0"/>
              </a:rPr>
              <a:t>Mg</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et de num</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ro atomique</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b="1" i="0" u="none" strike="noStrike" cap="none" normalizeH="0" baseline="0" dirty="0">
                <a:ln>
                  <a:noFill/>
                </a:ln>
                <a:solidFill>
                  <a:srgbClr val="222222"/>
                </a:solidFill>
                <a:effectLst/>
                <a:latin typeface="Helvetica"/>
                <a:ea typeface="Times New Roman" pitchFamily="18" charset="0"/>
                <a:cs typeface="Arial" pitchFamily="34" charset="0"/>
              </a:rPr>
              <a:t>Z = 12.</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Sa</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structure </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lectronique est donc la suivante :</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b="1" i="0" u="none" strike="noStrike" cap="none" normalizeH="0" baseline="0" dirty="0">
                <a:ln>
                  <a:noFill/>
                </a:ln>
                <a:solidFill>
                  <a:srgbClr val="222222"/>
                </a:solidFill>
                <a:effectLst/>
                <a:latin typeface="Helvetica"/>
                <a:ea typeface="Times New Roman" pitchFamily="18" charset="0"/>
                <a:cs typeface="Arial" pitchFamily="34" charset="0"/>
              </a:rPr>
              <a:t>(K)</a:t>
            </a:r>
            <a:r>
              <a:rPr kumimoji="0" lang="fr-FR" b="1" i="0" u="none" strike="noStrike" cap="none" normalizeH="0" baseline="30000" dirty="0">
                <a:ln>
                  <a:noFill/>
                </a:ln>
                <a:solidFill>
                  <a:srgbClr val="222222"/>
                </a:solidFill>
                <a:effectLst/>
                <a:latin typeface="Helvetica"/>
                <a:ea typeface="Times New Roman" pitchFamily="18" charset="0"/>
                <a:cs typeface="Arial" pitchFamily="34" charset="0"/>
              </a:rPr>
              <a:t>2</a:t>
            </a:r>
            <a:r>
              <a:rPr kumimoji="0" lang="fr-FR" b="1" i="0" u="none" strike="noStrike" cap="none" normalizeH="0" baseline="0" dirty="0">
                <a:ln>
                  <a:noFill/>
                </a:ln>
                <a:solidFill>
                  <a:srgbClr val="222222"/>
                </a:solidFill>
                <a:effectLst/>
                <a:latin typeface="Helvetica"/>
                <a:ea typeface="Times New Roman" pitchFamily="18" charset="0"/>
                <a:cs typeface="Arial" pitchFamily="34" charset="0"/>
              </a:rPr>
              <a:t>(L)</a:t>
            </a:r>
            <a:r>
              <a:rPr kumimoji="0" lang="fr-FR" b="1" i="0" u="none" strike="noStrike" cap="none" normalizeH="0" baseline="30000" dirty="0">
                <a:ln>
                  <a:noFill/>
                </a:ln>
                <a:solidFill>
                  <a:srgbClr val="222222"/>
                </a:solidFill>
                <a:effectLst/>
                <a:latin typeface="Helvetica"/>
                <a:ea typeface="Times New Roman" pitchFamily="18" charset="0"/>
                <a:cs typeface="Arial" pitchFamily="34" charset="0"/>
              </a:rPr>
              <a:t>8</a:t>
            </a:r>
            <a:r>
              <a:rPr kumimoji="0" lang="fr-FR" b="1" i="0" u="none" strike="noStrike" cap="none" normalizeH="0" baseline="0" dirty="0">
                <a:ln>
                  <a:noFill/>
                </a:ln>
                <a:solidFill>
                  <a:srgbClr val="222222"/>
                </a:solidFill>
                <a:effectLst/>
                <a:latin typeface="Helvetica"/>
                <a:ea typeface="Times New Roman" pitchFamily="18" charset="0"/>
                <a:cs typeface="Arial" pitchFamily="34" charset="0"/>
              </a:rPr>
              <a:t>(M)</a:t>
            </a:r>
            <a:r>
              <a:rPr kumimoji="0" lang="fr-FR" b="1" i="0" u="none" strike="noStrike" cap="none" normalizeH="0" baseline="30000" dirty="0">
                <a:ln>
                  <a:noFill/>
                </a:ln>
                <a:solidFill>
                  <a:srgbClr val="222222"/>
                </a:solidFill>
                <a:effectLst/>
                <a:latin typeface="Helvetica"/>
                <a:ea typeface="Times New Roman" pitchFamily="18" charset="0"/>
                <a:cs typeface="Arial" pitchFamily="34" charset="0"/>
              </a:rPr>
              <a:t>2</a:t>
            </a:r>
            <a:r>
              <a:rPr kumimoji="0" lang="fr-FR" b="1"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b="1" i="0" u="none" strike="noStrike" cap="none" normalizeH="0" baseline="30000" dirty="0">
                <a:ln>
                  <a:noFill/>
                </a:ln>
                <a:solidFill>
                  <a:srgbClr val="222222"/>
                </a:solidFill>
                <a:effectLst/>
                <a:latin typeface="Calibri"/>
                <a:ea typeface="Times New Roman" pitchFamily="18" charset="0"/>
                <a:cs typeface="Arial" pitchFamily="34" charset="0"/>
              </a:rPr>
              <a:t> </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soit</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12 </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lectrons r</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partis dans les diff</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rentes couches.</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Dans le tableau p</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riodique, il est situ</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 sur la</a:t>
            </a:r>
            <a:r>
              <a:rPr kumimoji="0" lang="fr-FR" b="1"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b="1" i="0" u="none" strike="noStrike" cap="none" normalizeH="0" baseline="0" dirty="0">
                <a:ln>
                  <a:noFill/>
                </a:ln>
                <a:solidFill>
                  <a:srgbClr val="222222"/>
                </a:solidFill>
                <a:effectLst/>
                <a:latin typeface="Helvetica"/>
                <a:ea typeface="Times New Roman" pitchFamily="18" charset="0"/>
                <a:cs typeface="Arial" pitchFamily="34" charset="0"/>
              </a:rPr>
              <a:t>troisi</a:t>
            </a:r>
            <a:r>
              <a:rPr kumimoji="0" lang="fr-FR" b="1" i="0" u="none" strike="noStrike" cap="none" normalizeH="0" baseline="0" dirty="0">
                <a:ln>
                  <a:noFill/>
                </a:ln>
                <a:solidFill>
                  <a:srgbClr val="222222"/>
                </a:solidFill>
                <a:effectLst/>
                <a:latin typeface="Calibri"/>
                <a:ea typeface="Times New Roman" pitchFamily="18" charset="0"/>
                <a:cs typeface="Arial" pitchFamily="34" charset="0"/>
              </a:rPr>
              <a:t>è</a:t>
            </a:r>
            <a:r>
              <a:rPr kumimoji="0" lang="fr-FR" b="1" i="0" u="none" strike="noStrike" cap="none" normalizeH="0" baseline="0" dirty="0">
                <a:ln>
                  <a:noFill/>
                </a:ln>
                <a:solidFill>
                  <a:srgbClr val="222222"/>
                </a:solidFill>
                <a:effectLst/>
                <a:latin typeface="Helvetica"/>
                <a:ea typeface="Times New Roman" pitchFamily="18" charset="0"/>
                <a:cs typeface="Arial" pitchFamily="34" charset="0"/>
              </a:rPr>
              <a:t>me p</a:t>
            </a:r>
            <a:r>
              <a:rPr kumimoji="0" lang="fr-FR" b="1"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b="1" i="0" u="none" strike="noStrike" cap="none" normalizeH="0" baseline="0" dirty="0">
                <a:ln>
                  <a:noFill/>
                </a:ln>
                <a:solidFill>
                  <a:srgbClr val="222222"/>
                </a:solidFill>
                <a:effectLst/>
                <a:latin typeface="Helvetica"/>
                <a:ea typeface="Times New Roman" pitchFamily="18" charset="0"/>
                <a:cs typeface="Arial" pitchFamily="34" charset="0"/>
              </a:rPr>
              <a:t>riode</a:t>
            </a:r>
            <a:r>
              <a:rPr kumimoji="0" lang="fr-FR" b="1"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et dans la</a:t>
            </a:r>
            <a:r>
              <a:rPr kumimoji="0" lang="fr-FR" b="1"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b="1" i="0" u="none" strike="noStrike" cap="none" normalizeH="0" baseline="0" dirty="0">
                <a:ln>
                  <a:noFill/>
                </a:ln>
                <a:solidFill>
                  <a:srgbClr val="222222"/>
                </a:solidFill>
                <a:effectLst/>
                <a:latin typeface="Helvetica"/>
                <a:ea typeface="Times New Roman" pitchFamily="18" charset="0"/>
                <a:cs typeface="Arial" pitchFamily="34" charset="0"/>
              </a:rPr>
              <a:t>deuxi</a:t>
            </a:r>
            <a:r>
              <a:rPr kumimoji="0" lang="fr-FR" b="1" i="0" u="none" strike="noStrike" cap="none" normalizeH="0" baseline="0" dirty="0">
                <a:ln>
                  <a:noFill/>
                </a:ln>
                <a:solidFill>
                  <a:srgbClr val="222222"/>
                </a:solidFill>
                <a:effectLst/>
                <a:latin typeface="Calibri"/>
                <a:ea typeface="Times New Roman" pitchFamily="18" charset="0"/>
                <a:cs typeface="Arial" pitchFamily="34" charset="0"/>
              </a:rPr>
              <a:t>è</a:t>
            </a:r>
            <a:r>
              <a:rPr kumimoji="0" lang="fr-FR" b="1" i="0" u="none" strike="noStrike" cap="none" normalizeH="0" baseline="0" dirty="0">
                <a:ln>
                  <a:noFill/>
                </a:ln>
                <a:solidFill>
                  <a:srgbClr val="222222"/>
                </a:solidFill>
                <a:effectLst/>
                <a:latin typeface="Helvetica"/>
                <a:ea typeface="Times New Roman" pitchFamily="18" charset="0"/>
                <a:cs typeface="Arial" pitchFamily="34" charset="0"/>
              </a:rPr>
              <a:t>me colonne :</a:t>
            </a:r>
            <a:r>
              <a:rPr kumimoji="0" lang="fr-FR" b="1"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il appartient </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à</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 la famille des</a:t>
            </a:r>
            <a:r>
              <a:rPr kumimoji="0" lang="fr-FR"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b="1" i="0" u="none" strike="noStrike" cap="none" normalizeH="0" baseline="0" dirty="0">
                <a:ln>
                  <a:noFill/>
                </a:ln>
                <a:solidFill>
                  <a:srgbClr val="222222"/>
                </a:solidFill>
                <a:effectLst/>
                <a:latin typeface="Helvetica"/>
                <a:ea typeface="Times New Roman" pitchFamily="18" charset="0"/>
                <a:cs typeface="Arial" pitchFamily="34" charset="0"/>
              </a:rPr>
              <a:t>alcalino-terreux</a:t>
            </a:r>
            <a:r>
              <a:rPr kumimoji="0" lang="fr-FR" b="0" i="0" u="none" strike="noStrike" cap="none" normalizeH="0" baseline="0" dirty="0">
                <a:ln>
                  <a:noFill/>
                </a:ln>
                <a:solidFill>
                  <a:srgbClr val="222222"/>
                </a:solidFill>
                <a:effectLst/>
                <a:latin typeface="Helvetica"/>
                <a:ea typeface="Times New Roman" pitchFamily="18" charset="0"/>
                <a:cs typeface="Arial" pitchFamily="34" charset="0"/>
              </a:rPr>
              <a:t>.</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a:t>
            </a:r>
            <a:r>
              <a:t>Magnésium</a:t>
            </a:r>
            <a:r>
              <a:rPr lang="fr-FR" dirty="0"/>
              <a:t>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1123" name="AutoShape 3" descr="RDC: production record de cuivre en 2017 - Financial Afri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3169" name="Rectangle 1"/>
          <p:cNvSpPr>
            <a:spLocks noChangeArrowheads="1"/>
          </p:cNvSpPr>
          <p:nvPr/>
        </p:nvSpPr>
        <p:spPr bwMode="auto">
          <a:xfrm>
            <a:off x="211015" y="2696308"/>
            <a:ext cx="4138247" cy="3046988"/>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Le Mg sous forme de corps simple est un solide m</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tallique appartenant </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à</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 la famille des alcalino-terreux.</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Le</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Magn</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sium a une </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lectron</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gativit</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 </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gale </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à </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1,31 (</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à</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 noter que l'</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l</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ment le plus </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lectron</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gatif est le Fluor, avec une </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lectron</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gativit</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 </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gale </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à</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 3,98. A contrario, l'</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l</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ment le moins </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lectron</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gatif est le Francium, avec une </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lectron</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gativit</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 </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gale</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 à</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 0,7).</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Enfin, il a une masse molaire </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gale</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 à</a:t>
            </a:r>
            <a:r>
              <a:rPr kumimoji="0" lang="fr-FR" sz="1600" b="0" i="0" u="none" strike="noStrike" cap="none" normalizeH="0" baseline="0" dirty="0">
                <a:ln>
                  <a:noFill/>
                </a:ln>
                <a:solidFill>
                  <a:srgbClr val="222222"/>
                </a:solidFill>
                <a:effectLst/>
                <a:latin typeface="Helvetica" charset="0"/>
                <a:ea typeface="Times New Roman" pitchFamily="18" charset="0"/>
                <a:cs typeface="Arial" pitchFamily="34" charset="0"/>
              </a:rPr>
              <a:t> 24,3 g/mol.</a:t>
            </a: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pic>
        <p:nvPicPr>
          <p:cNvPr id="13" name="Image 12" descr="Quel est ce solide métallique ?"/>
          <p:cNvPicPr/>
          <p:nvPr/>
        </p:nvPicPr>
        <p:blipFill>
          <a:blip r:embed="rId2" cstate="print"/>
          <a:srcRect/>
          <a:stretch>
            <a:fillRect/>
          </a:stretch>
        </p:blipFill>
        <p:spPr bwMode="auto">
          <a:xfrm>
            <a:off x="5916910" y="2718523"/>
            <a:ext cx="4719163" cy="282772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Titane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4737" name="Rectangle 1"/>
          <p:cNvSpPr>
            <a:spLocks noChangeArrowheads="1"/>
          </p:cNvSpPr>
          <p:nvPr/>
        </p:nvSpPr>
        <p:spPr bwMode="auto">
          <a:xfrm>
            <a:off x="773722" y="3448662"/>
            <a:ext cx="3086100" cy="1631216"/>
          </a:xfrm>
          <a:prstGeom prst="rect">
            <a:avLst/>
          </a:prstGeom>
          <a:solidFill>
            <a:schemeClr val="accent2">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Calibri" pitchFamily="34" charset="0"/>
                <a:ea typeface="Times New Roman" pitchFamily="18" charset="0"/>
                <a:cs typeface="Helvetica" charset="0"/>
              </a:rPr>
              <a:t>Le titane est un élément chimique qui porte le numéro </a:t>
            </a:r>
            <a:r>
              <a:rPr kumimoji="0" lang="fr-FR" sz="2000" b="1" i="0" u="none" strike="noStrike" cap="none" normalizeH="0" baseline="0" dirty="0">
                <a:ln>
                  <a:noFill/>
                </a:ln>
                <a:solidFill>
                  <a:srgbClr val="222222"/>
                </a:solidFill>
                <a:effectLst/>
                <a:latin typeface="Calibri" pitchFamily="34" charset="0"/>
                <a:ea typeface="Times New Roman" pitchFamily="18" charset="0"/>
                <a:cs typeface="Helvetica" charset="0"/>
              </a:rPr>
              <a:t>22</a:t>
            </a:r>
            <a:r>
              <a:rPr kumimoji="0" lang="fr-FR" sz="2000" b="0" i="0" u="none" strike="noStrike" cap="none" normalizeH="0" baseline="0" dirty="0">
                <a:ln>
                  <a:noFill/>
                </a:ln>
                <a:solidFill>
                  <a:srgbClr val="222222"/>
                </a:solidFill>
                <a:effectLst/>
                <a:latin typeface="Calibri" pitchFamily="34" charset="0"/>
                <a:ea typeface="Times New Roman" pitchFamily="18" charset="0"/>
                <a:cs typeface="Helvetica" charset="0"/>
              </a:rPr>
              <a:t> dans la classification périodique des éléments</a:t>
            </a:r>
            <a:r>
              <a:rPr kumimoji="0" lang="fr-FR" sz="900" b="0" i="0" u="none" strike="noStrike" cap="none" normalizeH="0" baseline="0" dirty="0">
                <a:ln>
                  <a:noFill/>
                </a:ln>
                <a:solidFill>
                  <a:srgbClr val="222222"/>
                </a:solidFill>
                <a:effectLst/>
                <a:latin typeface="Calibri" pitchFamily="34" charset="0"/>
                <a:ea typeface="Times New Roman" pitchFamily="18" charset="0"/>
                <a:cs typeface="Helvetica" charset="0"/>
              </a:rPr>
              <a:t>.</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244739" name="Picture 3" descr="La titanium valley en train de décoller - My Little Blog Fonderie"/>
          <p:cNvPicPr>
            <a:picLocks noChangeAspect="1" noChangeArrowheads="1"/>
          </p:cNvPicPr>
          <p:nvPr/>
        </p:nvPicPr>
        <p:blipFill>
          <a:blip r:embed="rId2"/>
          <a:srcRect/>
          <a:stretch>
            <a:fillRect/>
          </a:stretch>
        </p:blipFill>
        <p:spPr bwMode="auto">
          <a:xfrm>
            <a:off x="5847982" y="2330817"/>
            <a:ext cx="4052399" cy="4052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a:t>
            </a:r>
            <a:r>
              <a:t>Magnésium</a:t>
            </a:r>
            <a:r>
              <a:rPr lang="fr-FR" dirty="0"/>
              <a:t>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1123" name="AutoShape 3" descr="RDC: production record de cuivre en 2017 - Financial Afri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11"/>
          <p:cNvSpPr/>
          <p:nvPr/>
        </p:nvSpPr>
        <p:spPr>
          <a:xfrm>
            <a:off x="187569" y="2851447"/>
            <a:ext cx="6096000" cy="2585323"/>
          </a:xfrm>
          <a:prstGeom prst="rect">
            <a:avLst/>
          </a:prstGeom>
          <a:solidFill>
            <a:schemeClr val="accent1"/>
          </a:solidFill>
        </p:spPr>
        <p:txBody>
          <a:bodyPr>
            <a:spAutoFit/>
          </a:bodyPr>
          <a:lstStyle/>
          <a:p>
            <a:r>
              <a:rPr b="1"/>
              <a:t>Symbole atomique</a:t>
            </a:r>
            <a:r>
              <a:t>: Mg</a:t>
            </a:r>
            <a:br>
              <a:rPr b="1"/>
            </a:br>
            <a:r>
              <a:rPr b="1"/>
              <a:t>Numéro atomique</a:t>
            </a:r>
            <a:r>
              <a:t>: Z= 12</a:t>
            </a:r>
            <a:br>
              <a:rPr/>
            </a:br>
            <a:r>
              <a:rPr b="1"/>
              <a:t>Principal isotope</a:t>
            </a:r>
            <a:r>
              <a:t>: A= 24</a:t>
            </a:r>
            <a:br>
              <a:rPr/>
            </a:br>
            <a:r>
              <a:rPr b="1"/>
              <a:t>Structure électronique</a:t>
            </a:r>
            <a:r>
              <a:t>:(K)</a:t>
            </a:r>
            <a:r>
              <a:rPr baseline="30000"/>
              <a:t>2</a:t>
            </a:r>
            <a:r>
              <a:t>(L)</a:t>
            </a:r>
            <a:r>
              <a:rPr baseline="30000"/>
              <a:t>8</a:t>
            </a:r>
            <a:r>
              <a:t>(M)</a:t>
            </a:r>
            <a:r>
              <a:rPr baseline="30000"/>
              <a:t>2</a:t>
            </a:r>
            <a:r>
              <a:t>    </a:t>
            </a:r>
            <a:br>
              <a:rPr/>
            </a:br>
            <a:r>
              <a:rPr b="1"/>
              <a:t>Couche externe:</a:t>
            </a:r>
            <a:r>
              <a:t> M</a:t>
            </a:r>
            <a:br>
              <a:rPr/>
            </a:br>
            <a:r>
              <a:rPr b="1"/>
              <a:t>Répartition des électrons externes</a:t>
            </a:r>
            <a:r>
              <a:t>: deux électrons non appariés   </a:t>
            </a:r>
            <a:br>
              <a:rPr/>
            </a:br>
            <a:r>
              <a:rPr b="1"/>
              <a:t>Nombre de liaisons formées dans une molécule</a:t>
            </a:r>
            <a:r>
              <a:t>: 2</a:t>
            </a:r>
            <a:br>
              <a:rPr/>
            </a:br>
            <a:endParaRPr lang="fr-FR" dirty="0"/>
          </a:p>
        </p:txBody>
      </p:sp>
      <p:sp>
        <p:nvSpPr>
          <p:cNvPr id="265218" name="AutoShape 2" descr="Le magnésium: Un allié précieux pour rester en bonne santé – Yoga Garden's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65220" name="Picture 4" descr="Le magnésium: Un allié précieux pour rester en bonne santé – Yoga Garden&amp;#39;s  Blog"/>
          <p:cNvPicPr>
            <a:picLocks noChangeAspect="1" noChangeArrowheads="1"/>
          </p:cNvPicPr>
          <p:nvPr/>
        </p:nvPicPr>
        <p:blipFill>
          <a:blip r:embed="rId2"/>
          <a:srcRect/>
          <a:stretch>
            <a:fillRect/>
          </a:stretch>
        </p:blipFill>
        <p:spPr bwMode="auto">
          <a:xfrm>
            <a:off x="6283569" y="2174631"/>
            <a:ext cx="5908431" cy="353450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a:t>
            </a:r>
            <a:r>
              <a:t>Magnésium</a:t>
            </a:r>
            <a:r>
              <a:rPr lang="fr-FR" dirty="0"/>
              <a:t>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1123" name="AutoShape 3" descr="RDC: production record de cuivre en 2017 - Financial Afri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 name="Rectangle 10"/>
          <p:cNvSpPr/>
          <p:nvPr/>
        </p:nvSpPr>
        <p:spPr>
          <a:xfrm>
            <a:off x="269631" y="2258760"/>
            <a:ext cx="4677507" cy="2031325"/>
          </a:xfrm>
          <a:prstGeom prst="rect">
            <a:avLst/>
          </a:prstGeom>
          <a:solidFill>
            <a:schemeClr val="accent1"/>
          </a:solidFill>
        </p:spPr>
        <p:txBody>
          <a:bodyPr wrap="square">
            <a:spAutoFit/>
          </a:bodyPr>
          <a:lstStyle/>
          <a:p>
            <a:r>
              <a:rPr b="1"/>
              <a:t>Configuration électronique</a:t>
            </a:r>
            <a:r>
              <a:t>: 1s</a:t>
            </a:r>
            <a:r>
              <a:rPr baseline="30000"/>
              <a:t>2</a:t>
            </a:r>
            <a:r>
              <a:t>2s</a:t>
            </a:r>
            <a:r>
              <a:rPr baseline="30000"/>
              <a:t>2</a:t>
            </a:r>
            <a:r>
              <a:t>2p</a:t>
            </a:r>
            <a:r>
              <a:rPr baseline="30000"/>
              <a:t>6</a:t>
            </a:r>
            <a:r>
              <a:t>3s</a:t>
            </a:r>
            <a:r>
              <a:rPr baseline="30000"/>
              <a:t>2</a:t>
            </a:r>
            <a:r>
              <a:t>     </a:t>
            </a:r>
            <a:br>
              <a:rPr/>
            </a:br>
            <a:r>
              <a:rPr b="1"/>
              <a:t>Période</a:t>
            </a:r>
            <a:r>
              <a:t>: 3</a:t>
            </a:r>
            <a:br>
              <a:rPr/>
            </a:br>
            <a:r>
              <a:rPr b="1"/>
              <a:t>Groupe</a:t>
            </a:r>
            <a:r>
              <a:t>: 2</a:t>
            </a:r>
            <a:br>
              <a:rPr/>
            </a:br>
            <a:r>
              <a:rPr b="1"/>
              <a:t>Famille</a:t>
            </a:r>
            <a:r>
              <a:t>: métaux alcalino-terreux</a:t>
            </a:r>
            <a:br>
              <a:rPr/>
            </a:br>
            <a:r>
              <a:rPr b="1"/>
              <a:t>Electronégativité</a:t>
            </a:r>
            <a:r>
              <a:t>: 1,31</a:t>
            </a:r>
            <a:br>
              <a:rPr/>
            </a:br>
            <a:r>
              <a:rPr b="1"/>
              <a:t>Masse molaire atomique</a:t>
            </a:r>
            <a:r>
              <a:t>: 24,3 g/mol</a:t>
            </a:r>
            <a:endParaRPr lang="fr-FR" dirty="0"/>
          </a:p>
        </p:txBody>
      </p:sp>
      <p:sp>
        <p:nvSpPr>
          <p:cNvPr id="264194" name="AutoShape 2" descr="Table, icon., périodique, magnésium, élément. Vecteur, illustration.,  élément, arrière-plan., périodique, magnésium, table, | Can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64196" name="Picture 4" descr="Tableau Des éléments Périodique : Magnésium Illustration Stock -  Illustration du science, chimie: 155309071"/>
          <p:cNvPicPr>
            <a:picLocks noChangeAspect="1" noChangeArrowheads="1"/>
          </p:cNvPicPr>
          <p:nvPr/>
        </p:nvPicPr>
        <p:blipFill>
          <a:blip r:embed="rId2"/>
          <a:srcRect/>
          <a:stretch>
            <a:fillRect/>
          </a:stretch>
        </p:blipFill>
        <p:spPr bwMode="auto">
          <a:xfrm>
            <a:off x="6787660" y="2540732"/>
            <a:ext cx="3391145" cy="339114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a:t>
            </a:r>
            <a:r>
              <a:t>Magnésium</a:t>
            </a:r>
            <a:r>
              <a:rPr lang="fr-FR" dirty="0"/>
              <a:t>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1123" name="AutoShape 3" descr="RDC: production record de cuivre en 2017 - Financial Afri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4194" name="AutoShape 2" descr="Table, icon., périodique, magnésium, élément. Vecteur, illustration.,  élément, arrière-plan., périodique, magnésium, table, | Can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6241" name="Rectangle 1"/>
          <p:cNvSpPr>
            <a:spLocks noChangeArrowheads="1"/>
          </p:cNvSpPr>
          <p:nvPr/>
        </p:nvSpPr>
        <p:spPr bwMode="auto">
          <a:xfrm>
            <a:off x="234461" y="2203939"/>
            <a:ext cx="4771293" cy="4062651"/>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222222"/>
                </a:solidFill>
                <a:effectLst/>
                <a:latin typeface="Helvetica"/>
                <a:ea typeface="Times New Roman" pitchFamily="18" charset="0"/>
                <a:cs typeface="Arial" pitchFamily="34" charset="0"/>
              </a:rPr>
              <a:t>Les principaux isotopes du Magn</a:t>
            </a:r>
            <a:r>
              <a:rPr kumimoji="0" lang="fr-FR" sz="1600" b="1"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1" i="0" u="none" strike="noStrike" cap="none" normalizeH="0" baseline="0" dirty="0">
                <a:ln>
                  <a:noFill/>
                </a:ln>
                <a:solidFill>
                  <a:srgbClr val="222222"/>
                </a:solidFill>
                <a:effectLst/>
                <a:latin typeface="Helvetica"/>
                <a:ea typeface="Times New Roman" pitchFamily="18" charset="0"/>
                <a:cs typeface="Arial" pitchFamily="34" charset="0"/>
              </a:rPr>
              <a:t>sium</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Le</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Magn</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sium poss</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è</a:t>
            </a: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de 22 isotopes connus.</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a:ln>
                  <a:noFill/>
                </a:ln>
                <a:solidFill>
                  <a:srgbClr val="222222"/>
                </a:solidFill>
                <a:effectLst/>
                <a:latin typeface="Helvetica"/>
                <a:ea typeface="Times New Roman" pitchFamily="18" charset="0"/>
                <a:cs typeface="Arial" pitchFamily="34" charset="0"/>
              </a:rPr>
              <a:t>Isotopes du Magn</a:t>
            </a:r>
            <a:r>
              <a:rPr kumimoji="0" lang="fr-FR" sz="1600" b="1"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1" i="0" u="none" strike="noStrike" cap="none" normalizeH="0" baseline="0" dirty="0">
                <a:ln>
                  <a:noFill/>
                </a:ln>
                <a:solidFill>
                  <a:srgbClr val="222222"/>
                </a:solidFill>
                <a:effectLst/>
                <a:latin typeface="Helvetica"/>
                <a:ea typeface="Times New Roman" pitchFamily="18" charset="0"/>
                <a:cs typeface="Arial" pitchFamily="34" charset="0"/>
              </a:rPr>
              <a:t>sium pr</a:t>
            </a:r>
            <a:r>
              <a:rPr kumimoji="0" lang="fr-FR" sz="1600" b="1"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1" i="0" u="none" strike="noStrike" cap="none" normalizeH="0" baseline="0" dirty="0">
                <a:ln>
                  <a:noFill/>
                </a:ln>
                <a:solidFill>
                  <a:srgbClr val="222222"/>
                </a:solidFill>
                <a:effectLst/>
                <a:latin typeface="Helvetica"/>
                <a:ea typeface="Times New Roman" pitchFamily="18" charset="0"/>
                <a:cs typeface="Arial" pitchFamily="34" charset="0"/>
              </a:rPr>
              <a:t>sents dans la nature</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Parmi les 22 isotopes du Magn</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sium, trois d'entre eux sont stables et pr</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sents dans la nature :</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l'isotope de nombre de masse A = 24, celui-ci </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tant le plus abondant, pr</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sent </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à</a:t>
            </a: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 79% par rapport aux deux autres</a:t>
            </a:r>
            <a:endParaRPr kumimoji="0" lang="fr-FR" sz="1600" b="0" i="0" u="none" strike="noStrike" cap="none" normalizeH="0" baseline="0" dirty="0">
              <a:ln>
                <a:noFill/>
              </a:ln>
              <a:solidFill>
                <a:srgbClr val="222222"/>
              </a:solidFill>
              <a:effectLst/>
              <a:latin typeface="Calibri"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l'isotope de nombre de masse A = 25, repr</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sentant 10% du Magn</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sium naturellement pr</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sent</a:t>
            </a:r>
            <a:endParaRPr kumimoji="0" lang="fr-FR" sz="1600" b="0" i="0" u="none" strike="noStrike" cap="none" normalizeH="0" baseline="0" dirty="0">
              <a:ln>
                <a:noFill/>
              </a:ln>
              <a:solidFill>
                <a:srgbClr val="222222"/>
              </a:solidFill>
              <a:effectLst/>
              <a:latin typeface="Calibri"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l'isotope de nombre de masse A = 26, repr</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sentant </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galement 11% du Magn</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sium pr</a:t>
            </a:r>
            <a:r>
              <a:rPr kumimoji="0" lang="fr-FR" sz="16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1600" b="0" i="0" u="none" strike="noStrike" cap="none" normalizeH="0" baseline="0" dirty="0">
                <a:ln>
                  <a:noFill/>
                </a:ln>
                <a:solidFill>
                  <a:srgbClr val="222222"/>
                </a:solidFill>
                <a:effectLst/>
                <a:latin typeface="Helvetica"/>
                <a:ea typeface="Times New Roman" pitchFamily="18" charset="0"/>
                <a:cs typeface="Arial" pitchFamily="34" charset="0"/>
              </a:rPr>
              <a:t>sent dans la nature</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266243" name="Picture 3" descr="PPT - Isotopes of Magnesium PowerPoint Presentation, free download -  ID:4271266"/>
          <p:cNvPicPr>
            <a:picLocks noChangeAspect="1" noChangeArrowheads="1"/>
          </p:cNvPicPr>
          <p:nvPr/>
        </p:nvPicPr>
        <p:blipFill>
          <a:blip r:embed="rId2"/>
          <a:srcRect/>
          <a:stretch>
            <a:fillRect/>
          </a:stretch>
        </p:blipFill>
        <p:spPr bwMode="auto">
          <a:xfrm>
            <a:off x="5697414" y="1987060"/>
            <a:ext cx="6494585" cy="487094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a:t>
            </a:r>
            <a:r>
              <a:t>Magnésium</a:t>
            </a:r>
            <a:r>
              <a:rPr lang="fr-FR" dirty="0"/>
              <a:t>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1123" name="AutoShape 3" descr="RDC: production record de cuivre en 2017 - Financial Afri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4194" name="AutoShape 2" descr="Table, icon., périodique, magnésium, élément. Vecteur, illustration.,  élément, arrière-plan., périodique, magnésium, table, | Can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3" name="Tableau 12"/>
          <p:cNvGraphicFramePr>
            <a:graphicFrameLocks noGrp="1"/>
          </p:cNvGraphicFramePr>
          <p:nvPr/>
        </p:nvGraphicFramePr>
        <p:xfrm>
          <a:off x="2868612" y="2799206"/>
          <a:ext cx="6454776" cy="1892046"/>
        </p:xfrm>
        <a:graphic>
          <a:graphicData uri="http://schemas.openxmlformats.org/drawingml/2006/table">
            <a:tbl>
              <a:tblPr/>
              <a:tblGrid>
                <a:gridCol w="1613694">
                  <a:extLst>
                    <a:ext uri="{9D8B030D-6E8A-4147-A177-3AD203B41FA5}">
                      <a16:colId xmlns:a16="http://schemas.microsoft.com/office/drawing/2014/main" val="20000"/>
                    </a:ext>
                  </a:extLst>
                </a:gridCol>
                <a:gridCol w="1613694">
                  <a:extLst>
                    <a:ext uri="{9D8B030D-6E8A-4147-A177-3AD203B41FA5}">
                      <a16:colId xmlns:a16="http://schemas.microsoft.com/office/drawing/2014/main" val="20001"/>
                    </a:ext>
                  </a:extLst>
                </a:gridCol>
                <a:gridCol w="1613694">
                  <a:extLst>
                    <a:ext uri="{9D8B030D-6E8A-4147-A177-3AD203B41FA5}">
                      <a16:colId xmlns:a16="http://schemas.microsoft.com/office/drawing/2014/main" val="20002"/>
                    </a:ext>
                  </a:extLst>
                </a:gridCol>
                <a:gridCol w="1613694">
                  <a:extLst>
                    <a:ext uri="{9D8B030D-6E8A-4147-A177-3AD203B41FA5}">
                      <a16:colId xmlns:a16="http://schemas.microsoft.com/office/drawing/2014/main" val="20003"/>
                    </a:ext>
                  </a:extLst>
                </a:gridCol>
              </a:tblGrid>
              <a:tr h="0">
                <a:tc>
                  <a:txBody>
                    <a:bodyPr/>
                    <a:lstStyle/>
                    <a:p>
                      <a:pPr algn="ctr">
                        <a:lnSpc>
                          <a:spcPct val="115000"/>
                        </a:lnSpc>
                        <a:spcAft>
                          <a:spcPts val="0"/>
                        </a:spcAft>
                      </a:pPr>
                      <a:endParaRPr lang="fr-FR" sz="1600" dirty="0">
                        <a:latin typeface="Calibri"/>
                        <a:ea typeface="Calibri"/>
                        <a:cs typeface="Arial"/>
                      </a:endParaRPr>
                    </a:p>
                  </a:txBody>
                  <a:tcPr marL="0" marR="0" marT="0" marB="0" anchor="ctr">
                    <a:lnL>
                      <a:noFill/>
                    </a:lnL>
                    <a:lnR>
                      <a:noFill/>
                    </a:lnR>
                    <a:lnT>
                      <a:noFill/>
                    </a:lnT>
                    <a:lnB>
                      <a:noFill/>
                    </a:lnB>
                    <a:solidFill>
                      <a:schemeClr val="accent1"/>
                    </a:solidFill>
                  </a:tcPr>
                </a:tc>
                <a:tc>
                  <a:txBody>
                    <a:bodyPr/>
                    <a:lstStyle/>
                    <a:p>
                      <a:pPr algn="ctr">
                        <a:lnSpc>
                          <a:spcPct val="115000"/>
                        </a:lnSpc>
                        <a:spcAft>
                          <a:spcPts val="0"/>
                        </a:spcAft>
                      </a:pPr>
                      <a:r>
                        <a:rPr lang="fr-FR" sz="1600" dirty="0">
                          <a:latin typeface="Calibri"/>
                          <a:ea typeface="Times New Roman"/>
                          <a:cs typeface="Times New Roman"/>
                        </a:rPr>
                        <a:t>Z = 12 + A = 24</a:t>
                      </a:r>
                      <a:endParaRPr lang="fr-FR" sz="1600" dirty="0">
                        <a:latin typeface="Calibri"/>
                        <a:ea typeface="Calibri"/>
                        <a:cs typeface="Arial"/>
                      </a:endParaRPr>
                    </a:p>
                  </a:txBody>
                  <a:tcPr marL="0" marR="0" marT="0" marB="0" anchor="ctr">
                    <a:lnL>
                      <a:noFill/>
                    </a:lnL>
                    <a:lnR>
                      <a:noFill/>
                    </a:lnR>
                    <a:lnT>
                      <a:noFill/>
                    </a:lnT>
                    <a:lnB>
                      <a:noFill/>
                    </a:lnB>
                    <a:solidFill>
                      <a:schemeClr val="accent1"/>
                    </a:solidFill>
                  </a:tcPr>
                </a:tc>
                <a:tc>
                  <a:txBody>
                    <a:bodyPr/>
                    <a:lstStyle/>
                    <a:p>
                      <a:pPr algn="ctr">
                        <a:lnSpc>
                          <a:spcPct val="115000"/>
                        </a:lnSpc>
                        <a:spcAft>
                          <a:spcPts val="0"/>
                        </a:spcAft>
                      </a:pPr>
                      <a:r>
                        <a:rPr lang="fr-FR" sz="1600" dirty="0">
                          <a:latin typeface="Calibri"/>
                          <a:ea typeface="Times New Roman"/>
                          <a:cs typeface="Times New Roman"/>
                        </a:rPr>
                        <a:t>Z = 12 + A = 25</a:t>
                      </a:r>
                      <a:endParaRPr lang="fr-FR" sz="1600" dirty="0">
                        <a:latin typeface="Calibri"/>
                        <a:ea typeface="Calibri"/>
                        <a:cs typeface="Arial"/>
                      </a:endParaRPr>
                    </a:p>
                  </a:txBody>
                  <a:tcPr marL="0" marR="0" marT="0" marB="0" anchor="ctr">
                    <a:lnL>
                      <a:noFill/>
                    </a:lnL>
                    <a:lnR>
                      <a:noFill/>
                    </a:lnR>
                    <a:lnT>
                      <a:noFill/>
                    </a:lnT>
                    <a:lnB>
                      <a:noFill/>
                    </a:lnB>
                    <a:solidFill>
                      <a:schemeClr val="accent1"/>
                    </a:solidFill>
                  </a:tcPr>
                </a:tc>
                <a:tc>
                  <a:txBody>
                    <a:bodyPr/>
                    <a:lstStyle/>
                    <a:p>
                      <a:pPr algn="ctr">
                        <a:lnSpc>
                          <a:spcPct val="115000"/>
                        </a:lnSpc>
                        <a:spcAft>
                          <a:spcPts val="0"/>
                        </a:spcAft>
                      </a:pPr>
                      <a:r>
                        <a:rPr lang="fr-FR" sz="1600" dirty="0">
                          <a:latin typeface="Calibri"/>
                          <a:ea typeface="Times New Roman"/>
                          <a:cs typeface="Times New Roman"/>
                        </a:rPr>
                        <a:t>Z = 12 + A = 26</a:t>
                      </a:r>
                      <a:endParaRPr lang="fr-FR" sz="1600" dirty="0">
                        <a:latin typeface="Calibri"/>
                        <a:ea typeface="Calibri"/>
                        <a:cs typeface="Arial"/>
                      </a:endParaRPr>
                    </a:p>
                  </a:txBody>
                  <a:tcPr marL="0" marR="0" marT="0" marB="0" anchor="ctr">
                    <a:lnL>
                      <a:noFill/>
                    </a:lnL>
                    <a:solidFill>
                      <a:schemeClr val="accent1"/>
                    </a:solidFill>
                  </a:tcPr>
                </a:tc>
                <a:extLst>
                  <a:ext uri="{0D108BD9-81ED-4DB2-BD59-A6C34878D82A}">
                    <a16:rowId xmlns:a16="http://schemas.microsoft.com/office/drawing/2014/main" val="10000"/>
                  </a:ext>
                </a:extLst>
              </a:tr>
              <a:tr h="0">
                <a:tc>
                  <a:txBody>
                    <a:bodyPr/>
                    <a:lstStyle/>
                    <a:p>
                      <a:pPr>
                        <a:lnSpc>
                          <a:spcPct val="115000"/>
                        </a:lnSpc>
                        <a:spcAft>
                          <a:spcPts val="0"/>
                        </a:spcAft>
                      </a:pPr>
                      <a:r>
                        <a:rPr lang="fr-FR" sz="1600" dirty="0">
                          <a:latin typeface="Verdana"/>
                          <a:ea typeface="Times New Roman"/>
                          <a:cs typeface="Times New Roman"/>
                        </a:rPr>
                        <a:t>Symbole</a:t>
                      </a:r>
                      <a:br>
                        <a:rPr lang="fr-FR" sz="1600" dirty="0">
                          <a:latin typeface="Verdana"/>
                          <a:ea typeface="Times New Roman"/>
                          <a:cs typeface="Times New Roman"/>
                        </a:rPr>
                      </a:br>
                      <a:r>
                        <a:rPr lang="fr-FR" sz="1600" dirty="0">
                          <a:latin typeface="Verdana"/>
                          <a:ea typeface="Times New Roman"/>
                          <a:cs typeface="Times New Roman"/>
                        </a:rPr>
                        <a:t>du noyau</a:t>
                      </a:r>
                      <a:endParaRPr lang="fr-FR" sz="1600" dirty="0">
                        <a:latin typeface="Calibri"/>
                        <a:ea typeface="Calibri"/>
                        <a:cs typeface="Arial"/>
                      </a:endParaRPr>
                    </a:p>
                  </a:txBody>
                  <a:tcPr marL="0" marR="0" marT="0" marB="0" anchor="ctr">
                    <a:lnL>
                      <a:noFill/>
                    </a:lnL>
                    <a:lnR>
                      <a:noFill/>
                    </a:lnR>
                    <a:lnT>
                      <a:noFill/>
                    </a:lnT>
                    <a:lnB>
                      <a:noFill/>
                    </a:lnB>
                    <a:solidFill>
                      <a:schemeClr val="accent1"/>
                    </a:solidFill>
                  </a:tcPr>
                </a:tc>
                <a:tc>
                  <a:txBody>
                    <a:bodyPr/>
                    <a:lstStyle/>
                    <a:p>
                      <a:pPr algn="ctr">
                        <a:lnSpc>
                          <a:spcPct val="115000"/>
                        </a:lnSpc>
                        <a:spcAft>
                          <a:spcPts val="0"/>
                        </a:spcAft>
                      </a:pPr>
                      <a:endParaRPr lang="fr-FR" sz="1200" dirty="0">
                        <a:latin typeface="Verdana"/>
                        <a:ea typeface="Times New Roman"/>
                        <a:cs typeface="Times New Roman"/>
                      </a:endParaRPr>
                    </a:p>
                  </a:txBody>
                  <a:tcPr marL="0" marR="0" marT="0" marB="0" anchor="ctr">
                    <a:lnL>
                      <a:noFill/>
                    </a:lnL>
                    <a:lnR>
                      <a:noFill/>
                    </a:lnR>
                    <a:lnT>
                      <a:noFill/>
                    </a:lnT>
                    <a:lnB>
                      <a:noFill/>
                    </a:lnB>
                    <a:solidFill>
                      <a:schemeClr val="accent1"/>
                    </a:solidFill>
                  </a:tcPr>
                </a:tc>
                <a:tc>
                  <a:txBody>
                    <a:bodyPr/>
                    <a:lstStyle/>
                    <a:p>
                      <a:pPr algn="ctr">
                        <a:lnSpc>
                          <a:spcPct val="115000"/>
                        </a:lnSpc>
                        <a:spcAft>
                          <a:spcPts val="0"/>
                        </a:spcAft>
                      </a:pPr>
                      <a:endParaRPr lang="fr-FR" sz="1200" dirty="0">
                        <a:latin typeface="Verdana"/>
                        <a:ea typeface="Times New Roman"/>
                        <a:cs typeface="Times New Roman"/>
                      </a:endParaRPr>
                    </a:p>
                  </a:txBody>
                  <a:tcPr marL="0" marR="0" marT="0" marB="0" anchor="ctr">
                    <a:lnL>
                      <a:noFill/>
                    </a:lnL>
                    <a:lnR>
                      <a:noFill/>
                    </a:lnR>
                    <a:lnT>
                      <a:noFill/>
                    </a:lnT>
                    <a:lnB>
                      <a:noFill/>
                    </a:lnB>
                    <a:solidFill>
                      <a:schemeClr val="accent1"/>
                    </a:solidFill>
                  </a:tcPr>
                </a:tc>
                <a:tc>
                  <a:txBody>
                    <a:bodyPr/>
                    <a:lstStyle/>
                    <a:p>
                      <a:pPr algn="ctr">
                        <a:lnSpc>
                          <a:spcPct val="115000"/>
                        </a:lnSpc>
                        <a:spcAft>
                          <a:spcPts val="0"/>
                        </a:spcAft>
                      </a:pPr>
                      <a:endParaRPr lang="fr-FR" sz="1200" dirty="0">
                        <a:latin typeface="Times New Roman"/>
                        <a:ea typeface="Times New Roman"/>
                        <a:cs typeface="Arial"/>
                      </a:endParaRPr>
                    </a:p>
                  </a:txBody>
                  <a:tcPr marL="0" marR="0" marT="0" marB="0" anchor="ctr">
                    <a:lnL>
                      <a:noFill/>
                    </a:lnL>
                    <a:lnR>
                      <a:noFill/>
                    </a:lnR>
                    <a:lnB>
                      <a:noFill/>
                    </a:lnB>
                    <a:solidFill>
                      <a:schemeClr val="accent1"/>
                    </a:solidFill>
                  </a:tcPr>
                </a:tc>
                <a:extLst>
                  <a:ext uri="{0D108BD9-81ED-4DB2-BD59-A6C34878D82A}">
                    <a16:rowId xmlns:a16="http://schemas.microsoft.com/office/drawing/2014/main" val="10001"/>
                  </a:ext>
                </a:extLst>
              </a:tr>
              <a:tr h="0">
                <a:tc>
                  <a:txBody>
                    <a:bodyPr/>
                    <a:lstStyle/>
                    <a:p>
                      <a:pPr>
                        <a:lnSpc>
                          <a:spcPct val="115000"/>
                        </a:lnSpc>
                        <a:spcAft>
                          <a:spcPts val="0"/>
                        </a:spcAft>
                      </a:pPr>
                      <a:r>
                        <a:rPr lang="fr-FR" sz="1600" dirty="0">
                          <a:latin typeface="Verdana"/>
                          <a:ea typeface="Times New Roman"/>
                          <a:cs typeface="Times New Roman"/>
                        </a:rPr>
                        <a:t>Composition</a:t>
                      </a:r>
                      <a:br>
                        <a:rPr lang="fr-FR" sz="1600" dirty="0">
                          <a:latin typeface="Verdana"/>
                          <a:ea typeface="Times New Roman"/>
                          <a:cs typeface="Times New Roman"/>
                        </a:rPr>
                      </a:br>
                      <a:r>
                        <a:rPr lang="fr-FR" sz="1600" dirty="0">
                          <a:latin typeface="Verdana"/>
                          <a:ea typeface="Times New Roman"/>
                          <a:cs typeface="Times New Roman"/>
                        </a:rPr>
                        <a:t>du noyau</a:t>
                      </a:r>
                      <a:endParaRPr lang="fr-FR" sz="1600" dirty="0">
                        <a:latin typeface="Calibri"/>
                        <a:ea typeface="Calibri"/>
                        <a:cs typeface="Arial"/>
                      </a:endParaRPr>
                    </a:p>
                  </a:txBody>
                  <a:tcPr marL="0" marR="0" marT="0" marB="0" anchor="ctr">
                    <a:lnL>
                      <a:noFill/>
                    </a:lnL>
                    <a:lnR>
                      <a:noFill/>
                    </a:lnR>
                    <a:lnT>
                      <a:noFill/>
                    </a:lnT>
                    <a:lnB>
                      <a:noFill/>
                    </a:lnB>
                    <a:solidFill>
                      <a:schemeClr val="accent1"/>
                    </a:solidFill>
                  </a:tcPr>
                </a:tc>
                <a:tc>
                  <a:txBody>
                    <a:bodyPr/>
                    <a:lstStyle/>
                    <a:p>
                      <a:pPr algn="ctr">
                        <a:lnSpc>
                          <a:spcPct val="115000"/>
                        </a:lnSpc>
                        <a:spcAft>
                          <a:spcPts val="0"/>
                        </a:spcAft>
                      </a:pPr>
                      <a:r>
                        <a:rPr lang="fr-FR" sz="1600" dirty="0">
                          <a:latin typeface="Calibri"/>
                          <a:ea typeface="Times New Roman"/>
                          <a:cs typeface="Times New Roman"/>
                        </a:rPr>
                        <a:t>12 protons</a:t>
                      </a:r>
                      <a:br>
                        <a:rPr lang="fr-FR" sz="1600" dirty="0">
                          <a:latin typeface="Calibri"/>
                          <a:ea typeface="Times New Roman"/>
                          <a:cs typeface="Times New Roman"/>
                        </a:rPr>
                      </a:br>
                      <a:r>
                        <a:rPr lang="fr-FR" sz="1600" dirty="0">
                          <a:latin typeface="Calibri"/>
                          <a:ea typeface="Times New Roman"/>
                          <a:cs typeface="Times New Roman"/>
                        </a:rPr>
                        <a:t>12 neutrons</a:t>
                      </a:r>
                      <a:endParaRPr lang="fr-FR" sz="1600" dirty="0">
                        <a:latin typeface="Calibri"/>
                        <a:ea typeface="Calibri"/>
                        <a:cs typeface="Arial"/>
                      </a:endParaRPr>
                    </a:p>
                  </a:txBody>
                  <a:tcPr marL="0" marR="0" marT="0" marB="0" anchor="ctr">
                    <a:lnL>
                      <a:noFill/>
                    </a:lnL>
                    <a:lnR>
                      <a:noFill/>
                    </a:lnR>
                    <a:lnT>
                      <a:noFill/>
                    </a:lnT>
                    <a:lnB>
                      <a:noFill/>
                    </a:lnB>
                    <a:solidFill>
                      <a:schemeClr val="accent1"/>
                    </a:solidFill>
                  </a:tcPr>
                </a:tc>
                <a:tc>
                  <a:txBody>
                    <a:bodyPr/>
                    <a:lstStyle/>
                    <a:p>
                      <a:pPr algn="ctr">
                        <a:lnSpc>
                          <a:spcPct val="115000"/>
                        </a:lnSpc>
                        <a:spcAft>
                          <a:spcPts val="0"/>
                        </a:spcAft>
                      </a:pPr>
                      <a:r>
                        <a:rPr lang="fr-FR" sz="1600" dirty="0">
                          <a:latin typeface="Calibri"/>
                          <a:ea typeface="Times New Roman"/>
                          <a:cs typeface="Times New Roman"/>
                        </a:rPr>
                        <a:t>12 protons</a:t>
                      </a:r>
                      <a:br>
                        <a:rPr lang="fr-FR" sz="1600" dirty="0">
                          <a:latin typeface="Calibri"/>
                          <a:ea typeface="Times New Roman"/>
                          <a:cs typeface="Times New Roman"/>
                        </a:rPr>
                      </a:br>
                      <a:r>
                        <a:rPr lang="fr-FR" sz="1600" dirty="0">
                          <a:latin typeface="Calibri"/>
                          <a:ea typeface="Times New Roman"/>
                          <a:cs typeface="Times New Roman"/>
                        </a:rPr>
                        <a:t>13 neutrons</a:t>
                      </a:r>
                      <a:endParaRPr lang="fr-FR" sz="1600" dirty="0">
                        <a:latin typeface="Calibri"/>
                        <a:ea typeface="Calibri"/>
                        <a:cs typeface="Arial"/>
                      </a:endParaRPr>
                    </a:p>
                  </a:txBody>
                  <a:tcPr marL="0" marR="0" marT="0" marB="0" anchor="ctr">
                    <a:lnL>
                      <a:noFill/>
                    </a:lnL>
                    <a:lnR>
                      <a:noFill/>
                    </a:lnR>
                    <a:lnT>
                      <a:noFill/>
                    </a:lnT>
                    <a:lnB>
                      <a:noFill/>
                    </a:lnB>
                    <a:solidFill>
                      <a:schemeClr val="accent1"/>
                    </a:solidFill>
                  </a:tcPr>
                </a:tc>
                <a:tc>
                  <a:txBody>
                    <a:bodyPr/>
                    <a:lstStyle/>
                    <a:p>
                      <a:pPr algn="ctr">
                        <a:lnSpc>
                          <a:spcPct val="115000"/>
                        </a:lnSpc>
                        <a:spcAft>
                          <a:spcPts val="0"/>
                        </a:spcAft>
                      </a:pPr>
                      <a:r>
                        <a:rPr lang="fr-FR" sz="1600" dirty="0">
                          <a:latin typeface="Calibri"/>
                          <a:ea typeface="Times New Roman"/>
                          <a:cs typeface="Times New Roman"/>
                        </a:rPr>
                        <a:t>12 protons</a:t>
                      </a:r>
                      <a:br>
                        <a:rPr lang="fr-FR" sz="1600" dirty="0">
                          <a:latin typeface="Calibri"/>
                          <a:ea typeface="Times New Roman"/>
                          <a:cs typeface="Times New Roman"/>
                        </a:rPr>
                      </a:br>
                      <a:r>
                        <a:rPr lang="fr-FR" sz="1600" dirty="0">
                          <a:latin typeface="Calibri"/>
                          <a:ea typeface="Times New Roman"/>
                          <a:cs typeface="Times New Roman"/>
                        </a:rPr>
                        <a:t>14 neutrons</a:t>
                      </a:r>
                      <a:endParaRPr lang="fr-FR" sz="1600" dirty="0">
                        <a:latin typeface="Calibri"/>
                        <a:ea typeface="Calibri"/>
                        <a:cs typeface="Arial"/>
                      </a:endParaRPr>
                    </a:p>
                  </a:txBody>
                  <a:tcPr marL="0" marR="0" marT="0" marB="0" anchor="ctr">
                    <a:lnL>
                      <a:noFill/>
                    </a:lnL>
                    <a:lnR>
                      <a:noFill/>
                    </a:lnR>
                    <a:lnT>
                      <a:noFill/>
                    </a:lnT>
                    <a:lnB>
                      <a:noFill/>
                    </a:lnB>
                    <a:solidFill>
                      <a:schemeClr val="accent1"/>
                    </a:solidFill>
                  </a:tcPr>
                </a:tc>
                <a:extLst>
                  <a:ext uri="{0D108BD9-81ED-4DB2-BD59-A6C34878D82A}">
                    <a16:rowId xmlns:a16="http://schemas.microsoft.com/office/drawing/2014/main" val="10002"/>
                  </a:ext>
                </a:extLst>
              </a:tr>
              <a:tr h="0">
                <a:tc>
                  <a:txBody>
                    <a:bodyPr/>
                    <a:lstStyle/>
                    <a:p>
                      <a:pPr>
                        <a:lnSpc>
                          <a:spcPct val="115000"/>
                        </a:lnSpc>
                        <a:spcAft>
                          <a:spcPts val="0"/>
                        </a:spcAft>
                      </a:pPr>
                      <a:r>
                        <a:rPr lang="fr-FR" sz="1600" dirty="0">
                          <a:latin typeface="Verdana"/>
                          <a:ea typeface="Times New Roman"/>
                          <a:cs typeface="Times New Roman"/>
                        </a:rPr>
                        <a:t>Proportion sur Terre</a:t>
                      </a:r>
                      <a:endParaRPr lang="fr-FR" sz="1600" dirty="0">
                        <a:latin typeface="Calibri"/>
                        <a:ea typeface="Calibri"/>
                        <a:cs typeface="Arial"/>
                      </a:endParaRPr>
                    </a:p>
                  </a:txBody>
                  <a:tcPr marL="0" marR="0" marT="0" marB="0" anchor="ctr">
                    <a:lnL>
                      <a:noFill/>
                    </a:lnL>
                    <a:lnR>
                      <a:noFill/>
                    </a:lnR>
                    <a:lnT>
                      <a:noFill/>
                    </a:lnT>
                    <a:lnB>
                      <a:noFill/>
                    </a:lnB>
                    <a:solidFill>
                      <a:schemeClr val="accent1"/>
                    </a:solidFill>
                  </a:tcPr>
                </a:tc>
                <a:tc>
                  <a:txBody>
                    <a:bodyPr/>
                    <a:lstStyle/>
                    <a:p>
                      <a:pPr algn="ctr">
                        <a:lnSpc>
                          <a:spcPct val="115000"/>
                        </a:lnSpc>
                        <a:spcAft>
                          <a:spcPts val="0"/>
                        </a:spcAft>
                      </a:pPr>
                      <a:r>
                        <a:rPr lang="fr-FR" sz="1600" dirty="0">
                          <a:latin typeface="Calibri"/>
                          <a:ea typeface="Times New Roman"/>
                          <a:cs typeface="Times New Roman"/>
                        </a:rPr>
                        <a:t>78,99 %</a:t>
                      </a:r>
                      <a:endParaRPr lang="fr-FR" sz="1600" dirty="0">
                        <a:latin typeface="Calibri"/>
                        <a:ea typeface="Calibri"/>
                        <a:cs typeface="Arial"/>
                      </a:endParaRPr>
                    </a:p>
                  </a:txBody>
                  <a:tcPr marL="0" marR="0" marT="0" marB="0" anchor="ctr">
                    <a:lnL>
                      <a:noFill/>
                    </a:lnL>
                    <a:lnR>
                      <a:noFill/>
                    </a:lnR>
                    <a:lnT>
                      <a:noFill/>
                    </a:lnT>
                    <a:lnB>
                      <a:noFill/>
                    </a:lnB>
                    <a:solidFill>
                      <a:schemeClr val="accent1"/>
                    </a:solidFill>
                  </a:tcPr>
                </a:tc>
                <a:tc>
                  <a:txBody>
                    <a:bodyPr/>
                    <a:lstStyle/>
                    <a:p>
                      <a:pPr algn="ctr">
                        <a:lnSpc>
                          <a:spcPct val="115000"/>
                        </a:lnSpc>
                        <a:spcAft>
                          <a:spcPts val="0"/>
                        </a:spcAft>
                      </a:pPr>
                      <a:r>
                        <a:rPr lang="fr-FR" sz="1600" dirty="0">
                          <a:latin typeface="Calibri"/>
                          <a:ea typeface="Times New Roman"/>
                          <a:cs typeface="Times New Roman"/>
                        </a:rPr>
                        <a:t>10 %</a:t>
                      </a:r>
                      <a:endParaRPr lang="fr-FR" sz="1600" dirty="0">
                        <a:latin typeface="Calibri"/>
                        <a:ea typeface="Calibri"/>
                        <a:cs typeface="Arial"/>
                      </a:endParaRPr>
                    </a:p>
                  </a:txBody>
                  <a:tcPr marL="0" marR="0" marT="0" marB="0" anchor="ctr">
                    <a:lnL>
                      <a:noFill/>
                    </a:lnL>
                    <a:lnR>
                      <a:noFill/>
                    </a:lnR>
                    <a:lnT>
                      <a:noFill/>
                    </a:lnT>
                    <a:lnB>
                      <a:noFill/>
                    </a:lnB>
                    <a:solidFill>
                      <a:schemeClr val="accent1"/>
                    </a:solidFill>
                  </a:tcPr>
                </a:tc>
                <a:tc>
                  <a:txBody>
                    <a:bodyPr/>
                    <a:lstStyle/>
                    <a:p>
                      <a:pPr algn="ctr">
                        <a:lnSpc>
                          <a:spcPct val="115000"/>
                        </a:lnSpc>
                        <a:spcAft>
                          <a:spcPts val="0"/>
                        </a:spcAft>
                      </a:pPr>
                      <a:r>
                        <a:rPr lang="fr-FR" sz="1600" dirty="0">
                          <a:latin typeface="Calibri"/>
                          <a:ea typeface="Times New Roman"/>
                          <a:cs typeface="Times New Roman"/>
                        </a:rPr>
                        <a:t>11,01 %</a:t>
                      </a:r>
                      <a:endParaRPr lang="fr-FR" sz="1600" dirty="0">
                        <a:latin typeface="Calibri"/>
                        <a:ea typeface="Calibri"/>
                        <a:cs typeface="Arial"/>
                      </a:endParaRPr>
                    </a:p>
                  </a:txBody>
                  <a:tcPr marL="0" marR="0" marT="0" marB="0" anchor="ctr">
                    <a:lnL>
                      <a:noFill/>
                    </a:lnL>
                    <a:lnR>
                      <a:noFill/>
                    </a:lnR>
                    <a:lnT>
                      <a:noFill/>
                    </a:lnT>
                    <a:lnB>
                      <a:noFill/>
                    </a:lnB>
                    <a:solidFill>
                      <a:schemeClr val="accent1"/>
                    </a:solidFill>
                  </a:tcPr>
                </a:tc>
                <a:extLst>
                  <a:ext uri="{0D108BD9-81ED-4DB2-BD59-A6C34878D82A}">
                    <a16:rowId xmlns:a16="http://schemas.microsoft.com/office/drawing/2014/main" val="10003"/>
                  </a:ext>
                </a:extLst>
              </a:tr>
            </a:tbl>
          </a:graphicData>
        </a:graphic>
      </p:graphicFrame>
      <p:pic>
        <p:nvPicPr>
          <p:cNvPr id="18" name="Image 17" descr="isotope magnésium 24"/>
          <p:cNvPicPr/>
          <p:nvPr/>
        </p:nvPicPr>
        <p:blipFill>
          <a:blip r:embed="rId2" cstate="print"/>
          <a:srcRect/>
          <a:stretch>
            <a:fillRect/>
          </a:stretch>
        </p:blipFill>
        <p:spPr bwMode="auto">
          <a:xfrm>
            <a:off x="4919882" y="3106615"/>
            <a:ext cx="718918" cy="523362"/>
          </a:xfrm>
          <a:prstGeom prst="rect">
            <a:avLst/>
          </a:prstGeom>
          <a:noFill/>
          <a:ln w="9525">
            <a:noFill/>
            <a:miter lim="800000"/>
            <a:headEnd/>
            <a:tailEnd/>
          </a:ln>
        </p:spPr>
      </p:pic>
      <p:pic>
        <p:nvPicPr>
          <p:cNvPr id="19" name="Image 18" descr="isotope magnésium 25"/>
          <p:cNvPicPr/>
          <p:nvPr/>
        </p:nvPicPr>
        <p:blipFill>
          <a:blip r:embed="rId3" cstate="print"/>
          <a:srcRect/>
          <a:stretch>
            <a:fillRect/>
          </a:stretch>
        </p:blipFill>
        <p:spPr bwMode="auto">
          <a:xfrm>
            <a:off x="6514221" y="3094892"/>
            <a:ext cx="730641" cy="535085"/>
          </a:xfrm>
          <a:prstGeom prst="rect">
            <a:avLst/>
          </a:prstGeom>
          <a:noFill/>
          <a:ln w="9525">
            <a:noFill/>
            <a:miter lim="800000"/>
            <a:headEnd/>
            <a:tailEnd/>
          </a:ln>
        </p:spPr>
      </p:pic>
      <p:pic>
        <p:nvPicPr>
          <p:cNvPr id="20" name="Image 19" descr="isotope magnésium 26"/>
          <p:cNvPicPr/>
          <p:nvPr/>
        </p:nvPicPr>
        <p:blipFill>
          <a:blip r:embed="rId4" cstate="print"/>
          <a:srcRect/>
          <a:stretch>
            <a:fillRect/>
          </a:stretch>
        </p:blipFill>
        <p:spPr bwMode="auto">
          <a:xfrm>
            <a:off x="8132004" y="3106616"/>
            <a:ext cx="754087" cy="58197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a:t>
            </a:r>
            <a:r>
              <a:t>Magnésium</a:t>
            </a:r>
            <a:r>
              <a:rPr lang="fr-FR" dirty="0"/>
              <a:t>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1123" name="AutoShape 3" descr="RDC: production record de cuivre en 2017 - Financial Afri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4194" name="AutoShape 2" descr="Table, icon., périodique, magnésium, élément. Vecteur, illustration.,  élément, arrière-plan., périodique, magnésium, table, | Can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8289" name="Rectangle 1"/>
          <p:cNvSpPr>
            <a:spLocks noChangeArrowheads="1"/>
          </p:cNvSpPr>
          <p:nvPr/>
        </p:nvSpPr>
        <p:spPr bwMode="auto">
          <a:xfrm>
            <a:off x="1559167" y="2227385"/>
            <a:ext cx="8944708" cy="3785652"/>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222222"/>
                </a:solidFill>
                <a:effectLst/>
                <a:latin typeface="Helvetica"/>
                <a:ea typeface="Times New Roman" pitchFamily="18" charset="0"/>
                <a:cs typeface="Arial" pitchFamily="34" charset="0"/>
              </a:rPr>
              <a:t>R</a:t>
            </a:r>
            <a:r>
              <a:rPr kumimoji="0" lang="fr-FR" sz="2000" b="1"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1" i="0" u="none" strike="noStrike" cap="none" normalizeH="0" baseline="0" dirty="0">
                <a:ln>
                  <a:noFill/>
                </a:ln>
                <a:solidFill>
                  <a:srgbClr val="222222"/>
                </a:solidFill>
                <a:effectLst/>
                <a:latin typeface="Helvetica"/>
                <a:ea typeface="Times New Roman" pitchFamily="18" charset="0"/>
                <a:cs typeface="Arial" pitchFamily="34" charset="0"/>
              </a:rPr>
              <a:t>activit</a:t>
            </a:r>
            <a:r>
              <a:rPr kumimoji="0" lang="fr-FR" sz="2000" b="1"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1" i="0" u="none" strike="noStrike" cap="none" normalizeH="0" baseline="0" dirty="0">
                <a:ln>
                  <a:noFill/>
                </a:ln>
                <a:solidFill>
                  <a:srgbClr val="222222"/>
                </a:solidFill>
                <a:effectLst/>
                <a:latin typeface="Helvetica"/>
                <a:ea typeface="Times New Roman" pitchFamily="18" charset="0"/>
                <a:cs typeface="Arial" pitchFamily="34" charset="0"/>
              </a:rPr>
              <a:t> du Magn</a:t>
            </a:r>
            <a:r>
              <a:rPr kumimoji="0" lang="fr-FR" sz="2000" b="1"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1" i="0" u="none" strike="noStrike" cap="none" normalizeH="0" baseline="0" dirty="0">
                <a:ln>
                  <a:noFill/>
                </a:ln>
                <a:solidFill>
                  <a:srgbClr val="222222"/>
                </a:solidFill>
                <a:effectLst/>
                <a:latin typeface="Helvetica"/>
                <a:ea typeface="Times New Roman" pitchFamily="18" charset="0"/>
                <a:cs typeface="Arial" pitchFamily="34" charset="0"/>
              </a:rPr>
              <a:t>sium sous forme de corps simple</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La r</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action du 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sium avec l'eau n'est possible qu'</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à</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 chaud et elle produit alors de l'oxyde de 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sium (</a:t>
            </a:r>
            <a:r>
              <a:rPr kumimoji="0" lang="fr-FR" sz="2000" b="0" i="0" u="none" strike="noStrike" cap="none" normalizeH="0" baseline="0" dirty="0" err="1">
                <a:ln>
                  <a:noFill/>
                </a:ln>
                <a:solidFill>
                  <a:srgbClr val="222222"/>
                </a:solidFill>
                <a:effectLst/>
                <a:latin typeface="Helvetica"/>
                <a:ea typeface="Times New Roman" pitchFamily="18" charset="0"/>
                <a:cs typeface="Arial" pitchFamily="34" charset="0"/>
              </a:rPr>
              <a:t>MgO</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 et du Dihydrog</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è</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ne (H</a:t>
            </a:r>
            <a:r>
              <a:rPr kumimoji="0" lang="fr-FR" sz="2000" b="0" i="0" u="none" strike="noStrike" cap="none" normalizeH="0" baseline="-30000" dirty="0">
                <a:ln>
                  <a:noFill/>
                </a:ln>
                <a:solidFill>
                  <a:srgbClr val="222222"/>
                </a:solidFill>
                <a:effectLst/>
                <a:latin typeface="Helvetica"/>
                <a:ea typeface="Times New Roman" pitchFamily="18" charset="0"/>
                <a:cs typeface="Arial" pitchFamily="34" charset="0"/>
              </a:rPr>
              <a:t>2</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suivant l'</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quation de r</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action chimique suivante :</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Mg + H</a:t>
            </a:r>
            <a:r>
              <a:rPr kumimoji="0" lang="fr-FR" sz="2000" b="0" i="0" u="none" strike="noStrike" cap="none" normalizeH="0" baseline="-30000" dirty="0">
                <a:ln>
                  <a:noFill/>
                </a:ln>
                <a:solidFill>
                  <a:srgbClr val="222222"/>
                </a:solidFill>
                <a:effectLst/>
                <a:latin typeface="Helvetica"/>
                <a:ea typeface="Times New Roman" pitchFamily="18" charset="0"/>
                <a:cs typeface="Arial" pitchFamily="34" charset="0"/>
              </a:rPr>
              <a:t>2</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O -&gt; </a:t>
            </a:r>
            <a:r>
              <a:rPr kumimoji="0" lang="fr-FR" sz="2000" b="0" i="0" u="none" strike="noStrike" cap="none" normalizeH="0" baseline="0" dirty="0" err="1">
                <a:ln>
                  <a:noFill/>
                </a:ln>
                <a:solidFill>
                  <a:srgbClr val="222222"/>
                </a:solidFill>
                <a:effectLst/>
                <a:latin typeface="Helvetica"/>
                <a:ea typeface="Times New Roman" pitchFamily="18" charset="0"/>
                <a:cs typeface="Arial" pitchFamily="34" charset="0"/>
              </a:rPr>
              <a:t>MgO</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 + H</a:t>
            </a:r>
            <a:r>
              <a:rPr kumimoji="0" lang="fr-FR" sz="2000" b="0" i="0" u="none" strike="noStrike" cap="none" normalizeH="0" baseline="-30000" dirty="0">
                <a:ln>
                  <a:noFill/>
                </a:ln>
                <a:solidFill>
                  <a:srgbClr val="222222"/>
                </a:solidFill>
                <a:effectLst/>
                <a:latin typeface="Helvetica"/>
                <a:ea typeface="Times New Roman" pitchFamily="18" charset="0"/>
                <a:cs typeface="Arial" pitchFamily="34" charset="0"/>
              </a:rPr>
              <a:t>2</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Le 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sium peut </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galement</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r</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agir avec le Dioxyg</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è</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ne (O</a:t>
            </a:r>
            <a:r>
              <a:rPr kumimoji="0" lang="fr-FR" sz="2000" b="0" i="0" u="none" strike="noStrike" cap="none" normalizeH="0" baseline="-30000" dirty="0">
                <a:ln>
                  <a:noFill/>
                </a:ln>
                <a:solidFill>
                  <a:srgbClr val="222222"/>
                </a:solidFill>
                <a:effectLst/>
                <a:latin typeface="Helvetica"/>
                <a:ea typeface="Times New Roman" pitchFamily="18" charset="0"/>
                <a:cs typeface="Arial" pitchFamily="34" charset="0"/>
              </a:rPr>
              <a:t>2</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de l'air pour donner de l'Oxyde de 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sium (</a:t>
            </a:r>
            <a:r>
              <a:rPr kumimoji="0" lang="fr-FR" sz="2000" b="0" i="0" u="none" strike="noStrike" cap="none" normalizeH="0" baseline="0" dirty="0" err="1">
                <a:ln>
                  <a:noFill/>
                </a:ln>
                <a:solidFill>
                  <a:srgbClr val="222222"/>
                </a:solidFill>
                <a:effectLst/>
                <a:latin typeface="Helvetica"/>
                <a:ea typeface="Times New Roman" pitchFamily="18" charset="0"/>
                <a:cs typeface="Arial" pitchFamily="34" charset="0"/>
              </a:rPr>
              <a:t>MgO</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 :</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soit </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à</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 froid : l'Oxyde de 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sium constitue alors une couche qui ternit le m</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tal et le prot</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è</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ge d'une oxydation en profondeur soit </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à</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 chaud : lors d'une combustion</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L'</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quation de la r</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action de transformation chimique est alors la suivante</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2Mg + O</a:t>
            </a:r>
            <a:r>
              <a:rPr kumimoji="0" lang="fr-FR" sz="2000" b="0" i="0" u="none" strike="noStrike" cap="none" normalizeH="0" baseline="-30000" dirty="0">
                <a:ln>
                  <a:noFill/>
                </a:ln>
                <a:solidFill>
                  <a:srgbClr val="222222"/>
                </a:solidFill>
                <a:effectLst/>
                <a:latin typeface="Helvetica"/>
                <a:ea typeface="Times New Roman" pitchFamily="18" charset="0"/>
                <a:cs typeface="Arial" pitchFamily="34" charset="0"/>
              </a:rPr>
              <a:t>2</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-&gt; </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sz="2000" b="0" i="0" u="none" strike="noStrike" cap="none" normalizeH="0" baseline="0" dirty="0" err="1">
                <a:ln>
                  <a:noFill/>
                </a:ln>
                <a:solidFill>
                  <a:srgbClr val="222222"/>
                </a:solidFill>
                <a:effectLst/>
                <a:latin typeface="Helvetica"/>
                <a:ea typeface="Times New Roman" pitchFamily="18" charset="0"/>
                <a:cs typeface="Arial" pitchFamily="34" charset="0"/>
              </a:rPr>
              <a:t>MgO</a:t>
            </a:r>
            <a:endParaRPr kumimoji="0" lang="fr-FR"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a:t>
            </a:r>
            <a:r>
              <a:t>Magnésium</a:t>
            </a:r>
            <a:r>
              <a:rPr lang="fr-FR" dirty="0"/>
              <a:t>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1123" name="AutoShape 3" descr="RDC: production record de cuivre en 2017 - Financial Afri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4194" name="AutoShape 2" descr="Table, icon., périodique, magnésium, élément. Vecteur, illustration.,  élément, arrière-plan., périodique, magnésium, table, | Can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8289" name="Rectangle 1"/>
          <p:cNvSpPr>
            <a:spLocks noChangeArrowheads="1"/>
          </p:cNvSpPr>
          <p:nvPr/>
        </p:nvSpPr>
        <p:spPr bwMode="auto">
          <a:xfrm>
            <a:off x="1758461" y="2719753"/>
            <a:ext cx="8944708" cy="3170099"/>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222222"/>
                </a:solidFill>
                <a:effectLst/>
                <a:latin typeface="Helvetica"/>
                <a:ea typeface="Times New Roman" pitchFamily="18" charset="0"/>
                <a:cs typeface="Arial" pitchFamily="34" charset="0"/>
              </a:rPr>
              <a:t>R</a:t>
            </a:r>
            <a:r>
              <a:rPr kumimoji="0" lang="fr-FR" sz="2000" b="1"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1" i="0" u="none" strike="noStrike" cap="none" normalizeH="0" baseline="0" dirty="0">
                <a:ln>
                  <a:noFill/>
                </a:ln>
                <a:solidFill>
                  <a:srgbClr val="222222"/>
                </a:solidFill>
                <a:effectLst/>
                <a:latin typeface="Helvetica"/>
                <a:ea typeface="Times New Roman" pitchFamily="18" charset="0"/>
                <a:cs typeface="Arial" pitchFamily="34" charset="0"/>
              </a:rPr>
              <a:t>activit</a:t>
            </a:r>
            <a:r>
              <a:rPr kumimoji="0" lang="fr-FR" sz="2000" b="1"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1" i="0" u="none" strike="noStrike" cap="none" normalizeH="0" baseline="0" dirty="0">
                <a:ln>
                  <a:noFill/>
                </a:ln>
                <a:solidFill>
                  <a:srgbClr val="222222"/>
                </a:solidFill>
                <a:effectLst/>
                <a:latin typeface="Helvetica"/>
                <a:ea typeface="Times New Roman" pitchFamily="18" charset="0"/>
                <a:cs typeface="Arial" pitchFamily="34" charset="0"/>
              </a:rPr>
              <a:t> du Magn</a:t>
            </a:r>
            <a:r>
              <a:rPr kumimoji="0" lang="fr-FR" sz="2000" b="1"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1" i="0" u="none" strike="noStrike" cap="none" normalizeH="0" baseline="0" dirty="0">
                <a:ln>
                  <a:noFill/>
                </a:ln>
                <a:solidFill>
                  <a:srgbClr val="222222"/>
                </a:solidFill>
                <a:effectLst/>
                <a:latin typeface="Helvetica"/>
                <a:ea typeface="Times New Roman" pitchFamily="18" charset="0"/>
                <a:cs typeface="Arial" pitchFamily="34" charset="0"/>
              </a:rPr>
              <a:t>sium sous forme de corps simple</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La combustion du 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sium dans l'air inclus </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galement une r</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action avec le </a:t>
            </a:r>
            <a:r>
              <a:rPr kumimoji="0" lang="fr-FR" sz="2000" b="0" i="0" u="none" strike="noStrike" cap="none" normalizeH="0" baseline="0" dirty="0" err="1">
                <a:ln>
                  <a:noFill/>
                </a:ln>
                <a:solidFill>
                  <a:srgbClr val="222222"/>
                </a:solidFill>
                <a:effectLst/>
                <a:latin typeface="Helvetica"/>
                <a:ea typeface="Times New Roman" pitchFamily="18" charset="0"/>
                <a:cs typeface="Arial" pitchFamily="34" charset="0"/>
              </a:rPr>
              <a:t>diazote</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 qui conduit </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à</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 la formation de nitrure de 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sium suivant la r</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action de transformation chimique suivante :</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3Mg + N</a:t>
            </a:r>
            <a:r>
              <a:rPr kumimoji="0" lang="fr-FR" sz="2000" b="0" i="0" u="none" strike="noStrike" cap="none" normalizeH="0" baseline="-30000" dirty="0">
                <a:ln>
                  <a:noFill/>
                </a:ln>
                <a:solidFill>
                  <a:srgbClr val="222222"/>
                </a:solidFill>
                <a:effectLst/>
                <a:latin typeface="Helvetica"/>
                <a:ea typeface="Times New Roman" pitchFamily="18" charset="0"/>
                <a:cs typeface="Arial" pitchFamily="34" charset="0"/>
              </a:rPr>
              <a:t>2</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-&gt; Mg</a:t>
            </a:r>
            <a:r>
              <a:rPr kumimoji="0" lang="fr-FR" sz="2000" b="0" i="0" u="none" strike="noStrike" cap="none" normalizeH="0" baseline="-30000" dirty="0">
                <a:ln>
                  <a:noFill/>
                </a:ln>
                <a:solidFill>
                  <a:srgbClr val="222222"/>
                </a:solidFill>
                <a:effectLst/>
                <a:latin typeface="Helvetica"/>
                <a:ea typeface="Times New Roman" pitchFamily="18" charset="0"/>
                <a:cs typeface="Arial" pitchFamily="34" charset="0"/>
              </a:rPr>
              <a:t>3</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N</a:t>
            </a:r>
            <a:r>
              <a:rPr kumimoji="0" lang="fr-FR" sz="2000" b="0" i="0" u="none" strike="noStrike" cap="none" normalizeH="0" baseline="-30000" dirty="0">
                <a:ln>
                  <a:noFill/>
                </a:ln>
                <a:solidFill>
                  <a:srgbClr val="222222"/>
                </a:solidFill>
                <a:effectLst/>
                <a:latin typeface="Helvetica"/>
                <a:ea typeface="Times New Roman" pitchFamily="18" charset="0"/>
                <a:cs typeface="Arial" pitchFamily="34" charset="0"/>
              </a:rPr>
              <a:t>2</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Enfin, le 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sium peut aussi r</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agir avec certains </a:t>
            </a:r>
            <a:r>
              <a:rPr kumimoji="0" lang="fr-FR" sz="2000" b="0" i="0" u="none" strike="noStrike" cap="none" normalizeH="0" baseline="0" dirty="0" err="1">
                <a:ln>
                  <a:noFill/>
                </a:ln>
                <a:solidFill>
                  <a:srgbClr val="222222"/>
                </a:solidFill>
                <a:effectLst/>
                <a:latin typeface="Helvetica"/>
                <a:ea typeface="Times New Roman" pitchFamily="18" charset="0"/>
                <a:cs typeface="Arial" pitchFamily="34" charset="0"/>
              </a:rPr>
              <a:t>dihalog</a:t>
            </a:r>
            <a:r>
              <a:rPr kumimoji="0" lang="fr-FR" sz="2000" b="0" i="0" u="none" strike="noStrike" cap="none" normalizeH="0" baseline="0" dirty="0" err="1">
                <a:ln>
                  <a:noFill/>
                </a:ln>
                <a:solidFill>
                  <a:srgbClr val="222222"/>
                </a:solidFill>
                <a:effectLst/>
                <a:latin typeface="Calibri"/>
                <a:ea typeface="Times New Roman" pitchFamily="18" charset="0"/>
                <a:cs typeface="Arial" pitchFamily="34" charset="0"/>
              </a:rPr>
              <a:t>è</a:t>
            </a:r>
            <a:r>
              <a:rPr kumimoji="0" lang="fr-FR" sz="2000" b="0" i="0" u="none" strike="noStrike" cap="none" normalizeH="0" baseline="0" dirty="0" err="1">
                <a:ln>
                  <a:noFill/>
                </a:ln>
                <a:solidFill>
                  <a:srgbClr val="222222"/>
                </a:solidFill>
                <a:effectLst/>
                <a:latin typeface="Helvetica"/>
                <a:ea typeface="Times New Roman" pitchFamily="18" charset="0"/>
                <a:cs typeface="Arial" pitchFamily="34" charset="0"/>
              </a:rPr>
              <a:t>nes</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 comme par exemple le Brome</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ou encore le Chlore pour former des halog</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nures de 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sium, suivant les r</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actions de transformation chimique suivantes :</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2Mg + Cl</a:t>
            </a:r>
            <a:r>
              <a:rPr kumimoji="0" lang="fr-FR" sz="2000" b="0" i="0" u="none" strike="noStrike" cap="none" normalizeH="0" baseline="-30000" dirty="0">
                <a:ln>
                  <a:noFill/>
                </a:ln>
                <a:solidFill>
                  <a:srgbClr val="222222"/>
                </a:solidFill>
                <a:effectLst/>
                <a:latin typeface="Helvetica"/>
                <a:ea typeface="Times New Roman" pitchFamily="18" charset="0"/>
                <a:cs typeface="Arial" pitchFamily="34" charset="0"/>
              </a:rPr>
              <a:t>2</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-&gt; 2MgCl</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2Mg + Br</a:t>
            </a:r>
            <a:r>
              <a:rPr kumimoji="0" lang="fr-FR" sz="2000" b="0" i="0" u="none" strike="noStrike" cap="none" normalizeH="0" baseline="-30000" dirty="0">
                <a:ln>
                  <a:noFill/>
                </a:ln>
                <a:solidFill>
                  <a:srgbClr val="222222"/>
                </a:solidFill>
                <a:effectLst/>
                <a:latin typeface="Helvetica"/>
                <a:ea typeface="Times New Roman" pitchFamily="18" charset="0"/>
                <a:cs typeface="Arial" pitchFamily="34" charset="0"/>
              </a:rPr>
              <a:t>2</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sz="2000" b="0" i="0" u="none" strike="noStrike" cap="none" normalizeH="0" baseline="0" dirty="0">
                <a:ln>
                  <a:noFill/>
                </a:ln>
                <a:solidFill>
                  <a:srgbClr val="222222"/>
                </a:solidFill>
                <a:effectLst/>
                <a:latin typeface="Helvetica"/>
                <a:ea typeface="Times New Roman" pitchFamily="18" charset="0"/>
                <a:cs typeface="Arial" pitchFamily="34" charset="0"/>
              </a:rPr>
              <a:t>-&gt; 2MgBr</a:t>
            </a:r>
            <a:endParaRPr kumimoji="0" lang="fr-FR"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a:t>
            </a:r>
            <a:r>
              <a:t>Magnésium</a:t>
            </a:r>
            <a:r>
              <a:rPr lang="fr-FR" dirty="0"/>
              <a:t>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1123" name="AutoShape 3" descr="RDC: production record de cuivre en 2017 - Financial Afri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4194" name="AutoShape 2" descr="Table, icon., périodique, magnésium, élément. Vecteur, illustration.,  élément, arrière-plan., périodique, magnésium, table, | Can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9313" name="Rectangle 1"/>
          <p:cNvSpPr>
            <a:spLocks noChangeArrowheads="1"/>
          </p:cNvSpPr>
          <p:nvPr/>
        </p:nvSpPr>
        <p:spPr bwMode="auto">
          <a:xfrm>
            <a:off x="1934306" y="2555631"/>
            <a:ext cx="7631723" cy="2554545"/>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sz="2000" b="1">
                <a:solidFill>
                  <a:schemeClr val="bg1"/>
                </a:solidFill>
              </a:rPr>
              <a:t>Corps composés à base Magnésium</a:t>
            </a:r>
            <a:endParaRPr sz="200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La Chlorophylle est une mol</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cule qui fait intervenir un ion 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sium Mg2+</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Le 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sium est pr</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sent dans une tr</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è</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s grande vari</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t</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s de min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raux, dont les principaux sont la </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site (MgCO</a:t>
            </a:r>
            <a:r>
              <a:rPr kumimoji="0" lang="fr-FR" sz="2000" b="0" i="0" u="none" strike="noStrike" cap="none" normalizeH="0" baseline="-30000" dirty="0">
                <a:ln>
                  <a:noFill/>
                </a:ln>
                <a:solidFill>
                  <a:srgbClr val="222222"/>
                </a:solidFill>
                <a:effectLst/>
                <a:latin typeface="Helvetica" charset="0"/>
                <a:ea typeface="Times New Roman" pitchFamily="18" charset="0"/>
                <a:cs typeface="Arial" pitchFamily="34" charset="0"/>
              </a:rPr>
              <a:t>3</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 la dolomite (</a:t>
            </a:r>
            <a:r>
              <a:rPr kumimoji="0" lang="fr-FR" sz="2000" b="0" i="0" u="none" strike="noStrike" cap="none" normalizeH="0" baseline="0" dirty="0" err="1">
                <a:ln>
                  <a:noFill/>
                </a:ln>
                <a:solidFill>
                  <a:srgbClr val="222222"/>
                </a:solidFill>
                <a:effectLst/>
                <a:latin typeface="Helvetica" charset="0"/>
                <a:ea typeface="Times New Roman" pitchFamily="18" charset="0"/>
                <a:cs typeface="Arial" pitchFamily="34" charset="0"/>
              </a:rPr>
              <a:t>CaMg</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(CO</a:t>
            </a:r>
            <a:r>
              <a:rPr kumimoji="0" lang="fr-FR" sz="2000" b="0" i="0" u="none" strike="noStrike" cap="none" normalizeH="0" baseline="-30000" dirty="0">
                <a:ln>
                  <a:noFill/>
                </a:ln>
                <a:solidFill>
                  <a:srgbClr val="222222"/>
                </a:solidFill>
                <a:effectLst/>
                <a:latin typeface="Helvetica" charset="0"/>
                <a:ea typeface="Times New Roman" pitchFamily="18" charset="0"/>
                <a:cs typeface="Arial" pitchFamily="34" charset="0"/>
              </a:rPr>
              <a:t>3</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a:t>
            </a:r>
            <a:r>
              <a:rPr kumimoji="0" lang="fr-FR" sz="2000" b="0" i="0" u="none" strike="noStrike" cap="none" normalizeH="0" baseline="-30000" dirty="0">
                <a:ln>
                  <a:noFill/>
                </a:ln>
                <a:solidFill>
                  <a:srgbClr val="222222"/>
                </a:solidFill>
                <a:effectLst/>
                <a:latin typeface="Helvetica" charset="0"/>
                <a:ea typeface="Times New Roman" pitchFamily="18" charset="0"/>
                <a:cs typeface="Arial" pitchFamily="34" charset="0"/>
              </a:rPr>
              <a:t>2</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 la </a:t>
            </a:r>
            <a:r>
              <a:rPr kumimoji="0" lang="fr-FR" sz="2000" b="0" i="0" u="none" strike="noStrike" cap="none" normalizeH="0" baseline="0" dirty="0" err="1">
                <a:ln>
                  <a:noFill/>
                </a:ln>
                <a:solidFill>
                  <a:srgbClr val="222222"/>
                </a:solidFill>
                <a:effectLst/>
                <a:latin typeface="Helvetica" charset="0"/>
                <a:ea typeface="Times New Roman" pitchFamily="18" charset="0"/>
                <a:cs typeface="Arial" pitchFamily="34" charset="0"/>
              </a:rPr>
              <a:t>brucite</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 (Mg(OH)</a:t>
            </a:r>
            <a:r>
              <a:rPr kumimoji="0" lang="fr-FR" sz="2000" b="0" i="0" u="none" strike="noStrike" cap="none" normalizeH="0" baseline="-30000" dirty="0">
                <a:ln>
                  <a:noFill/>
                </a:ln>
                <a:solidFill>
                  <a:srgbClr val="222222"/>
                </a:solidFill>
                <a:effectLst/>
                <a:latin typeface="Helvetica" charset="0"/>
                <a:ea typeface="Times New Roman" pitchFamily="18" charset="0"/>
                <a:cs typeface="Arial" pitchFamily="34" charset="0"/>
              </a:rPr>
              <a:t>2</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 la carnallite (KMgCl</a:t>
            </a:r>
            <a:r>
              <a:rPr kumimoji="0" lang="fr-FR" sz="2000" b="0" i="0" u="none" strike="noStrike" cap="none" normalizeH="0" baseline="-30000" dirty="0">
                <a:ln>
                  <a:noFill/>
                </a:ln>
                <a:solidFill>
                  <a:srgbClr val="222222"/>
                </a:solidFill>
                <a:effectLst/>
                <a:latin typeface="Helvetica" charset="0"/>
                <a:ea typeface="Times New Roman" pitchFamily="18" charset="0"/>
                <a:cs typeface="Arial" pitchFamily="34" charset="0"/>
              </a:rPr>
              <a:t>3.</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6H</a:t>
            </a:r>
            <a:r>
              <a:rPr kumimoji="0" lang="fr-FR" sz="2000" b="0" i="0" u="none" strike="noStrike" cap="none" normalizeH="0" baseline="-30000" dirty="0">
                <a:ln>
                  <a:noFill/>
                </a:ln>
                <a:solidFill>
                  <a:srgbClr val="222222"/>
                </a:solidFill>
                <a:effectLst/>
                <a:latin typeface="Helvetica" charset="0"/>
                <a:ea typeface="Times New Roman" pitchFamily="18" charset="0"/>
                <a:cs typeface="Arial" pitchFamily="34" charset="0"/>
              </a:rPr>
              <a:t>2</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O)</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et le talc (Mg</a:t>
            </a:r>
            <a:r>
              <a:rPr kumimoji="0" lang="fr-FR" sz="2000" b="0" i="0" u="none" strike="noStrike" cap="none" normalizeH="0" baseline="-30000" dirty="0">
                <a:ln>
                  <a:noFill/>
                </a:ln>
                <a:solidFill>
                  <a:srgbClr val="222222"/>
                </a:solidFill>
                <a:effectLst/>
                <a:latin typeface="Helvetica" charset="0"/>
                <a:ea typeface="Times New Roman" pitchFamily="18" charset="0"/>
                <a:cs typeface="Arial" pitchFamily="34" charset="0"/>
              </a:rPr>
              <a:t>3</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Si</a:t>
            </a:r>
            <a:r>
              <a:rPr kumimoji="0" lang="fr-FR" sz="2000" b="0" i="0" u="none" strike="noStrike" cap="none" normalizeH="0" baseline="-30000" dirty="0">
                <a:ln>
                  <a:noFill/>
                </a:ln>
                <a:solidFill>
                  <a:srgbClr val="222222"/>
                </a:solidFill>
                <a:effectLst/>
                <a:latin typeface="Helvetica" charset="0"/>
                <a:ea typeface="Times New Roman" pitchFamily="18" charset="0"/>
                <a:cs typeface="Arial" pitchFamily="34" charset="0"/>
              </a:rPr>
              <a:t>4</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O</a:t>
            </a:r>
            <a:r>
              <a:rPr kumimoji="0" lang="fr-FR" sz="2000" b="0" i="0" u="none" strike="noStrike" cap="none" normalizeH="0" baseline="-30000" dirty="0">
                <a:ln>
                  <a:noFill/>
                </a:ln>
                <a:solidFill>
                  <a:srgbClr val="222222"/>
                </a:solidFill>
                <a:effectLst/>
                <a:latin typeface="Helvetica" charset="0"/>
                <a:ea typeface="Times New Roman" pitchFamily="18" charset="0"/>
                <a:cs typeface="Arial" pitchFamily="34" charset="0"/>
              </a:rPr>
              <a:t>10</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(OH)</a:t>
            </a:r>
            <a:r>
              <a:rPr kumimoji="0" lang="fr-FR" sz="2000" b="0" i="0" u="none" strike="noStrike" cap="none" normalizeH="0" baseline="-30000" dirty="0">
                <a:ln>
                  <a:noFill/>
                </a:ln>
                <a:solidFill>
                  <a:srgbClr val="222222"/>
                </a:solidFill>
                <a:effectLst/>
                <a:latin typeface="Helvetica" charset="0"/>
                <a:ea typeface="Times New Roman" pitchFamily="18" charset="0"/>
                <a:cs typeface="Arial" pitchFamily="34" charset="0"/>
              </a:rPr>
              <a:t>2</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a:t>
            </a:r>
            <a:endParaRPr kumimoji="0" lang="fr-FR"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a:t>
            </a:r>
            <a:r>
              <a:t>Magnésium</a:t>
            </a:r>
            <a:r>
              <a:rPr lang="fr-FR" dirty="0"/>
              <a:t>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1123" name="AutoShape 3" descr="RDC: production record de cuivre en 2017 - Financial Afri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4194" name="AutoShape 2" descr="Table, icon., périodique, magnésium, élément. Vecteur, illustration.,  élément, arrière-plan., périodique, magnésium, table, | Can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9313" name="Rectangle 1"/>
          <p:cNvSpPr>
            <a:spLocks noChangeArrowheads="1"/>
          </p:cNvSpPr>
          <p:nvPr/>
        </p:nvSpPr>
        <p:spPr bwMode="auto">
          <a:xfrm>
            <a:off x="1946029" y="2836985"/>
            <a:ext cx="7631723" cy="2554545"/>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sz="2000" b="1">
                <a:solidFill>
                  <a:schemeClr val="bg1"/>
                </a:solidFill>
              </a:rPr>
              <a:t>Corps composés à base Magnésium</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Le st</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arate de 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sium (Mg(C</a:t>
            </a:r>
            <a:r>
              <a:rPr kumimoji="0" lang="fr-FR" sz="2000" b="0" i="0" u="none" strike="noStrike" cap="none" normalizeH="0" baseline="-30000" dirty="0">
                <a:ln>
                  <a:noFill/>
                </a:ln>
                <a:solidFill>
                  <a:srgbClr val="222222"/>
                </a:solidFill>
                <a:effectLst/>
                <a:latin typeface="Helvetica" charset="0"/>
                <a:ea typeface="Times New Roman" pitchFamily="18" charset="0"/>
                <a:cs typeface="Arial" pitchFamily="34" charset="0"/>
              </a:rPr>
              <a:t>18</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H</a:t>
            </a:r>
            <a:r>
              <a:rPr kumimoji="0" lang="fr-FR" sz="2000" b="0" i="0" u="none" strike="noStrike" cap="none" normalizeH="0" baseline="-30000" dirty="0">
                <a:ln>
                  <a:noFill/>
                </a:ln>
                <a:solidFill>
                  <a:srgbClr val="222222"/>
                </a:solidFill>
                <a:effectLst/>
                <a:latin typeface="Helvetica" charset="0"/>
                <a:ea typeface="Times New Roman" pitchFamily="18" charset="0"/>
                <a:cs typeface="Arial" pitchFamily="34" charset="0"/>
              </a:rPr>
              <a:t>35</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O</a:t>
            </a:r>
            <a:r>
              <a:rPr kumimoji="0" lang="fr-FR" sz="2000" b="0" i="0" u="none" strike="noStrike" cap="none" normalizeH="0" baseline="-30000" dirty="0">
                <a:ln>
                  <a:noFill/>
                </a:ln>
                <a:solidFill>
                  <a:srgbClr val="222222"/>
                </a:solidFill>
                <a:effectLst/>
                <a:latin typeface="Helvetica" charset="0"/>
                <a:ea typeface="Times New Roman" pitchFamily="18" charset="0"/>
                <a:cs typeface="Arial" pitchFamily="34" charset="0"/>
              </a:rPr>
              <a:t>2</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a:t>
            </a:r>
            <a:r>
              <a:rPr kumimoji="0" lang="fr-FR" sz="2000" b="0" i="0" u="none" strike="noStrike" cap="none" normalizeH="0" baseline="-30000" dirty="0">
                <a:ln>
                  <a:noFill/>
                </a:ln>
                <a:solidFill>
                  <a:srgbClr val="222222"/>
                </a:solidFill>
                <a:effectLst/>
                <a:latin typeface="Helvetica" charset="0"/>
                <a:ea typeface="Times New Roman" pitchFamily="18" charset="0"/>
                <a:cs typeface="Arial" pitchFamily="34" charset="0"/>
              </a:rPr>
              <a:t>2</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 fait partie des excipients que l'on retrouve souvent dans les m</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dicaments se pr</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sentant sous forme de comprim</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Enfin, la chlorophylle, mol</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cule qui assure la photosynth</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è</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se chez les plantes et leur donne leur coloration verte, fait intervenir un ion 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sium (la formulation exacte serait d'indiquer qu'elle forme un complexe avec ce dernier)</a:t>
            </a:r>
            <a:endParaRPr kumimoji="0" lang="fr-FR"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a:t>
            </a:r>
            <a:r>
              <a:t>Magnésium</a:t>
            </a:r>
            <a:r>
              <a:rPr lang="fr-FR" dirty="0"/>
              <a:t>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1123" name="AutoShape 3" descr="RDC: production record de cuivre en 2017 - Financial Afri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4194" name="AutoShape 2" descr="Table, icon., périodique, magnésium, élément. Vecteur, illustration.,  élément, arrière-plan., périodique, magnésium, table, | Can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9313" name="Rectangle 1"/>
          <p:cNvSpPr>
            <a:spLocks noChangeArrowheads="1"/>
          </p:cNvSpPr>
          <p:nvPr/>
        </p:nvSpPr>
        <p:spPr bwMode="auto">
          <a:xfrm>
            <a:off x="0" y="2149019"/>
            <a:ext cx="6254496" cy="3785652"/>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a:ln>
                  <a:noFill/>
                </a:ln>
                <a:solidFill>
                  <a:srgbClr val="222222"/>
                </a:solidFill>
                <a:effectLst/>
                <a:latin typeface="Helvetica" charset="0"/>
                <a:ea typeface="Times New Roman" pitchFamily="18" charset="0"/>
                <a:cs typeface="Arial" pitchFamily="34" charset="0"/>
              </a:rPr>
              <a:t>Le rôle biologique du Magn</a:t>
            </a:r>
            <a:r>
              <a:rPr kumimoji="0" lang="fr-FR" sz="2000" b="1"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1" i="0" u="none" strike="noStrike" cap="none" normalizeH="0" baseline="0" dirty="0">
                <a:ln>
                  <a:noFill/>
                </a:ln>
                <a:solidFill>
                  <a:srgbClr val="222222"/>
                </a:solidFill>
                <a:effectLst/>
                <a:latin typeface="Helvetica" charset="0"/>
                <a:ea typeface="Times New Roman" pitchFamily="18" charset="0"/>
                <a:cs typeface="Arial" pitchFamily="34" charset="0"/>
              </a:rPr>
              <a:t>sium</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Le 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sium joue un rôle essentiel dans le bon fonctionnement du corps humain.</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La liste peut être tr</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è</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s longue, mais on peut tout de même citer son intervention dans :</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la formation des os, des dents</a:t>
            </a:r>
            <a:endParaRPr kumimoji="0" lang="fr-FR" sz="2000" b="0" i="0" u="none" strike="noStrike" cap="none" normalizeH="0" baseline="0" dirty="0">
              <a:ln>
                <a:noFill/>
              </a:ln>
              <a:solidFill>
                <a:srgbClr val="222222"/>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la fixation du Calcium</a:t>
            </a:r>
            <a:endParaRPr kumimoji="0" lang="fr-FR" sz="2000" b="0" i="0" u="none" strike="noStrike" cap="none" normalizeH="0" baseline="0" dirty="0">
              <a:ln>
                <a:noFill/>
              </a:ln>
              <a:solidFill>
                <a:srgbClr val="222222"/>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la lutte contre le stress</a:t>
            </a:r>
            <a:endParaRPr kumimoji="0" lang="fr-FR" sz="2000" b="0" i="0" u="none" strike="noStrike" cap="none" normalizeH="0" baseline="0" dirty="0">
              <a:ln>
                <a:noFill/>
              </a:ln>
              <a:solidFill>
                <a:srgbClr val="222222"/>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la transmission de l'influx nerveux</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Il est donc important d'apporter aux corps les quantit</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s indispensables en 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sium afin de ne pas avoir des carences.</a:t>
            </a:r>
            <a:endParaRPr kumimoji="0" lang="fr-FR" sz="2000" b="0" i="0" u="none" strike="noStrike" cap="none" normalizeH="0" baseline="0" dirty="0">
              <a:ln>
                <a:noFill/>
              </a:ln>
              <a:solidFill>
                <a:schemeClr val="tx1"/>
              </a:solidFill>
              <a:effectLst/>
              <a:latin typeface="Arial" pitchFamily="34" charset="0"/>
              <a:cs typeface="Arial" pitchFamily="34" charset="0"/>
            </a:endParaRPr>
          </a:p>
        </p:txBody>
      </p:sp>
      <p:sp>
        <p:nvSpPr>
          <p:cNvPr id="272386" name="AutoShape 2" descr="Cours de nutrition : Le magnésium pour les nuls ! | DocteurBonneBouffe.com  | Santé, Diététique, Conseil sant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72388" name="Picture 4" descr="Comment Choisir Son Magnésium ? Tout ce qu&amp;#39;il faut savoir sur le Mg !"/>
          <p:cNvPicPr>
            <a:picLocks noChangeAspect="1" noChangeArrowheads="1"/>
          </p:cNvPicPr>
          <p:nvPr/>
        </p:nvPicPr>
        <p:blipFill>
          <a:blip r:embed="rId2"/>
          <a:srcRect/>
          <a:stretch>
            <a:fillRect/>
          </a:stretch>
        </p:blipFill>
        <p:spPr bwMode="auto">
          <a:xfrm>
            <a:off x="6450867" y="2205159"/>
            <a:ext cx="4948133" cy="416047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a:t>
            </a:r>
            <a:r>
              <a:t>Magnésium</a:t>
            </a:r>
            <a:r>
              <a:rPr lang="fr-FR" dirty="0"/>
              <a:t>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1123" name="AutoShape 3" descr="RDC: production record de cuivre en 2017 - Financial Afri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4194" name="AutoShape 2" descr="Table, icon., périodique, magnésium, élément. Vecteur, illustration.,  élément, arrière-plan., périodique, magnésium, table, | Can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9313" name="Rectangle 1"/>
          <p:cNvSpPr>
            <a:spLocks noChangeArrowheads="1"/>
          </p:cNvSpPr>
          <p:nvPr/>
        </p:nvSpPr>
        <p:spPr bwMode="auto">
          <a:xfrm>
            <a:off x="339969" y="3048000"/>
            <a:ext cx="6254496" cy="2862322"/>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a:ln>
                  <a:noFill/>
                </a:ln>
                <a:solidFill>
                  <a:srgbClr val="222222"/>
                </a:solidFill>
                <a:effectLst/>
                <a:latin typeface="Helvetica" charset="0"/>
                <a:ea typeface="Times New Roman" pitchFamily="18" charset="0"/>
                <a:cs typeface="Arial" pitchFamily="34" charset="0"/>
              </a:rPr>
              <a:t>Les applications du Magn</a:t>
            </a:r>
            <a:r>
              <a:rPr kumimoji="0" lang="fr-FR" sz="2000" b="1"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1" i="0" u="none" strike="noStrike" cap="none" normalizeH="0" baseline="0" dirty="0">
                <a:ln>
                  <a:noFill/>
                </a:ln>
                <a:solidFill>
                  <a:srgbClr val="222222"/>
                </a:solidFill>
                <a:effectLst/>
                <a:latin typeface="Helvetica" charset="0"/>
                <a:ea typeface="Times New Roman" pitchFamily="18" charset="0"/>
                <a:cs typeface="Arial" pitchFamily="34" charset="0"/>
              </a:rPr>
              <a:t>sium</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De part son abondance naturelle, le 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sium intervient dans de nombreuses applications.</a:t>
            </a: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Le Magn</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sium est beaucoup utilis</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 dans des applications o</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ù</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 la r</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duction du poids est un objectif. En effet, sa l</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g</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è</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ret</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 fait de lui un m</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tal de choix, car il est trois fois moins dense que l'Aluminium. Les applications sont donc nombreuses dans le domaine de l'a</a:t>
            </a:r>
            <a:r>
              <a:rPr kumimoji="0" lang="fr-FR" sz="2000" b="0" i="0" u="none" strike="noStrike" cap="none" normalizeH="0" baseline="0" dirty="0">
                <a:ln>
                  <a:noFill/>
                </a:ln>
                <a:solidFill>
                  <a:srgbClr val="222222"/>
                </a:solidFill>
                <a:effectLst/>
                <a:latin typeface="Calibri"/>
                <a:ea typeface="Times New Roman" pitchFamily="18" charset="0"/>
                <a:cs typeface="Arial" pitchFamily="34" charset="0"/>
              </a:rPr>
              <a:t>é</a:t>
            </a:r>
            <a:r>
              <a:rPr kumimoji="0" lang="fr-FR" sz="2000" b="0" i="0" u="none" strike="noStrike" cap="none" normalizeH="0" baseline="0" dirty="0">
                <a:ln>
                  <a:noFill/>
                </a:ln>
                <a:solidFill>
                  <a:srgbClr val="222222"/>
                </a:solidFill>
                <a:effectLst/>
                <a:latin typeface="Helvetica" charset="0"/>
                <a:ea typeface="Times New Roman" pitchFamily="18" charset="0"/>
                <a:cs typeface="Arial" pitchFamily="34" charset="0"/>
              </a:rPr>
              <a:t>ronautique ou de l'automobile.</a:t>
            </a:r>
            <a:endParaRPr kumimoji="0" lang="fr-FR" sz="2000" b="0" i="0" u="none" strike="noStrike" cap="none" normalizeH="0" baseline="0" dirty="0">
              <a:ln>
                <a:noFill/>
              </a:ln>
              <a:solidFill>
                <a:schemeClr val="tx1"/>
              </a:solidFill>
              <a:effectLst/>
              <a:latin typeface="Arial" pitchFamily="34" charset="0"/>
              <a:cs typeface="Arial" pitchFamily="34" charset="0"/>
            </a:endParaRPr>
          </a:p>
        </p:txBody>
      </p:sp>
      <p:sp>
        <p:nvSpPr>
          <p:cNvPr id="271362" name="AutoShape 2" descr="Examples of magnesium applications in transportation.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1364" name="AutoShape 4" descr="https://www.researchgate.net/profile/Lingbao-Ren/publication/325758513/figure/fig7/AS:645084097810443@1530811442613/Examples-of-magnesium-applications-in-transportation_W6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1366" name="AutoShape 6" descr="Examples of applications for magnesium alloys in the automotive...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1368" name="AutoShape 8" descr="Examples of Components made by Magnesium alloys (Mustafa 2008)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Titane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 name="Image 6" descr="Quelle est la localisation du titane dans le tableau périodique des éléments ?"/>
          <p:cNvPicPr/>
          <p:nvPr/>
        </p:nvPicPr>
        <p:blipFill>
          <a:blip r:embed="rId2" cstate="print"/>
          <a:srcRect/>
          <a:stretch>
            <a:fillRect/>
          </a:stretch>
        </p:blipFill>
        <p:spPr bwMode="auto">
          <a:xfrm>
            <a:off x="0" y="2233245"/>
            <a:ext cx="5820313" cy="3996641"/>
          </a:xfrm>
          <a:prstGeom prst="rect">
            <a:avLst/>
          </a:prstGeom>
          <a:noFill/>
          <a:ln w="9525">
            <a:noFill/>
            <a:miter lim="800000"/>
            <a:headEnd/>
            <a:tailEnd/>
          </a:ln>
        </p:spPr>
      </p:pic>
      <p:graphicFrame>
        <p:nvGraphicFramePr>
          <p:cNvPr id="8" name="Tableau 7"/>
          <p:cNvGraphicFramePr>
            <a:graphicFrameLocks noGrp="1"/>
          </p:cNvGraphicFramePr>
          <p:nvPr/>
        </p:nvGraphicFramePr>
        <p:xfrm>
          <a:off x="6317516" y="2532185"/>
          <a:ext cx="5349876" cy="3202310"/>
        </p:xfrm>
        <a:graphic>
          <a:graphicData uri="http://schemas.openxmlformats.org/drawingml/2006/table">
            <a:tbl>
              <a:tblPr/>
              <a:tblGrid>
                <a:gridCol w="2674938">
                  <a:extLst>
                    <a:ext uri="{9D8B030D-6E8A-4147-A177-3AD203B41FA5}">
                      <a16:colId xmlns:a16="http://schemas.microsoft.com/office/drawing/2014/main" val="20000"/>
                    </a:ext>
                  </a:extLst>
                </a:gridCol>
                <a:gridCol w="2674938">
                  <a:extLst>
                    <a:ext uri="{9D8B030D-6E8A-4147-A177-3AD203B41FA5}">
                      <a16:colId xmlns:a16="http://schemas.microsoft.com/office/drawing/2014/main" val="20001"/>
                    </a:ext>
                  </a:extLst>
                </a:gridCol>
              </a:tblGrid>
              <a:tr h="288964">
                <a:tc gridSpan="2">
                  <a:txBody>
                    <a:bodyPr/>
                    <a:lstStyle/>
                    <a:p>
                      <a:pPr>
                        <a:lnSpc>
                          <a:spcPct val="115000"/>
                        </a:lnSpc>
                        <a:spcAft>
                          <a:spcPts val="0"/>
                        </a:spcAft>
                      </a:pPr>
                      <a:r>
                        <a:rPr lang="fr-FR" sz="1200" b="1" dirty="0">
                          <a:latin typeface="Times New Roman"/>
                          <a:ea typeface="Times New Roman"/>
                          <a:cs typeface="Arial"/>
                        </a:rPr>
                        <a:t>Informations générales</a:t>
                      </a:r>
                      <a:endParaRPr lang="fr-FR" sz="1100" dirty="0">
                        <a:latin typeface="Calibri"/>
                        <a:ea typeface="Calibri"/>
                        <a:cs typeface="Arial"/>
                      </a:endParaRPr>
                    </a:p>
                  </a:txBody>
                  <a:tcPr marL="61595" marR="61595" marT="61595" marB="61595" anchor="ctr">
                    <a:lnL>
                      <a:noFill/>
                    </a:lnL>
                    <a:lnR>
                      <a:noFill/>
                    </a:lnR>
                    <a:lnT>
                      <a:noFill/>
                    </a:lnT>
                    <a:lnB w="12700" cap="flat" cmpd="sng" algn="ctr">
                      <a:solidFill>
                        <a:srgbClr val="DDDDDD"/>
                      </a:solidFill>
                      <a:prstDash val="solid"/>
                      <a:round/>
                      <a:headEnd type="none" w="med" len="med"/>
                      <a:tailEnd type="none" w="med" len="med"/>
                    </a:lnB>
                    <a:solidFill>
                      <a:schemeClr val="accent6">
                        <a:lumMod val="75000"/>
                      </a:schemeClr>
                    </a:solidFill>
                  </a:tcPr>
                </a:tc>
                <a:tc hMerge="1">
                  <a:txBody>
                    <a:bodyPr/>
                    <a:lstStyle/>
                    <a:p>
                      <a:endParaRPr lang="fr-FR"/>
                    </a:p>
                  </a:txBody>
                  <a:tcPr/>
                </a:tc>
                <a:extLst>
                  <a:ext uri="{0D108BD9-81ED-4DB2-BD59-A6C34878D82A}">
                    <a16:rowId xmlns:a16="http://schemas.microsoft.com/office/drawing/2014/main" val="10000"/>
                  </a:ext>
                </a:extLst>
              </a:tr>
              <a:tr h="288964">
                <a:tc>
                  <a:txBody>
                    <a:bodyPr/>
                    <a:lstStyle/>
                    <a:p>
                      <a:pPr>
                        <a:lnSpc>
                          <a:spcPct val="115000"/>
                        </a:lnSpc>
                        <a:spcAft>
                          <a:spcPts val="0"/>
                        </a:spcAft>
                      </a:pPr>
                      <a:r>
                        <a:rPr lang="fr-FR" sz="1200" dirty="0">
                          <a:latin typeface="Times New Roman"/>
                          <a:ea typeface="Times New Roman"/>
                          <a:cs typeface="Arial"/>
                        </a:rPr>
                        <a:t>Symbole</a:t>
                      </a:r>
                      <a:endParaRPr lang="fr-FR" sz="11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75000"/>
                      </a:schemeClr>
                    </a:solidFill>
                  </a:tcPr>
                </a:tc>
                <a:tc>
                  <a:txBody>
                    <a:bodyPr/>
                    <a:lstStyle/>
                    <a:p>
                      <a:pPr>
                        <a:lnSpc>
                          <a:spcPct val="115000"/>
                        </a:lnSpc>
                        <a:spcAft>
                          <a:spcPts val="0"/>
                        </a:spcAft>
                      </a:pPr>
                      <a:r>
                        <a:rPr lang="fr-FR" sz="1200">
                          <a:latin typeface="Times New Roman"/>
                          <a:ea typeface="Times New Roman"/>
                          <a:cs typeface="Arial"/>
                        </a:rPr>
                        <a:t>Ti</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1"/>
                  </a:ext>
                </a:extLst>
              </a:tr>
              <a:tr h="288964">
                <a:tc>
                  <a:txBody>
                    <a:bodyPr/>
                    <a:lstStyle/>
                    <a:p>
                      <a:pPr>
                        <a:lnSpc>
                          <a:spcPct val="115000"/>
                        </a:lnSpc>
                        <a:spcAft>
                          <a:spcPts val="0"/>
                        </a:spcAft>
                      </a:pPr>
                      <a:r>
                        <a:rPr lang="fr-FR" sz="1200" dirty="0">
                          <a:latin typeface="Times New Roman"/>
                          <a:ea typeface="Times New Roman"/>
                          <a:cs typeface="Arial"/>
                        </a:rPr>
                        <a:t>Numéro atomique</a:t>
                      </a:r>
                      <a:endParaRPr lang="fr-FR" sz="11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75000"/>
                      </a:schemeClr>
                    </a:solidFill>
                  </a:tcPr>
                </a:tc>
                <a:tc>
                  <a:txBody>
                    <a:bodyPr/>
                    <a:lstStyle/>
                    <a:p>
                      <a:pPr>
                        <a:lnSpc>
                          <a:spcPct val="115000"/>
                        </a:lnSpc>
                        <a:spcAft>
                          <a:spcPts val="0"/>
                        </a:spcAft>
                      </a:pPr>
                      <a:r>
                        <a:rPr lang="fr-FR" sz="1200">
                          <a:latin typeface="Times New Roman"/>
                          <a:ea typeface="Times New Roman"/>
                          <a:cs typeface="Arial"/>
                        </a:rPr>
                        <a:t>22</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2"/>
                  </a:ext>
                </a:extLst>
              </a:tr>
              <a:tr h="288964">
                <a:tc>
                  <a:txBody>
                    <a:bodyPr/>
                    <a:lstStyle/>
                    <a:p>
                      <a:pPr>
                        <a:lnSpc>
                          <a:spcPct val="115000"/>
                        </a:lnSpc>
                        <a:spcAft>
                          <a:spcPts val="0"/>
                        </a:spcAft>
                      </a:pPr>
                      <a:r>
                        <a:rPr lang="fr-FR" sz="1200" dirty="0">
                          <a:latin typeface="Times New Roman"/>
                          <a:ea typeface="Times New Roman"/>
                          <a:cs typeface="Arial"/>
                        </a:rPr>
                        <a:t>Famille</a:t>
                      </a:r>
                      <a:endParaRPr lang="fr-FR" sz="11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75000"/>
                      </a:schemeClr>
                    </a:solidFill>
                  </a:tcPr>
                </a:tc>
                <a:tc>
                  <a:txBody>
                    <a:bodyPr/>
                    <a:lstStyle/>
                    <a:p>
                      <a:pPr>
                        <a:lnSpc>
                          <a:spcPct val="115000"/>
                        </a:lnSpc>
                        <a:spcAft>
                          <a:spcPts val="0"/>
                        </a:spcAft>
                      </a:pPr>
                      <a:r>
                        <a:rPr lang="fr-FR" sz="1200">
                          <a:latin typeface="Times New Roman"/>
                          <a:ea typeface="Times New Roman"/>
                          <a:cs typeface="Arial"/>
                        </a:rPr>
                        <a:t>Métal de transition</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3"/>
                  </a:ext>
                </a:extLst>
              </a:tr>
              <a:tr h="288964">
                <a:tc>
                  <a:txBody>
                    <a:bodyPr/>
                    <a:lstStyle/>
                    <a:p>
                      <a:pPr>
                        <a:lnSpc>
                          <a:spcPct val="115000"/>
                        </a:lnSpc>
                        <a:spcAft>
                          <a:spcPts val="0"/>
                        </a:spcAft>
                      </a:pPr>
                      <a:r>
                        <a:rPr lang="fr-FR" sz="1200" dirty="0">
                          <a:latin typeface="Times New Roman"/>
                          <a:ea typeface="Times New Roman"/>
                          <a:cs typeface="Arial"/>
                        </a:rPr>
                        <a:t>Groupe</a:t>
                      </a:r>
                      <a:endParaRPr lang="fr-FR" sz="11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75000"/>
                      </a:schemeClr>
                    </a:solidFill>
                  </a:tcPr>
                </a:tc>
                <a:tc>
                  <a:txBody>
                    <a:bodyPr/>
                    <a:lstStyle/>
                    <a:p>
                      <a:pPr>
                        <a:lnSpc>
                          <a:spcPct val="115000"/>
                        </a:lnSpc>
                        <a:spcAft>
                          <a:spcPts val="0"/>
                        </a:spcAft>
                      </a:pPr>
                      <a:r>
                        <a:rPr lang="fr-FR" sz="1200">
                          <a:latin typeface="Times New Roman"/>
                          <a:ea typeface="Times New Roman"/>
                          <a:cs typeface="Arial"/>
                        </a:rPr>
                        <a:t>4</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288964">
                <a:tc>
                  <a:txBody>
                    <a:bodyPr/>
                    <a:lstStyle/>
                    <a:p>
                      <a:pPr>
                        <a:lnSpc>
                          <a:spcPct val="115000"/>
                        </a:lnSpc>
                        <a:spcAft>
                          <a:spcPts val="0"/>
                        </a:spcAft>
                      </a:pPr>
                      <a:r>
                        <a:rPr lang="fr-FR" sz="1200" dirty="0">
                          <a:latin typeface="Times New Roman"/>
                          <a:ea typeface="Times New Roman"/>
                          <a:cs typeface="Arial"/>
                        </a:rPr>
                        <a:t>Période</a:t>
                      </a:r>
                      <a:endParaRPr lang="fr-FR" sz="11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75000"/>
                      </a:schemeClr>
                    </a:solidFill>
                  </a:tcPr>
                </a:tc>
                <a:tc>
                  <a:txBody>
                    <a:bodyPr/>
                    <a:lstStyle/>
                    <a:p>
                      <a:pPr>
                        <a:lnSpc>
                          <a:spcPct val="115000"/>
                        </a:lnSpc>
                        <a:spcAft>
                          <a:spcPts val="0"/>
                        </a:spcAft>
                      </a:pPr>
                      <a:r>
                        <a:rPr lang="fr-FR" sz="1200">
                          <a:latin typeface="Times New Roman"/>
                          <a:ea typeface="Times New Roman"/>
                          <a:cs typeface="Arial"/>
                        </a:rPr>
                        <a:t>4</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5"/>
                  </a:ext>
                </a:extLst>
              </a:tr>
              <a:tr h="288964">
                <a:tc>
                  <a:txBody>
                    <a:bodyPr/>
                    <a:lstStyle/>
                    <a:p>
                      <a:pPr>
                        <a:lnSpc>
                          <a:spcPct val="115000"/>
                        </a:lnSpc>
                        <a:spcAft>
                          <a:spcPts val="0"/>
                        </a:spcAft>
                      </a:pPr>
                      <a:r>
                        <a:rPr lang="fr-FR" sz="1200" dirty="0">
                          <a:latin typeface="Times New Roman"/>
                          <a:ea typeface="Times New Roman"/>
                          <a:cs typeface="Arial"/>
                        </a:rPr>
                        <a:t>Bloc</a:t>
                      </a:r>
                      <a:endParaRPr lang="fr-FR" sz="11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75000"/>
                      </a:schemeClr>
                    </a:solidFill>
                  </a:tcPr>
                </a:tc>
                <a:tc>
                  <a:txBody>
                    <a:bodyPr/>
                    <a:lstStyle/>
                    <a:p>
                      <a:pPr>
                        <a:lnSpc>
                          <a:spcPct val="115000"/>
                        </a:lnSpc>
                        <a:spcAft>
                          <a:spcPts val="0"/>
                        </a:spcAft>
                      </a:pPr>
                      <a:r>
                        <a:rPr lang="fr-FR" sz="1200">
                          <a:latin typeface="Times New Roman"/>
                          <a:ea typeface="Times New Roman"/>
                          <a:cs typeface="Arial"/>
                        </a:rPr>
                        <a:t>d</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6"/>
                  </a:ext>
                </a:extLst>
              </a:tr>
              <a:tr h="288964">
                <a:tc>
                  <a:txBody>
                    <a:bodyPr/>
                    <a:lstStyle/>
                    <a:p>
                      <a:pPr>
                        <a:lnSpc>
                          <a:spcPct val="115000"/>
                        </a:lnSpc>
                        <a:spcAft>
                          <a:spcPts val="0"/>
                        </a:spcAft>
                      </a:pPr>
                      <a:r>
                        <a:rPr lang="fr-FR" sz="1200" dirty="0">
                          <a:latin typeface="Times New Roman"/>
                          <a:ea typeface="Times New Roman"/>
                          <a:cs typeface="Arial"/>
                        </a:rPr>
                        <a:t>Masse volumique</a:t>
                      </a:r>
                      <a:endParaRPr lang="fr-FR" sz="11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75000"/>
                      </a:schemeClr>
                    </a:solidFill>
                  </a:tcPr>
                </a:tc>
                <a:tc>
                  <a:txBody>
                    <a:bodyPr/>
                    <a:lstStyle/>
                    <a:p>
                      <a:pPr>
                        <a:lnSpc>
                          <a:spcPct val="115000"/>
                        </a:lnSpc>
                        <a:spcAft>
                          <a:spcPts val="0"/>
                        </a:spcAft>
                      </a:pPr>
                      <a:r>
                        <a:rPr lang="fr-FR" sz="1200">
                          <a:latin typeface="Times New Roman"/>
                          <a:ea typeface="Times New Roman"/>
                          <a:cs typeface="Arial"/>
                        </a:rPr>
                        <a:t>4,51 g.cm</a:t>
                      </a:r>
                      <a:r>
                        <a:rPr lang="fr-FR" sz="650" baseline="30000">
                          <a:latin typeface="Times New Roman"/>
                          <a:ea typeface="Times New Roman"/>
                          <a:cs typeface="Arial"/>
                        </a:rPr>
                        <a:t>-3</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7"/>
                  </a:ext>
                </a:extLst>
              </a:tr>
              <a:tr h="288964">
                <a:tc>
                  <a:txBody>
                    <a:bodyPr/>
                    <a:lstStyle/>
                    <a:p>
                      <a:pPr>
                        <a:lnSpc>
                          <a:spcPct val="115000"/>
                        </a:lnSpc>
                        <a:spcAft>
                          <a:spcPts val="0"/>
                        </a:spcAft>
                      </a:pPr>
                      <a:r>
                        <a:rPr lang="fr-FR" sz="1200" dirty="0">
                          <a:latin typeface="Times New Roman"/>
                          <a:ea typeface="Times New Roman"/>
                          <a:cs typeface="Arial"/>
                        </a:rPr>
                        <a:t>Dureté</a:t>
                      </a:r>
                      <a:endParaRPr lang="fr-FR" sz="11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75000"/>
                      </a:schemeClr>
                    </a:solidFill>
                  </a:tcPr>
                </a:tc>
                <a:tc>
                  <a:txBody>
                    <a:bodyPr/>
                    <a:lstStyle/>
                    <a:p>
                      <a:pPr>
                        <a:lnSpc>
                          <a:spcPct val="115000"/>
                        </a:lnSpc>
                        <a:spcAft>
                          <a:spcPts val="0"/>
                        </a:spcAft>
                      </a:pPr>
                      <a:r>
                        <a:rPr lang="fr-FR" sz="1200" dirty="0">
                          <a:latin typeface="Times New Roman"/>
                          <a:ea typeface="Times New Roman"/>
                          <a:cs typeface="Arial"/>
                        </a:rPr>
                        <a:t>6</a:t>
                      </a:r>
                      <a:endParaRPr lang="fr-FR" sz="11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8"/>
                  </a:ext>
                </a:extLst>
              </a:tr>
              <a:tr h="288964">
                <a:tc>
                  <a:txBody>
                    <a:bodyPr/>
                    <a:lstStyle/>
                    <a:p>
                      <a:pPr>
                        <a:lnSpc>
                          <a:spcPct val="115000"/>
                        </a:lnSpc>
                        <a:spcAft>
                          <a:spcPts val="0"/>
                        </a:spcAft>
                      </a:pPr>
                      <a:r>
                        <a:rPr lang="fr-FR" sz="1200" dirty="0">
                          <a:latin typeface="Times New Roman"/>
                          <a:ea typeface="Times New Roman"/>
                          <a:cs typeface="Arial"/>
                        </a:rPr>
                        <a:t>Couleur</a:t>
                      </a:r>
                      <a:endParaRPr lang="fr-FR" sz="11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a:noFill/>
                    </a:lnB>
                    <a:solidFill>
                      <a:schemeClr val="accent6">
                        <a:lumMod val="75000"/>
                      </a:schemeClr>
                    </a:solidFill>
                  </a:tcPr>
                </a:tc>
                <a:tc>
                  <a:txBody>
                    <a:bodyPr/>
                    <a:lstStyle/>
                    <a:p>
                      <a:pPr>
                        <a:lnSpc>
                          <a:spcPct val="115000"/>
                        </a:lnSpc>
                        <a:spcAft>
                          <a:spcPts val="0"/>
                        </a:spcAft>
                      </a:pPr>
                      <a:r>
                        <a:rPr lang="fr-FR" sz="1200" dirty="0">
                          <a:latin typeface="Times New Roman"/>
                          <a:ea typeface="Times New Roman"/>
                          <a:cs typeface="Arial"/>
                        </a:rPr>
                        <a:t>Blanc argenté</a:t>
                      </a:r>
                      <a:endParaRPr lang="fr-FR" sz="11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a:noFill/>
                    </a:lnB>
                    <a:solidFill>
                      <a:schemeClr val="accent6">
                        <a:lumMod val="75000"/>
                      </a:schemeClr>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or Your Attention Symbol. Concept Words Thank You for Your  Attention on Beautiful Orange Paper Stock Image - Image of beautiful,  abstract: 424381085">
            <a:extLst>
              <a:ext uri="{FF2B5EF4-FFF2-40B4-BE49-F238E27FC236}">
                <a16:creationId xmlns:a16="http://schemas.microsoft.com/office/drawing/2014/main" id="{9A7E010D-1443-47DF-ACA9-426C00AB4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85" y="2847975"/>
            <a:ext cx="401599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vez-vous des questions ? N'hésitez pas à les poser, je répondrai à chacune  d'entre elles individuellement.&quot; | Irma Nasandratra">
            <a:extLst>
              <a:ext uri="{FF2B5EF4-FFF2-40B4-BE49-F238E27FC236}">
                <a16:creationId xmlns:a16="http://schemas.microsoft.com/office/drawing/2014/main" id="{1E7FE803-22B1-4B9B-B0C4-0D9D1BB75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2266949"/>
            <a:ext cx="4943475" cy="414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Titane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 name="Tableau 8"/>
          <p:cNvGraphicFramePr>
            <a:graphicFrameLocks noGrp="1"/>
          </p:cNvGraphicFramePr>
          <p:nvPr/>
        </p:nvGraphicFramePr>
        <p:xfrm>
          <a:off x="1805353" y="2016368"/>
          <a:ext cx="5542696" cy="3202310"/>
        </p:xfrm>
        <a:graphic>
          <a:graphicData uri="http://schemas.openxmlformats.org/drawingml/2006/table">
            <a:tbl>
              <a:tblPr/>
              <a:tblGrid>
                <a:gridCol w="2771348">
                  <a:extLst>
                    <a:ext uri="{9D8B030D-6E8A-4147-A177-3AD203B41FA5}">
                      <a16:colId xmlns:a16="http://schemas.microsoft.com/office/drawing/2014/main" val="20000"/>
                    </a:ext>
                  </a:extLst>
                </a:gridCol>
                <a:gridCol w="2771348">
                  <a:extLst>
                    <a:ext uri="{9D8B030D-6E8A-4147-A177-3AD203B41FA5}">
                      <a16:colId xmlns:a16="http://schemas.microsoft.com/office/drawing/2014/main" val="20001"/>
                    </a:ext>
                  </a:extLst>
                </a:gridCol>
              </a:tblGrid>
              <a:tr h="253795">
                <a:tc>
                  <a:txBody>
                    <a:bodyPr/>
                    <a:lstStyle/>
                    <a:p>
                      <a:pPr>
                        <a:lnSpc>
                          <a:spcPct val="115000"/>
                        </a:lnSpc>
                        <a:spcAft>
                          <a:spcPts val="0"/>
                        </a:spcAft>
                      </a:pPr>
                      <a:r>
                        <a:rPr lang="fr-FR" sz="1200" dirty="0">
                          <a:latin typeface="Times New Roman"/>
                          <a:ea typeface="Times New Roman"/>
                          <a:cs typeface="Arial"/>
                        </a:rPr>
                        <a:t>Masse atomique</a:t>
                      </a:r>
                      <a:endParaRPr lang="fr-FR" sz="11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2">
                        <a:lumMod val="60000"/>
                        <a:lumOff val="40000"/>
                      </a:schemeClr>
                    </a:solidFill>
                  </a:tcPr>
                </a:tc>
                <a:tc>
                  <a:txBody>
                    <a:bodyPr/>
                    <a:lstStyle/>
                    <a:p>
                      <a:pPr>
                        <a:lnSpc>
                          <a:spcPct val="115000"/>
                        </a:lnSpc>
                        <a:spcAft>
                          <a:spcPts val="0"/>
                        </a:spcAft>
                      </a:pPr>
                      <a:r>
                        <a:rPr lang="fr-FR" sz="1200">
                          <a:latin typeface="Times New Roman"/>
                          <a:ea typeface="Times New Roman"/>
                          <a:cs typeface="Arial"/>
                        </a:rPr>
                        <a:t>47,867 u</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0"/>
                  </a:ext>
                </a:extLst>
              </a:tr>
              <a:tr h="253795">
                <a:tc>
                  <a:txBody>
                    <a:bodyPr/>
                    <a:lstStyle/>
                    <a:p>
                      <a:pPr>
                        <a:lnSpc>
                          <a:spcPct val="115000"/>
                        </a:lnSpc>
                        <a:spcAft>
                          <a:spcPts val="0"/>
                        </a:spcAft>
                      </a:pPr>
                      <a:r>
                        <a:rPr lang="fr-FR" sz="1200">
                          <a:latin typeface="Times New Roman"/>
                          <a:ea typeface="Times New Roman"/>
                          <a:cs typeface="Arial"/>
                        </a:rPr>
                        <a:t>Rayon atomique</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2">
                        <a:lumMod val="60000"/>
                        <a:lumOff val="40000"/>
                      </a:schemeClr>
                    </a:solidFill>
                  </a:tcPr>
                </a:tc>
                <a:tc>
                  <a:txBody>
                    <a:bodyPr/>
                    <a:lstStyle/>
                    <a:p>
                      <a:pPr>
                        <a:lnSpc>
                          <a:spcPct val="115000"/>
                        </a:lnSpc>
                        <a:spcAft>
                          <a:spcPts val="0"/>
                        </a:spcAft>
                      </a:pPr>
                      <a:r>
                        <a:rPr lang="fr-FR" sz="1200">
                          <a:latin typeface="Times New Roman"/>
                          <a:ea typeface="Times New Roman"/>
                          <a:cs typeface="Arial"/>
                        </a:rPr>
                        <a:t>140 pm</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1"/>
                  </a:ext>
                </a:extLst>
              </a:tr>
              <a:tr h="253795">
                <a:tc>
                  <a:txBody>
                    <a:bodyPr/>
                    <a:lstStyle/>
                    <a:p>
                      <a:pPr>
                        <a:lnSpc>
                          <a:spcPct val="115000"/>
                        </a:lnSpc>
                        <a:spcAft>
                          <a:spcPts val="0"/>
                        </a:spcAft>
                      </a:pPr>
                      <a:r>
                        <a:rPr lang="fr-FR" sz="1200">
                          <a:latin typeface="Times New Roman"/>
                          <a:ea typeface="Times New Roman"/>
                          <a:cs typeface="Arial"/>
                        </a:rPr>
                        <a:t>Configuration électronique</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2">
                        <a:lumMod val="60000"/>
                        <a:lumOff val="40000"/>
                      </a:schemeClr>
                    </a:solidFill>
                  </a:tcPr>
                </a:tc>
                <a:tc>
                  <a:txBody>
                    <a:bodyPr/>
                    <a:lstStyle/>
                    <a:p>
                      <a:pPr>
                        <a:lnSpc>
                          <a:spcPct val="115000"/>
                        </a:lnSpc>
                        <a:spcAft>
                          <a:spcPts val="0"/>
                        </a:spcAft>
                      </a:pPr>
                      <a:r>
                        <a:rPr lang="fr-FR" sz="1200">
                          <a:latin typeface="Times New Roman"/>
                          <a:ea typeface="Times New Roman"/>
                          <a:cs typeface="Arial"/>
                        </a:rPr>
                        <a:t>[Ar] 4s</a:t>
                      </a:r>
                      <a:r>
                        <a:rPr lang="fr-FR" sz="650" baseline="30000">
                          <a:latin typeface="Times New Roman"/>
                          <a:ea typeface="Times New Roman"/>
                          <a:cs typeface="Arial"/>
                        </a:rPr>
                        <a:t>2</a:t>
                      </a:r>
                      <a:r>
                        <a:rPr lang="fr-FR" sz="1200">
                          <a:latin typeface="Times New Roman"/>
                          <a:ea typeface="Times New Roman"/>
                          <a:cs typeface="Arial"/>
                        </a:rPr>
                        <a:t> 3d</a:t>
                      </a:r>
                      <a:r>
                        <a:rPr lang="fr-FR" sz="650" baseline="30000">
                          <a:latin typeface="Times New Roman"/>
                          <a:ea typeface="Times New Roman"/>
                          <a:cs typeface="Arial"/>
                        </a:rPr>
                        <a:t>2</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r h="253795">
                <a:tc>
                  <a:txBody>
                    <a:bodyPr/>
                    <a:lstStyle/>
                    <a:p>
                      <a:pPr>
                        <a:lnSpc>
                          <a:spcPct val="115000"/>
                        </a:lnSpc>
                        <a:spcAft>
                          <a:spcPts val="0"/>
                        </a:spcAft>
                      </a:pPr>
                      <a:r>
                        <a:rPr lang="fr-FR" sz="1200">
                          <a:latin typeface="Times New Roman"/>
                          <a:ea typeface="Times New Roman"/>
                          <a:cs typeface="Arial"/>
                        </a:rPr>
                        <a:t>Électrons par niveau d'énergie</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2">
                        <a:lumMod val="60000"/>
                        <a:lumOff val="40000"/>
                      </a:schemeClr>
                    </a:solidFill>
                  </a:tcPr>
                </a:tc>
                <a:tc>
                  <a:txBody>
                    <a:bodyPr/>
                    <a:lstStyle/>
                    <a:p>
                      <a:pPr>
                        <a:lnSpc>
                          <a:spcPct val="115000"/>
                        </a:lnSpc>
                        <a:spcAft>
                          <a:spcPts val="0"/>
                        </a:spcAft>
                      </a:pPr>
                      <a:r>
                        <a:rPr lang="fr-FR" sz="1200" dirty="0">
                          <a:latin typeface="Times New Roman"/>
                          <a:ea typeface="Times New Roman"/>
                          <a:cs typeface="Arial"/>
                        </a:rPr>
                        <a:t>2 | 8 | 10 | 2</a:t>
                      </a:r>
                      <a:endParaRPr lang="fr-FR" sz="11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3"/>
                  </a:ext>
                </a:extLst>
              </a:tr>
              <a:tr h="253795">
                <a:tc>
                  <a:txBody>
                    <a:bodyPr/>
                    <a:lstStyle/>
                    <a:p>
                      <a:pPr>
                        <a:lnSpc>
                          <a:spcPct val="115000"/>
                        </a:lnSpc>
                        <a:spcAft>
                          <a:spcPts val="0"/>
                        </a:spcAft>
                      </a:pPr>
                      <a:r>
                        <a:rPr lang="fr-FR" sz="1200">
                          <a:latin typeface="Times New Roman"/>
                          <a:ea typeface="Times New Roman"/>
                          <a:cs typeface="Arial"/>
                        </a:rPr>
                        <a:t>Oxyde</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2">
                        <a:lumMod val="60000"/>
                        <a:lumOff val="40000"/>
                      </a:schemeClr>
                    </a:solidFill>
                  </a:tcPr>
                </a:tc>
                <a:tc>
                  <a:txBody>
                    <a:bodyPr/>
                    <a:lstStyle/>
                    <a:p>
                      <a:pPr>
                        <a:lnSpc>
                          <a:spcPct val="115000"/>
                        </a:lnSpc>
                        <a:spcAft>
                          <a:spcPts val="0"/>
                        </a:spcAft>
                      </a:pPr>
                      <a:r>
                        <a:rPr lang="fr-FR" sz="1200">
                          <a:latin typeface="Times New Roman"/>
                          <a:ea typeface="Times New Roman"/>
                          <a:cs typeface="Arial"/>
                        </a:rPr>
                        <a:t>Amphotère</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4"/>
                  </a:ext>
                </a:extLst>
              </a:tr>
              <a:tr h="253795">
                <a:tc>
                  <a:txBody>
                    <a:bodyPr/>
                    <a:lstStyle/>
                    <a:p>
                      <a:pPr>
                        <a:lnSpc>
                          <a:spcPct val="115000"/>
                        </a:lnSpc>
                        <a:spcAft>
                          <a:spcPts val="0"/>
                        </a:spcAft>
                      </a:pPr>
                      <a:r>
                        <a:rPr lang="fr-FR" sz="1200">
                          <a:latin typeface="Times New Roman"/>
                          <a:ea typeface="Times New Roman"/>
                          <a:cs typeface="Arial"/>
                        </a:rPr>
                        <a:t>Système cristallin</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2">
                        <a:lumMod val="60000"/>
                        <a:lumOff val="40000"/>
                      </a:schemeClr>
                    </a:solidFill>
                  </a:tcPr>
                </a:tc>
                <a:tc>
                  <a:txBody>
                    <a:bodyPr/>
                    <a:lstStyle/>
                    <a:p>
                      <a:pPr>
                        <a:lnSpc>
                          <a:spcPct val="115000"/>
                        </a:lnSpc>
                        <a:spcAft>
                          <a:spcPts val="0"/>
                        </a:spcAft>
                      </a:pPr>
                      <a:r>
                        <a:rPr lang="fr-FR" sz="1200">
                          <a:latin typeface="Times New Roman"/>
                          <a:ea typeface="Times New Roman"/>
                          <a:cs typeface="Arial"/>
                        </a:rPr>
                        <a:t>Hexagonal compact</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5"/>
                  </a:ext>
                </a:extLst>
              </a:tr>
              <a:tr h="253795">
                <a:tc gridSpan="2">
                  <a:txBody>
                    <a:bodyPr/>
                    <a:lstStyle/>
                    <a:p>
                      <a:pPr>
                        <a:lnSpc>
                          <a:spcPct val="115000"/>
                        </a:lnSpc>
                        <a:spcAft>
                          <a:spcPts val="0"/>
                        </a:spcAft>
                      </a:pPr>
                      <a:r>
                        <a:rPr lang="fr-FR" sz="1200" b="1">
                          <a:latin typeface="Times New Roman"/>
                          <a:ea typeface="Times New Roman"/>
                          <a:cs typeface="Arial"/>
                        </a:rPr>
                        <a:t>Propriétés physiques</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2">
                        <a:lumMod val="60000"/>
                        <a:lumOff val="40000"/>
                      </a:schemeClr>
                    </a:solidFill>
                  </a:tcPr>
                </a:tc>
                <a:tc hMerge="1">
                  <a:txBody>
                    <a:bodyPr/>
                    <a:lstStyle/>
                    <a:p>
                      <a:endParaRPr lang="fr-FR"/>
                    </a:p>
                  </a:txBody>
                  <a:tcPr/>
                </a:tc>
                <a:extLst>
                  <a:ext uri="{0D108BD9-81ED-4DB2-BD59-A6C34878D82A}">
                    <a16:rowId xmlns:a16="http://schemas.microsoft.com/office/drawing/2014/main" val="10006"/>
                  </a:ext>
                </a:extLst>
              </a:tr>
              <a:tr h="253795">
                <a:tc>
                  <a:txBody>
                    <a:bodyPr/>
                    <a:lstStyle/>
                    <a:p>
                      <a:pPr>
                        <a:lnSpc>
                          <a:spcPct val="115000"/>
                        </a:lnSpc>
                        <a:spcAft>
                          <a:spcPts val="0"/>
                        </a:spcAft>
                      </a:pPr>
                      <a:r>
                        <a:rPr lang="fr-FR" sz="1200">
                          <a:latin typeface="Times New Roman"/>
                          <a:ea typeface="Times New Roman"/>
                          <a:cs typeface="Arial"/>
                        </a:rPr>
                        <a:t>État ordinaire</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2">
                        <a:lumMod val="60000"/>
                        <a:lumOff val="40000"/>
                      </a:schemeClr>
                    </a:solidFill>
                  </a:tcPr>
                </a:tc>
                <a:tc>
                  <a:txBody>
                    <a:bodyPr/>
                    <a:lstStyle/>
                    <a:p>
                      <a:pPr>
                        <a:lnSpc>
                          <a:spcPct val="115000"/>
                        </a:lnSpc>
                        <a:spcAft>
                          <a:spcPts val="0"/>
                        </a:spcAft>
                      </a:pPr>
                      <a:r>
                        <a:rPr lang="fr-FR" sz="1200">
                          <a:latin typeface="Times New Roman"/>
                          <a:ea typeface="Times New Roman"/>
                          <a:cs typeface="Arial"/>
                        </a:rPr>
                        <a:t>Solide</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7"/>
                  </a:ext>
                </a:extLst>
              </a:tr>
              <a:tr h="253795">
                <a:tc>
                  <a:txBody>
                    <a:bodyPr/>
                    <a:lstStyle/>
                    <a:p>
                      <a:pPr>
                        <a:lnSpc>
                          <a:spcPct val="115000"/>
                        </a:lnSpc>
                        <a:spcAft>
                          <a:spcPts val="0"/>
                        </a:spcAft>
                      </a:pPr>
                      <a:r>
                        <a:rPr lang="fr-FR" sz="1200">
                          <a:latin typeface="Times New Roman"/>
                          <a:ea typeface="Times New Roman"/>
                          <a:cs typeface="Arial"/>
                        </a:rPr>
                        <a:t>Point de fusion</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2">
                        <a:lumMod val="60000"/>
                        <a:lumOff val="40000"/>
                      </a:schemeClr>
                    </a:solidFill>
                  </a:tcPr>
                </a:tc>
                <a:tc>
                  <a:txBody>
                    <a:bodyPr/>
                    <a:lstStyle/>
                    <a:p>
                      <a:pPr>
                        <a:lnSpc>
                          <a:spcPct val="115000"/>
                        </a:lnSpc>
                        <a:spcAft>
                          <a:spcPts val="0"/>
                        </a:spcAft>
                      </a:pPr>
                      <a:r>
                        <a:rPr lang="fr-FR" sz="1200">
                          <a:latin typeface="Times New Roman"/>
                          <a:ea typeface="Times New Roman"/>
                          <a:cs typeface="Arial"/>
                        </a:rPr>
                        <a:t>1 668°C</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8"/>
                  </a:ext>
                </a:extLst>
              </a:tr>
              <a:tr h="253795">
                <a:tc>
                  <a:txBody>
                    <a:bodyPr/>
                    <a:lstStyle/>
                    <a:p>
                      <a:pPr>
                        <a:lnSpc>
                          <a:spcPct val="115000"/>
                        </a:lnSpc>
                        <a:spcAft>
                          <a:spcPts val="0"/>
                        </a:spcAft>
                      </a:pPr>
                      <a:r>
                        <a:rPr lang="fr-FR" sz="1200">
                          <a:latin typeface="Times New Roman"/>
                          <a:ea typeface="Times New Roman"/>
                          <a:cs typeface="Arial"/>
                        </a:rPr>
                        <a:t>Point d'ébullition</a:t>
                      </a:r>
                      <a:endParaRPr lang="fr-FR" sz="11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a:noFill/>
                    </a:lnB>
                    <a:solidFill>
                      <a:schemeClr val="bg2">
                        <a:lumMod val="60000"/>
                        <a:lumOff val="40000"/>
                      </a:schemeClr>
                    </a:solidFill>
                  </a:tcPr>
                </a:tc>
                <a:tc>
                  <a:txBody>
                    <a:bodyPr/>
                    <a:lstStyle/>
                    <a:p>
                      <a:pPr>
                        <a:lnSpc>
                          <a:spcPct val="115000"/>
                        </a:lnSpc>
                        <a:spcAft>
                          <a:spcPts val="0"/>
                        </a:spcAft>
                      </a:pPr>
                      <a:r>
                        <a:rPr lang="fr-FR" sz="1200" dirty="0">
                          <a:latin typeface="Times New Roman"/>
                          <a:ea typeface="Times New Roman"/>
                          <a:cs typeface="Arial"/>
                        </a:rPr>
                        <a:t>3 287°C</a:t>
                      </a:r>
                      <a:endParaRPr lang="fr-FR" sz="11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a:noFill/>
                    </a:lnB>
                    <a:solidFill>
                      <a:schemeClr val="bg2">
                        <a:lumMod val="60000"/>
                        <a:lumOff val="40000"/>
                      </a:schemeClr>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Titane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7809" name="Rectangle 1"/>
          <p:cNvSpPr>
            <a:spLocks noChangeArrowheads="1"/>
          </p:cNvSpPr>
          <p:nvPr/>
        </p:nvSpPr>
        <p:spPr bwMode="auto">
          <a:xfrm>
            <a:off x="175845" y="2268205"/>
            <a:ext cx="5196254" cy="2831544"/>
          </a:xfrm>
          <a:prstGeom prst="rect">
            <a:avLst/>
          </a:prstGeom>
          <a:solidFill>
            <a:schemeClr val="accent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Le titane peut également être retrouvé dans le charbon de bois, les plantes mais aussi dans l'organisme humain.</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Il existe de nombreux minéraux, roches mais également des sols contenant du titane.</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Les minerais contenant le plus de titane sont :</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L'anatase, la </a:t>
            </a:r>
            <a:r>
              <a:rPr kumimoji="0" lang="fr-FR" sz="1600" b="0" i="0" u="none" strike="noStrike" cap="none" normalizeH="0" baseline="0" dirty="0" err="1">
                <a:ln>
                  <a:noFill/>
                </a:ln>
                <a:solidFill>
                  <a:srgbClr val="222222"/>
                </a:solidFill>
                <a:effectLst/>
                <a:latin typeface="Calibri" pitchFamily="34" charset="0"/>
                <a:ea typeface="Times New Roman" pitchFamily="18" charset="0"/>
                <a:cs typeface="Helvetica"/>
              </a:rPr>
              <a:t>brookite</a:t>
            </a: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 et la rutile, de formule TiO</a:t>
            </a:r>
            <a:r>
              <a:rPr kumimoji="0" lang="fr-FR" sz="1600" b="0" i="0" u="none" strike="noStrike" cap="none" normalizeH="0" baseline="-30000" dirty="0">
                <a:ln>
                  <a:noFill/>
                </a:ln>
                <a:solidFill>
                  <a:srgbClr val="222222"/>
                </a:solidFill>
                <a:effectLst/>
                <a:latin typeface="Calibri" pitchFamily="34" charset="0"/>
                <a:ea typeface="Times New Roman" pitchFamily="18" charset="0"/>
                <a:cs typeface="Helvetica"/>
              </a:rPr>
              <a:t>2</a:t>
            </a:r>
            <a:endParaRPr kumimoji="0" lang="fr-FR" sz="1600" b="0" i="0" u="none" strike="noStrike" cap="none" normalizeH="0" baseline="0" dirty="0">
              <a:ln>
                <a:noFill/>
              </a:ln>
              <a:solidFill>
                <a:srgbClr val="222222"/>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L'ilménite, de formule FeTiO</a:t>
            </a:r>
            <a:r>
              <a:rPr kumimoji="0" lang="fr-FR" sz="1600" b="0" i="0" u="none" strike="noStrike" cap="none" normalizeH="0" baseline="-30000" dirty="0">
                <a:ln>
                  <a:noFill/>
                </a:ln>
                <a:solidFill>
                  <a:srgbClr val="222222"/>
                </a:solidFill>
                <a:effectLst/>
                <a:latin typeface="Calibri" pitchFamily="34" charset="0"/>
                <a:ea typeface="Times New Roman" pitchFamily="18" charset="0"/>
                <a:cs typeface="Helvetica"/>
              </a:rPr>
              <a:t>3</a:t>
            </a:r>
            <a:endParaRPr kumimoji="0" lang="fr-FR" sz="1600" b="0" i="0" u="none" strike="noStrike" cap="none" normalizeH="0" baseline="0" dirty="0">
              <a:ln>
                <a:noFill/>
              </a:ln>
              <a:solidFill>
                <a:srgbClr val="222222"/>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Le </a:t>
            </a:r>
            <a:r>
              <a:rPr kumimoji="0" lang="fr-FR" sz="1600" b="0" i="0" u="none" strike="noStrike" cap="none" normalizeH="0" baseline="0" dirty="0" err="1">
                <a:ln>
                  <a:noFill/>
                </a:ln>
                <a:solidFill>
                  <a:srgbClr val="222222"/>
                </a:solidFill>
                <a:effectLst/>
                <a:latin typeface="Calibri" pitchFamily="34" charset="0"/>
                <a:ea typeface="Times New Roman" pitchFamily="18" charset="0"/>
                <a:cs typeface="Helvetica"/>
              </a:rPr>
              <a:t>leucoxène</a:t>
            </a: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 et la </a:t>
            </a:r>
            <a:r>
              <a:rPr kumimoji="0" lang="fr-FR" sz="1600" b="0" i="0" u="none" strike="noStrike" cap="none" normalizeH="0" baseline="0" dirty="0" err="1">
                <a:ln>
                  <a:noFill/>
                </a:ln>
                <a:solidFill>
                  <a:srgbClr val="222222"/>
                </a:solidFill>
                <a:effectLst/>
                <a:latin typeface="Calibri" pitchFamily="34" charset="0"/>
                <a:ea typeface="Times New Roman" pitchFamily="18" charset="0"/>
                <a:cs typeface="Helvetica"/>
              </a:rPr>
              <a:t>perovskite</a:t>
            </a: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 de formule CaTiO</a:t>
            </a:r>
            <a:r>
              <a:rPr kumimoji="0" lang="fr-FR" sz="1600" b="0" i="0" u="none" strike="noStrike" cap="none" normalizeH="0" baseline="-30000" dirty="0">
                <a:ln>
                  <a:noFill/>
                </a:ln>
                <a:solidFill>
                  <a:srgbClr val="222222"/>
                </a:solidFill>
                <a:effectLst/>
                <a:latin typeface="Calibri" pitchFamily="34" charset="0"/>
                <a:ea typeface="Times New Roman" pitchFamily="18" charset="0"/>
                <a:cs typeface="Helvetica"/>
              </a:rPr>
              <a:t>3</a:t>
            </a:r>
            <a:endParaRPr kumimoji="0" lang="fr-FR" sz="1600" b="0" i="0" u="none" strike="noStrike" cap="none" normalizeH="0" baseline="0" dirty="0">
              <a:ln>
                <a:noFill/>
              </a:ln>
              <a:solidFill>
                <a:srgbClr val="222222"/>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La </a:t>
            </a:r>
            <a:r>
              <a:rPr kumimoji="0" lang="fr-FR" sz="1600" b="0" i="0" u="none" strike="noStrike" cap="none" normalizeH="0" baseline="0" dirty="0" err="1">
                <a:ln>
                  <a:noFill/>
                </a:ln>
                <a:solidFill>
                  <a:srgbClr val="222222"/>
                </a:solidFill>
                <a:effectLst/>
                <a:latin typeface="Calibri" pitchFamily="34" charset="0"/>
                <a:ea typeface="Times New Roman" pitchFamily="18" charset="0"/>
                <a:cs typeface="Helvetica"/>
              </a:rPr>
              <a:t>titanite</a:t>
            </a: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 de formule </a:t>
            </a:r>
            <a:r>
              <a:rPr kumimoji="0" lang="fr-FR" sz="1600" b="0" i="0" u="none" strike="noStrike" cap="none" normalizeH="0" baseline="0" dirty="0" err="1">
                <a:ln>
                  <a:noFill/>
                </a:ln>
                <a:solidFill>
                  <a:srgbClr val="222222"/>
                </a:solidFill>
                <a:effectLst/>
                <a:latin typeface="Calibri" pitchFamily="34" charset="0"/>
                <a:ea typeface="Times New Roman" pitchFamily="18" charset="0"/>
                <a:cs typeface="Helvetica"/>
              </a:rPr>
              <a:t>CaTiO</a:t>
            </a: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(SiO</a:t>
            </a:r>
            <a:r>
              <a:rPr kumimoji="0" lang="fr-FR" sz="1600" b="0" i="0" u="none" strike="noStrike" cap="none" normalizeH="0" baseline="-30000" dirty="0">
                <a:ln>
                  <a:noFill/>
                </a:ln>
                <a:solidFill>
                  <a:srgbClr val="222222"/>
                </a:solidFill>
                <a:effectLst/>
                <a:latin typeface="Calibri" pitchFamily="34" charset="0"/>
                <a:ea typeface="Times New Roman" pitchFamily="18" charset="0"/>
                <a:cs typeface="Helvetica"/>
              </a:rPr>
              <a:t>4</a:t>
            </a: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a:t>
            </a:r>
            <a:endParaRPr kumimoji="0" lang="fr-FR" sz="1600" b="0" i="0" u="none" strike="noStrike" cap="none" normalizeH="0" baseline="0" dirty="0">
              <a:ln>
                <a:noFill/>
              </a:ln>
              <a:solidFill>
                <a:srgbClr val="222222"/>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Et la </a:t>
            </a:r>
            <a:r>
              <a:rPr kumimoji="0" lang="fr-FR" sz="1600" b="0" i="0" u="none" strike="noStrike" cap="none" normalizeH="0" baseline="0" dirty="0" err="1">
                <a:ln>
                  <a:noFill/>
                </a:ln>
                <a:solidFill>
                  <a:srgbClr val="222222"/>
                </a:solidFill>
                <a:effectLst/>
                <a:latin typeface="Calibri" pitchFamily="34" charset="0"/>
                <a:ea typeface="Times New Roman" pitchFamily="18" charset="0"/>
                <a:cs typeface="Helvetica"/>
              </a:rPr>
              <a:t>titomagnétite</a:t>
            </a: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 de formule Fe(Ti)Fe</a:t>
            </a:r>
            <a:r>
              <a:rPr kumimoji="0" lang="fr-FR" sz="1600" b="0" i="0" u="none" strike="noStrike" cap="none" normalizeH="0" baseline="-30000" dirty="0">
                <a:ln>
                  <a:noFill/>
                </a:ln>
                <a:solidFill>
                  <a:srgbClr val="222222"/>
                </a:solidFill>
                <a:effectLst/>
                <a:latin typeface="Calibri" pitchFamily="34" charset="0"/>
                <a:ea typeface="Times New Roman" pitchFamily="18" charset="0"/>
                <a:cs typeface="Helvetica"/>
              </a:rPr>
              <a:t>2</a:t>
            </a: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O</a:t>
            </a:r>
            <a:r>
              <a:rPr kumimoji="0" lang="fr-FR" sz="1600" b="0" i="0" u="none" strike="noStrike" cap="none" normalizeH="0" baseline="-30000" dirty="0">
                <a:ln>
                  <a:noFill/>
                </a:ln>
                <a:solidFill>
                  <a:srgbClr val="222222"/>
                </a:solidFill>
                <a:effectLst/>
                <a:latin typeface="Calibri" pitchFamily="34" charset="0"/>
                <a:ea typeface="Times New Roman" pitchFamily="18" charset="0"/>
                <a:cs typeface="Helvetica"/>
              </a:rPr>
              <a:t>4</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Image 6" descr="A quoi ressemble le titane ?"/>
          <p:cNvPicPr/>
          <p:nvPr/>
        </p:nvPicPr>
        <p:blipFill>
          <a:blip r:embed="rId2" cstate="print"/>
          <a:srcRect/>
          <a:stretch>
            <a:fillRect/>
          </a:stretch>
        </p:blipFill>
        <p:spPr bwMode="auto">
          <a:xfrm>
            <a:off x="5407464" y="2152772"/>
            <a:ext cx="6670040" cy="41878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Titane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8833" name="Rectangle 1"/>
          <p:cNvSpPr>
            <a:spLocks noChangeArrowheads="1"/>
          </p:cNvSpPr>
          <p:nvPr/>
        </p:nvSpPr>
        <p:spPr bwMode="auto">
          <a:xfrm>
            <a:off x="219807" y="2591342"/>
            <a:ext cx="5152293" cy="2554545"/>
          </a:xfrm>
          <a:prstGeom prst="rect">
            <a:avLst/>
          </a:prstGeom>
          <a:solidFill>
            <a:schemeClr val="accent5">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charset="0"/>
              </a:rPr>
              <a:t>Le titane est un métal blanchâtre qui se caractérise par une résistance physique et chimique particulière.</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charset="0"/>
              </a:rPr>
              <a:t>Sa résistance mécanique est supérieure à celle de l'acier, sa température de fusion (1668°C) est supérieure à celle du fer, il résiste à la plupart des formes de corrosion et en particulier à l'eau de mer et aux acides, y compris l'eau régale.</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charset="0"/>
              </a:rPr>
              <a:t>Il s'oxyde en présence du dioxygène de l'air mais le dioxyde de titane qui se forme reste localisé au niveau de sa surface et constitue une couche protectrice.</a:t>
            </a: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Titane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7" name="Rectangle 1"/>
          <p:cNvSpPr>
            <a:spLocks noChangeArrowheads="1"/>
          </p:cNvSpPr>
          <p:nvPr/>
        </p:nvSpPr>
        <p:spPr bwMode="auto">
          <a:xfrm>
            <a:off x="772504" y="2803424"/>
            <a:ext cx="4472411" cy="3139321"/>
          </a:xfrm>
          <a:prstGeom prst="rect">
            <a:avLst/>
          </a:prstGeom>
          <a:solidFill>
            <a:schemeClr val="accent5">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solidFill>
                  <a:srgbClr val="222222"/>
                </a:solidFill>
                <a:effectLst/>
                <a:latin typeface="Calibri" pitchFamily="34" charset="0"/>
                <a:ea typeface="Times New Roman" pitchFamily="18" charset="0"/>
                <a:cs typeface="Helvetica" charset="0"/>
              </a:rPr>
              <a:t>Composés à base de titane</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charset="0"/>
              </a:rPr>
              <a:t>Le dioxyde titane, de formule TiO</a:t>
            </a:r>
            <a:r>
              <a:rPr kumimoji="0" lang="fr-FR" b="0" i="0" u="none" strike="noStrike" cap="none" normalizeH="0" baseline="-30000" dirty="0">
                <a:ln>
                  <a:noFill/>
                </a:ln>
                <a:solidFill>
                  <a:srgbClr val="222222"/>
                </a:solidFill>
                <a:effectLst/>
                <a:latin typeface="Calibri" pitchFamily="34" charset="0"/>
                <a:ea typeface="Times New Roman" pitchFamily="18" charset="0"/>
                <a:cs typeface="Helvetica" charset="0"/>
              </a:rPr>
              <a:t>2</a:t>
            </a: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charset="0"/>
              </a:rPr>
              <a:t>, est le composé du titane le plus courant. Il se forme naturellement en surface du titane métallique lorsque celui-ci est en contact avec le dioxygène de l'air. </a:t>
            </a:r>
            <a:endParaRPr kumimoji="0" lang="fr-FR" b="0" i="0" u="none" strike="noStrike" cap="none" normalizeH="0" baseline="0" dirty="0">
              <a:ln>
                <a:noFill/>
              </a:ln>
              <a:solidFill>
                <a:srgbClr val="222222"/>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charset="0"/>
              </a:rPr>
              <a:t>Le tétrachlorure de titane, de formule TiCl</a:t>
            </a:r>
            <a:r>
              <a:rPr kumimoji="0" lang="fr-FR" b="0" i="0" u="none" strike="noStrike" cap="none" normalizeH="0" baseline="-30000" dirty="0">
                <a:ln>
                  <a:noFill/>
                </a:ln>
                <a:solidFill>
                  <a:srgbClr val="222222"/>
                </a:solidFill>
                <a:effectLst/>
                <a:latin typeface="Calibri" pitchFamily="34" charset="0"/>
                <a:ea typeface="Times New Roman" pitchFamily="18" charset="0"/>
                <a:cs typeface="Helvetica" charset="0"/>
              </a:rPr>
              <a:t>4</a:t>
            </a: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charset="0"/>
              </a:rPr>
              <a:t>, est un composé moléculaire, liquide à température ambiante, incolore, et soluble dans des solvants apolaires.</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49861" name="Picture 5" descr="Dioxyde de titane suppression dans les aliments, Laboratoire PYC"/>
          <p:cNvPicPr>
            <a:picLocks noChangeAspect="1" noChangeArrowheads="1"/>
          </p:cNvPicPr>
          <p:nvPr/>
        </p:nvPicPr>
        <p:blipFill>
          <a:blip r:embed="rId2"/>
          <a:srcRect/>
          <a:stretch>
            <a:fillRect/>
          </a:stretch>
        </p:blipFill>
        <p:spPr bwMode="auto">
          <a:xfrm>
            <a:off x="5702790" y="2866292"/>
            <a:ext cx="5868131" cy="293406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Titane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0881" name="Rectangle 1"/>
          <p:cNvSpPr>
            <a:spLocks noChangeArrowheads="1"/>
          </p:cNvSpPr>
          <p:nvPr/>
        </p:nvSpPr>
        <p:spPr bwMode="auto">
          <a:xfrm>
            <a:off x="183333" y="2152007"/>
            <a:ext cx="7203540" cy="2308324"/>
          </a:xfrm>
          <a:prstGeom prst="rect">
            <a:avLst/>
          </a:prstGeom>
          <a:solidFill>
            <a:schemeClr val="accent5">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solidFill>
                  <a:srgbClr val="222222"/>
                </a:solidFill>
                <a:effectLst/>
                <a:latin typeface="Calibri" pitchFamily="34" charset="0"/>
                <a:ea typeface="Times New Roman" pitchFamily="18" charset="0"/>
                <a:cs typeface="Helvetica" charset="0"/>
              </a:rPr>
              <a:t>Isotopes</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charset="0"/>
              </a:rPr>
              <a:t>L'élément 22 possède, à l'état naturel, 5 isotopes dont le nombre de masse est compris entre 46 et 50.</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charset="0"/>
              </a:rPr>
              <a:t>Mais parmi ces isotopes, le titane 48 est l'isotope majoritaire représentant environ 73,8% de la présence totale du titane.</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Titane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9859" name="AutoShape 3" descr="Dioxyde de titane et cosmétiques bio | Cosméb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5" name="Rectangle 1"/>
          <p:cNvSpPr>
            <a:spLocks noChangeArrowheads="1"/>
          </p:cNvSpPr>
          <p:nvPr/>
        </p:nvSpPr>
        <p:spPr bwMode="auto">
          <a:xfrm>
            <a:off x="0" y="2134088"/>
            <a:ext cx="4475285" cy="3293209"/>
          </a:xfrm>
          <a:prstGeom prst="rect">
            <a:avLst/>
          </a:prstGeom>
          <a:solidFill>
            <a:schemeClr val="accent5">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222222"/>
                </a:solidFill>
                <a:effectLst/>
                <a:latin typeface="Calibri" pitchFamily="34" charset="0"/>
                <a:ea typeface="Times New Roman" pitchFamily="18" charset="0"/>
                <a:cs typeface="Helvetica"/>
              </a:rPr>
              <a:t>Utilisations</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a:ln>
                  <a:noFill/>
                </a:ln>
                <a:solidFill>
                  <a:srgbClr val="222222"/>
                </a:solidFill>
                <a:effectLst/>
                <a:latin typeface="Calibri" pitchFamily="34" charset="0"/>
                <a:ea typeface="Times New Roman" pitchFamily="18" charset="0"/>
                <a:cs typeface="Helvetica"/>
              </a:rPr>
              <a:t>Généralités</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Le titane, sous sa forme de dioxyde, est retrouvé dans les pigments, alimentaire ou non, mais aussi dans les opacifiants dans les peintures, les crèmes solaires, les dentifrices, les céramiques, médicaments.</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222222"/>
                </a:solidFill>
                <a:effectLst/>
                <a:latin typeface="Calibri" pitchFamily="34" charset="0"/>
                <a:ea typeface="Times New Roman" pitchFamily="18" charset="0"/>
                <a:cs typeface="Helvetica"/>
              </a:rPr>
              <a:t>Les premières industries à exploiter le titane sont, historiquement, l'aéronautique et l'aérospatiale notamment sous la forme de pièces forgées ou de boulons ou, dans le cas du lanceur Ariane 5, utilisé dans les pièces en contact avec le mélange dihydrogène-dioxygène.</a:t>
            </a: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sp>
        <p:nvSpPr>
          <p:cNvPr id="251907" name="AutoShape 3"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09" name="AutoShape 5" descr="Chine Utilisation générale du dioxyde de titane rutile grade CR-350 / TiO2  – Acheter Le dioxyde de titane sur fr.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1911" name="AutoShape 7" descr="Supply High Purity Titanium Dioxide TiO2 - China Paint, Plastic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51913" name="Picture 9" descr="General Use Rutile Grade TiO2 RX-Y1_厦门兴颜化工 英文版"/>
          <p:cNvPicPr>
            <a:picLocks noChangeAspect="1" noChangeArrowheads="1"/>
          </p:cNvPicPr>
          <p:nvPr/>
        </p:nvPicPr>
        <p:blipFill>
          <a:blip r:embed="rId2"/>
          <a:srcRect/>
          <a:stretch>
            <a:fillRect/>
          </a:stretch>
        </p:blipFill>
        <p:spPr bwMode="auto">
          <a:xfrm>
            <a:off x="5495192" y="2160342"/>
            <a:ext cx="6122621" cy="442455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1_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EF69EF-478E-4A34-9077-AD5B790C8484}">
  <ds:schemaRefs>
    <ds:schemaRef ds:uri="http://schemas.microsoft.com/sharepoint/v3/contenttype/forms"/>
  </ds:schemaRefs>
</ds:datastoreItem>
</file>

<file path=customXml/itemProps2.xml><?xml version="1.0" encoding="utf-8"?>
<ds:datastoreItem xmlns:ds="http://schemas.openxmlformats.org/officeDocument/2006/customXml" ds:itemID="{5B490D93-7B1B-411A-837B-D91624B8B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D42A2DC-E608-45A4-8DCA-71E71A9E667F}">
  <ds:schemaRef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elements/1.1/"/>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TC104033917[[fn=Berlin]]</Template>
  <TotalTime>0</TotalTime>
  <Words>2140</Words>
  <Application>Microsoft Office PowerPoint</Application>
  <PresentationFormat>Grand écran</PresentationFormat>
  <Paragraphs>225</Paragraphs>
  <Slides>30</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30</vt:i4>
      </vt:variant>
    </vt:vector>
  </HeadingPairs>
  <TitlesOfParts>
    <vt:vector size="38" baseType="lpstr">
      <vt:lpstr>Arial</vt:lpstr>
      <vt:lpstr>Calibri</vt:lpstr>
      <vt:lpstr>Helvetica</vt:lpstr>
      <vt:lpstr>Times New Roman</vt:lpstr>
      <vt:lpstr>Trebuchet MS</vt:lpstr>
      <vt:lpstr>Verdana</vt:lpstr>
      <vt:lpstr>Berlin</vt:lpstr>
      <vt:lpstr>1_Berlin</vt:lpstr>
      <vt:lpstr>  Cours de Chimie Minérale Inorganic Chemistry Courses Cours N°05</vt:lpstr>
      <vt:lpstr>Le Titane   </vt:lpstr>
      <vt:lpstr>Le Titane   </vt:lpstr>
      <vt:lpstr>Le Titane   </vt:lpstr>
      <vt:lpstr>Le Titane   </vt:lpstr>
      <vt:lpstr>Le Titane   </vt:lpstr>
      <vt:lpstr>Le Titane   </vt:lpstr>
      <vt:lpstr>Le Titane   </vt:lpstr>
      <vt:lpstr>Le Titane   </vt:lpstr>
      <vt:lpstr>Le Titane   </vt:lpstr>
      <vt:lpstr>Le Titane   </vt:lpstr>
      <vt:lpstr>Le Cuivre   </vt:lpstr>
      <vt:lpstr>Le Cuivre   </vt:lpstr>
      <vt:lpstr>Le Cuivre   </vt:lpstr>
      <vt:lpstr>Le Cuivre   </vt:lpstr>
      <vt:lpstr>Le Cuivre   </vt:lpstr>
      <vt:lpstr>Le Cuivre   </vt:lpstr>
      <vt:lpstr>Le Magnésium   </vt:lpstr>
      <vt:lpstr>Le Magnésium   </vt:lpstr>
      <vt:lpstr>Le Magnésium   </vt:lpstr>
      <vt:lpstr>Le Magnésium   </vt:lpstr>
      <vt:lpstr>Le Magnésium   </vt:lpstr>
      <vt:lpstr>Le Magnésium   </vt:lpstr>
      <vt:lpstr>Le Magnésium   </vt:lpstr>
      <vt:lpstr>Le Magnésium   </vt:lpstr>
      <vt:lpstr>Le Magnésium   </vt:lpstr>
      <vt:lpstr>Le Magnésium   </vt:lpstr>
      <vt:lpstr>Le Magnésium   </vt:lpstr>
      <vt:lpstr>Le Magnésium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2025-09-28T10:11:40Z</cp:lastPrinted>
  <dcterms:created xsi:type="dcterms:W3CDTF">2013-06-18T13:57:10Z</dcterms:created>
  <dcterms:modified xsi:type="dcterms:W3CDTF">2026-05-16T22:31:43Z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