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 id="2147483723" r:id="rId5"/>
  </p:sldMasterIdLst>
  <p:notesMasterIdLst>
    <p:notesMasterId r:id="rId23"/>
  </p:notesMasterIdLst>
  <p:handoutMasterIdLst>
    <p:handoutMasterId r:id="rId24"/>
  </p:handoutMasterIdLst>
  <p:sldIdLst>
    <p:sldId id="257" r:id="rId6"/>
    <p:sldId id="456" r:id="rId7"/>
    <p:sldId id="457" r:id="rId8"/>
    <p:sldId id="458" r:id="rId9"/>
    <p:sldId id="459" r:id="rId10"/>
    <p:sldId id="460" r:id="rId11"/>
    <p:sldId id="461" r:id="rId12"/>
    <p:sldId id="276" r:id="rId13"/>
    <p:sldId id="476" r:id="rId14"/>
    <p:sldId id="477" r:id="rId15"/>
    <p:sldId id="478" r:id="rId16"/>
    <p:sldId id="479" r:id="rId17"/>
    <p:sldId id="480" r:id="rId18"/>
    <p:sldId id="481" r:id="rId19"/>
    <p:sldId id="482" r:id="rId20"/>
    <p:sldId id="483" r:id="rId21"/>
    <p:sldId id="475" r:id="rId22"/>
  </p:sldIdLst>
  <p:sldSz cx="12192000" cy="6858000"/>
  <p:notesSz cx="6858000" cy="9144000"/>
  <p:defaultTextStyle>
    <a:defPPr>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8" autoAdjust="0"/>
    <p:restoredTop sz="96005" autoAdjust="0"/>
  </p:normalViewPr>
  <p:slideViewPr>
    <p:cSldViewPr snapToGrid="0">
      <p:cViewPr varScale="1">
        <p:scale>
          <a:sx n="80" d="100"/>
          <a:sy n="80" d="100"/>
        </p:scale>
        <p:origin x="806" y="67"/>
      </p:cViewPr>
      <p:guideLst>
        <p:guide orient="horz" pos="2160"/>
        <p:guide pos="3840"/>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88" d="100"/>
          <a:sy n="88" d="100"/>
        </p:scale>
        <p:origin x="20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0889E2-0AA6-44B2-99FC-9F2AE8DD3254}" type="datetimeFigureOut">
              <a:rPr lang="fr-FR" smtClean="0"/>
              <a:pPr/>
              <a:t>16/05/2026</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3438A2-8FEA-4CC7-BF48-914C52A7AE74}" type="slidenum">
              <a:rPr lang="fr-FR" smtClean="0"/>
              <a:pPr/>
              <a:t>‹N°›</a:t>
            </a:fld>
            <a:endParaRPr lang="fr-FR" dirty="0"/>
          </a:p>
        </p:txBody>
      </p:sp>
    </p:spTree>
    <p:extLst>
      <p:ext uri="{BB962C8B-B14F-4D97-AF65-F5344CB8AC3E}">
        <p14:creationId xmlns:p14="http://schemas.microsoft.com/office/powerpoint/2010/main" val="3384722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r-F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fr-FR" sz="1200"/>
            </a:lvl1pPr>
          </a:lstStyle>
          <a:p>
            <a:fld id="{E3775AAE-0936-40B9-ACF9-A981EEF95D23}" type="datetimeFigureOut">
              <a:rPr lang="fr-FR"/>
              <a:pPr/>
              <a:t>16/05/2026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fr-FR" sz="1200"/>
            </a:lvl1pPr>
          </a:lstStyle>
          <a:p>
            <a:fld id="{B37B1F30-39B2-4CE2-8EF3-91F3179569A5}" type="slidenum">
              <a:rPr lang="fr-FR" smtClean="0"/>
              <a:pPr/>
              <a:t>‹N°›</a:t>
            </a:fld>
            <a:endParaRPr lang="fr-FR"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commentaires 2"/>
          <p:cNvSpPr>
            <a:spLocks noGrp="1"/>
          </p:cNvSpPr>
          <p:nvPr>
            <p:ph type="body" idx="1"/>
          </p:nvPr>
        </p:nvSpPr>
        <p:spPr/>
        <p:txBody>
          <a:bodyPr/>
          <a:lstStyle/>
          <a:p>
            <a:r>
              <a:rPr lang="fr-FR" dirty="0"/>
              <a:t>Nous avons conçu ce modèle pour que chaque membre de l’équipe de projet ait un jeu de diapositives avec un thème propre. Voici comment ajouter une nouvelle diapositive à un jeu : </a:t>
            </a:r>
          </a:p>
          <a:p>
            <a:br>
              <a:rPr lang="fr-FR" dirty="0"/>
            </a:br>
            <a:endParaRPr lang="fr-FR" dirty="0"/>
          </a:p>
          <a:p>
            <a:r>
              <a:rPr lang="fr-FR" dirty="0"/>
              <a:t>Indiquez l’emplacement auquel vous voulez ajouter la diapositive : sélectionnez une diapositive dans le volet Miniatures, cliquez sur le bouton Nouvelle diapositive, puis choisissez une disposition. </a:t>
            </a:r>
          </a:p>
          <a:p>
            <a:br>
              <a:rPr lang="fr-FR" dirty="0"/>
            </a:br>
            <a:endParaRPr lang="fr-FR" dirty="0"/>
          </a:p>
          <a:p>
            <a:r>
              <a:rPr lang="fr-FR" dirty="0"/>
              <a:t>Le thème de la diapositive que vous avez sélectionnée est appliqué à la nouvelle diapositive. </a:t>
            </a:r>
          </a:p>
          <a:p>
            <a:br>
              <a:rPr lang="fr-FR" dirty="0"/>
            </a:br>
            <a:endParaRPr lang="fr-FR" dirty="0"/>
          </a:p>
          <a:p>
            <a:r>
              <a:rPr lang="fr-FR" dirty="0"/>
              <a:t>Attention ! Veillez à ne pas modifier par erreur les thèmes des autres présentateurs. Ceci peut arriver si vous choisissez une variante de thème via l’onglet Création (applique cette apparence à toutes les diapositives de la présentation. </a:t>
            </a:r>
          </a:p>
        </p:txBody>
      </p:sp>
      <p:sp>
        <p:nvSpPr>
          <p:cNvPr id="4" name="Espace réservé du numéro de diapositive 3"/>
          <p:cNvSpPr>
            <a:spLocks noGrp="1"/>
          </p:cNvSpPr>
          <p:nvPr>
            <p:ph type="sldNum" sz="quarter" idx="10"/>
          </p:nvPr>
        </p:nvSpPr>
        <p:spPr/>
        <p:txBody>
          <a:bodyPr/>
          <a:lstStyle/>
          <a:p>
            <a:fld id="{A7666ED7-631A-46AF-B451-227D0A8685A0}" type="slidenum">
              <a:rPr lang="fr-FR" smtClean="0"/>
              <a:pPr/>
              <a:t>1</a:t>
            </a:fld>
            <a:endParaRPr lang="fr-FR"/>
          </a:p>
        </p:txBody>
      </p:sp>
      <p:sp>
        <p:nvSpPr>
          <p:cNvPr id="7" name="Espace réservé de l’image des diapositives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15</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16</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a:t>
            </a:fld>
            <a:endParaRPr lang="fr-FR"/>
          </a:p>
        </p:txBody>
      </p:sp>
    </p:spTree>
    <p:extLst>
      <p:ext uri="{BB962C8B-B14F-4D97-AF65-F5344CB8AC3E}">
        <p14:creationId xmlns:p14="http://schemas.microsoft.com/office/powerpoint/2010/main" val="19811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8</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9</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10</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11</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12</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13</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14</a:t>
            </a:fld>
            <a:endParaRPr lang="fr-FR"/>
          </a:p>
        </p:txBody>
      </p:sp>
    </p:spTree>
    <p:extLst>
      <p:ext uri="{BB962C8B-B14F-4D97-AF65-F5344CB8AC3E}">
        <p14:creationId xmlns:p14="http://schemas.microsoft.com/office/powerpoint/2010/main" val="1891506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5884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0579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19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4003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4129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8014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0053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9333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6120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4806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18745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189702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13686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435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591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6499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23445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52689765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universalis.fr/encyclopedie/azote/"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br>
              <a:rPr lang="fr-FR" dirty="0"/>
            </a:br>
            <a:br>
              <a:rPr lang="fr-FR" dirty="0"/>
            </a:br>
            <a:r>
              <a:rPr lang="fr-FR" sz="4000" dirty="0"/>
              <a:t>Cours de Chimie Minérale</a:t>
            </a:r>
            <a:br>
              <a:rPr lang="fr-FR" dirty="0"/>
            </a:br>
            <a:r>
              <a:rPr lang="en-US" sz="4000" dirty="0">
                <a:solidFill>
                  <a:srgbClr val="FFC000"/>
                </a:solidFill>
              </a:rPr>
              <a:t>Inorganic Chemistry Courses</a:t>
            </a:r>
            <a:endParaRPr lang="fr-FR" sz="4000" dirty="0">
              <a:solidFill>
                <a:srgbClr val="FFC000"/>
              </a:solidFill>
            </a:endParaRPr>
          </a:p>
        </p:txBody>
      </p:sp>
      <p:sp>
        <p:nvSpPr>
          <p:cNvPr id="3" name="Sous-titre 2"/>
          <p:cNvSpPr>
            <a:spLocks noGrp="1"/>
          </p:cNvSpPr>
          <p:nvPr>
            <p:ph type="subTitle" idx="1"/>
          </p:nvPr>
        </p:nvSpPr>
        <p:spPr/>
        <p:txBody>
          <a:bodyPr>
            <a:normAutofit/>
          </a:bodyPr>
          <a:lstStyle/>
          <a:p>
            <a:r>
              <a:rPr lang="fr-FR" dirty="0" err="1"/>
              <a:t>Presented</a:t>
            </a:r>
            <a:r>
              <a:rPr lang="fr-FR" dirty="0"/>
              <a:t> by par M. AISSAT</a:t>
            </a:r>
          </a:p>
          <a:p>
            <a:r>
              <a:rPr lang="fr-FR" dirty="0" err="1"/>
              <a:t>Year</a:t>
            </a:r>
            <a:r>
              <a:rPr lang="fr-FR" dirty="0"/>
              <a:t> : 2025/2026</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de l’ammoniac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3916"/>
            <a:ext cx="7773257" cy="122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918" y="3299038"/>
            <a:ext cx="6329082" cy="35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17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ipe(down)">
                                      <p:cBhvr>
                                        <p:cTn id="25" dur="580">
                                          <p:stCondLst>
                                            <p:cond delay="0"/>
                                          </p:stCondLst>
                                        </p:cTn>
                                        <p:tgtEl>
                                          <p:spTgt spid="3075"/>
                                        </p:tgtEl>
                                      </p:cBhvr>
                                    </p:animEffect>
                                    <p:anim calcmode="lin" valueType="num">
                                      <p:cBhvr>
                                        <p:cTn id="26"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5"/>
                                        </p:tgtEl>
                                      </p:cBhvr>
                                      <p:to x="100000" y="60000"/>
                                    </p:animScale>
                                    <p:animScale>
                                      <p:cBhvr>
                                        <p:cTn id="32" dur="166" decel="50000">
                                          <p:stCondLst>
                                            <p:cond delay="676"/>
                                          </p:stCondLst>
                                        </p:cTn>
                                        <p:tgtEl>
                                          <p:spTgt spid="3075"/>
                                        </p:tgtEl>
                                      </p:cBhvr>
                                      <p:to x="100000" y="100000"/>
                                    </p:animScale>
                                    <p:animScale>
                                      <p:cBhvr>
                                        <p:cTn id="33" dur="26">
                                          <p:stCondLst>
                                            <p:cond delay="1312"/>
                                          </p:stCondLst>
                                        </p:cTn>
                                        <p:tgtEl>
                                          <p:spTgt spid="3075"/>
                                        </p:tgtEl>
                                      </p:cBhvr>
                                      <p:to x="100000" y="80000"/>
                                    </p:animScale>
                                    <p:animScale>
                                      <p:cBhvr>
                                        <p:cTn id="34" dur="166" decel="50000">
                                          <p:stCondLst>
                                            <p:cond delay="1338"/>
                                          </p:stCondLst>
                                        </p:cTn>
                                        <p:tgtEl>
                                          <p:spTgt spid="3075"/>
                                        </p:tgtEl>
                                      </p:cBhvr>
                                      <p:to x="100000" y="100000"/>
                                    </p:animScale>
                                    <p:animScale>
                                      <p:cBhvr>
                                        <p:cTn id="35" dur="26">
                                          <p:stCondLst>
                                            <p:cond delay="1642"/>
                                          </p:stCondLst>
                                        </p:cTn>
                                        <p:tgtEl>
                                          <p:spTgt spid="3075"/>
                                        </p:tgtEl>
                                      </p:cBhvr>
                                      <p:to x="100000" y="90000"/>
                                    </p:animScale>
                                    <p:animScale>
                                      <p:cBhvr>
                                        <p:cTn id="36" dur="166" decel="50000">
                                          <p:stCondLst>
                                            <p:cond delay="1668"/>
                                          </p:stCondLst>
                                        </p:cTn>
                                        <p:tgtEl>
                                          <p:spTgt spid="3075"/>
                                        </p:tgtEl>
                                      </p:cBhvr>
                                      <p:to x="100000" y="100000"/>
                                    </p:animScale>
                                    <p:animScale>
                                      <p:cBhvr>
                                        <p:cTn id="37" dur="26">
                                          <p:stCondLst>
                                            <p:cond delay="1808"/>
                                          </p:stCondLst>
                                        </p:cTn>
                                        <p:tgtEl>
                                          <p:spTgt spid="3075"/>
                                        </p:tgtEl>
                                      </p:cBhvr>
                                      <p:to x="100000" y="95000"/>
                                    </p:animScale>
                                    <p:animScale>
                                      <p:cBhvr>
                                        <p:cTn id="38" dur="166" decel="50000">
                                          <p:stCondLst>
                                            <p:cond delay="1834"/>
                                          </p:stCondLst>
                                        </p:cTn>
                                        <p:tgtEl>
                                          <p:spTgt spid="3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de l’ammoniac</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747" y="2259106"/>
            <a:ext cx="7896141" cy="104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203" y="3395380"/>
            <a:ext cx="4500284" cy="33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1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de l’ammoniac</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13" y="2055771"/>
            <a:ext cx="6481482" cy="110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499" y="2958353"/>
            <a:ext cx="5499501" cy="389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65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wipe(down)">
                                      <p:cBhvr>
                                        <p:cTn id="25" dur="580">
                                          <p:stCondLst>
                                            <p:cond delay="0"/>
                                          </p:stCondLst>
                                        </p:cTn>
                                        <p:tgtEl>
                                          <p:spTgt spid="5123"/>
                                        </p:tgtEl>
                                      </p:cBhvr>
                                    </p:animEffect>
                                    <p:anim calcmode="lin" valueType="num">
                                      <p:cBhvr>
                                        <p:cTn id="26"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3"/>
                                        </p:tgtEl>
                                      </p:cBhvr>
                                      <p:to x="100000" y="60000"/>
                                    </p:animScale>
                                    <p:animScale>
                                      <p:cBhvr>
                                        <p:cTn id="32" dur="166" decel="50000">
                                          <p:stCondLst>
                                            <p:cond delay="676"/>
                                          </p:stCondLst>
                                        </p:cTn>
                                        <p:tgtEl>
                                          <p:spTgt spid="5123"/>
                                        </p:tgtEl>
                                      </p:cBhvr>
                                      <p:to x="100000" y="100000"/>
                                    </p:animScale>
                                    <p:animScale>
                                      <p:cBhvr>
                                        <p:cTn id="33" dur="26">
                                          <p:stCondLst>
                                            <p:cond delay="1312"/>
                                          </p:stCondLst>
                                        </p:cTn>
                                        <p:tgtEl>
                                          <p:spTgt spid="5123"/>
                                        </p:tgtEl>
                                      </p:cBhvr>
                                      <p:to x="100000" y="80000"/>
                                    </p:animScale>
                                    <p:animScale>
                                      <p:cBhvr>
                                        <p:cTn id="34" dur="166" decel="50000">
                                          <p:stCondLst>
                                            <p:cond delay="1338"/>
                                          </p:stCondLst>
                                        </p:cTn>
                                        <p:tgtEl>
                                          <p:spTgt spid="5123"/>
                                        </p:tgtEl>
                                      </p:cBhvr>
                                      <p:to x="100000" y="100000"/>
                                    </p:animScale>
                                    <p:animScale>
                                      <p:cBhvr>
                                        <p:cTn id="35" dur="26">
                                          <p:stCondLst>
                                            <p:cond delay="1642"/>
                                          </p:stCondLst>
                                        </p:cTn>
                                        <p:tgtEl>
                                          <p:spTgt spid="5123"/>
                                        </p:tgtEl>
                                      </p:cBhvr>
                                      <p:to x="100000" y="90000"/>
                                    </p:animScale>
                                    <p:animScale>
                                      <p:cBhvr>
                                        <p:cTn id="36" dur="166" decel="50000">
                                          <p:stCondLst>
                                            <p:cond delay="1668"/>
                                          </p:stCondLst>
                                        </p:cTn>
                                        <p:tgtEl>
                                          <p:spTgt spid="5123"/>
                                        </p:tgtEl>
                                      </p:cBhvr>
                                      <p:to x="100000" y="100000"/>
                                    </p:animScale>
                                    <p:animScale>
                                      <p:cBhvr>
                                        <p:cTn id="37" dur="26">
                                          <p:stCondLst>
                                            <p:cond delay="1808"/>
                                          </p:stCondLst>
                                        </p:cTn>
                                        <p:tgtEl>
                                          <p:spTgt spid="5123"/>
                                        </p:tgtEl>
                                      </p:cBhvr>
                                      <p:to x="100000" y="95000"/>
                                    </p:animScale>
                                    <p:animScale>
                                      <p:cBhvr>
                                        <p:cTn id="38" dur="166" decel="50000">
                                          <p:stCondLst>
                                            <p:cond delay="1834"/>
                                          </p:stCondLst>
                                        </p:cTn>
                                        <p:tgtEl>
                                          <p:spTgt spid="51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de l’ammoniac</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950" y="2178424"/>
            <a:ext cx="8176232" cy="221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950" y="5150223"/>
            <a:ext cx="8600275" cy="82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6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de l’ammoniac</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587" y="2390774"/>
            <a:ext cx="7608500" cy="373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56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de l’ammoniac</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235" y="2126796"/>
            <a:ext cx="6527890" cy="448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3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de l’ammoniac</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902" y="2189866"/>
            <a:ext cx="6658547" cy="144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745" y="4067173"/>
            <a:ext cx="8086860" cy="219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0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Symbol. Concept Words Thank You for Your  Attention on Beautiful Orange Paper Stock Image - Image of beautiful,  abstract: 424381085">
            <a:extLst>
              <a:ext uri="{FF2B5EF4-FFF2-40B4-BE49-F238E27FC236}">
                <a16:creationId xmlns:a16="http://schemas.microsoft.com/office/drawing/2014/main" id="{9A7E010D-1443-47DF-ACA9-426C00AB4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85" y="2847975"/>
            <a:ext cx="401599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ez-vous des questions ? N'hésitez pas à les poser, je répondrai à chacune  d'entre elles individuellement.&quot; | Irma Nasandratra">
            <a:extLst>
              <a:ext uri="{FF2B5EF4-FFF2-40B4-BE49-F238E27FC236}">
                <a16:creationId xmlns:a16="http://schemas.microsoft.com/office/drawing/2014/main" id="{1E7FE803-22B1-4B9B-B0C4-0D9D1BB75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2266949"/>
            <a:ext cx="4943475" cy="41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dirty="0"/>
              <a:t>Production de </a:t>
            </a:r>
            <a:r>
              <a:rPr dirty="0" err="1"/>
              <a:t>l'acide</a:t>
            </a:r>
            <a:r>
              <a:rPr dirty="0"/>
              <a:t> </a:t>
            </a:r>
            <a:r>
              <a:rPr dirty="0" err="1"/>
              <a:t>Nitrique</a:t>
            </a:r>
            <a:r>
              <a:rPr dirty="0"/>
              <a:t> HNO</a:t>
            </a:r>
            <a:r>
              <a:rPr sz="2400" dirty="0"/>
              <a:t>3</a:t>
            </a:r>
            <a:endParaRPr lang="fr-FR" dirty="0"/>
          </a:p>
        </p:txBody>
      </p:sp>
      <p:sp>
        <p:nvSpPr>
          <p:cNvPr id="3" name="Sous-titre 2"/>
          <p:cNvSpPr>
            <a:spLocks noGrp="1"/>
          </p:cNvSpPr>
          <p:nvPr>
            <p:ph type="subTitle" idx="1"/>
          </p:nvPr>
        </p:nvSpPr>
        <p:spPr/>
        <p:txBody>
          <a:bodyPr/>
          <a:lstStyle/>
          <a:p>
            <a:r>
              <a:rPr dirty="0" err="1"/>
              <a:t>Chapitre</a:t>
            </a:r>
            <a:r>
              <a:rPr dirty="0"/>
              <a:t> 5 : Les </a:t>
            </a:r>
            <a:r>
              <a:rPr dirty="0" err="1"/>
              <a:t>grandes</a:t>
            </a:r>
            <a:r>
              <a:rPr dirty="0"/>
              <a:t> </a:t>
            </a:r>
            <a:r>
              <a:rPr dirty="0" err="1"/>
              <a:t>synthéses</a:t>
            </a:r>
            <a:endParaRPr lang="fr-FR" dirty="0"/>
          </a:p>
        </p:txBody>
      </p:sp>
    </p:spTree>
    <p:extLst>
      <p:ext uri="{BB962C8B-B14F-4D97-AF65-F5344CB8AC3E}">
        <p14:creationId xmlns:p14="http://schemas.microsoft.com/office/powerpoint/2010/main" val="20622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216877" y="2134161"/>
            <a:ext cx="4487008" cy="2862322"/>
          </a:xfrm>
          <a:prstGeom prst="rect">
            <a:avLst/>
          </a:prstGeom>
          <a:solidFill>
            <a:schemeClr val="accent1">
              <a:lumMod val="75000"/>
            </a:schemeClr>
          </a:solidFill>
        </p:spPr>
        <p:txBody>
          <a:bodyPr wrap="square">
            <a:spAutoFit/>
          </a:bodyPr>
          <a:lstStyle/>
          <a:p>
            <a:r>
              <a:rPr lang="fr-FR" dirty="0"/>
              <a:t>L'acide nitrique est industriellement le plus important des dérivés oxygénés de l</a:t>
            </a:r>
            <a:r>
              <a:rPr lang="fr-FR" dirty="0">
                <a:hlinkClick r:id="rId2" tooltip="azote"/>
              </a:rPr>
              <a:t>‘</a:t>
            </a:r>
            <a:r>
              <a:rPr lang="fr-FR" dirty="0"/>
              <a:t>azote . Il tient une place de premier plan dans l'industrie des engrais (nitrate d'ammonium en particulier), son rôle demeure considérable dans le domaine des explosifs (poudre noire, T.N.T., mélinite) et ses implications en industrie organique sont multiples (parfums artificiels, industrie de l’aniline, etc.).</a:t>
            </a:r>
          </a:p>
        </p:txBody>
      </p:sp>
      <p:sp>
        <p:nvSpPr>
          <p:cNvPr id="5" name="ZoneTexte 4"/>
          <p:cNvSpPr txBox="1"/>
          <p:nvPr/>
        </p:nvSpPr>
        <p:spPr>
          <a:xfrm>
            <a:off x="1266092" y="1107831"/>
            <a:ext cx="1524776" cy="369332"/>
          </a:xfrm>
          <a:prstGeom prst="rect">
            <a:avLst/>
          </a:prstGeom>
          <a:noFill/>
        </p:spPr>
        <p:txBody>
          <a:bodyPr wrap="none" rtlCol="0">
            <a:spAutoFit/>
          </a:bodyPr>
          <a:lstStyle/>
          <a:p>
            <a:r>
              <a:rPr lang="fr-FR" dirty="0"/>
              <a:t>Introduction </a:t>
            </a:r>
          </a:p>
        </p:txBody>
      </p:sp>
      <p:pic>
        <p:nvPicPr>
          <p:cNvPr id="1026" name="Picture 2" descr="Acide nitrique, un danger subtil - PREVOR"/>
          <p:cNvPicPr>
            <a:picLocks noChangeAspect="1" noChangeArrowheads="1"/>
          </p:cNvPicPr>
          <p:nvPr/>
        </p:nvPicPr>
        <p:blipFill>
          <a:blip r:embed="rId3"/>
          <a:srcRect/>
          <a:stretch>
            <a:fillRect/>
          </a:stretch>
        </p:blipFill>
        <p:spPr bwMode="auto">
          <a:xfrm>
            <a:off x="7435606" y="2439254"/>
            <a:ext cx="2315063" cy="31913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1266092" y="1107831"/>
            <a:ext cx="4869410" cy="369332"/>
          </a:xfrm>
          <a:prstGeom prst="rect">
            <a:avLst/>
          </a:prstGeom>
          <a:noFill/>
        </p:spPr>
        <p:txBody>
          <a:bodyPr wrap="none" rtlCol="0">
            <a:spAutoFit/>
          </a:bodyPr>
          <a:lstStyle/>
          <a:p>
            <a:r>
              <a:rPr lang="fr-FR" b="1" dirty="0"/>
              <a:t>Préparation industrielle de l'acide nitrique</a:t>
            </a:r>
            <a:r>
              <a:rPr lang="fr-FR" dirty="0"/>
              <a:t> </a:t>
            </a:r>
          </a:p>
        </p:txBody>
      </p:sp>
      <p:pic>
        <p:nvPicPr>
          <p:cNvPr id="346114" name="Picture 2"/>
          <p:cNvPicPr>
            <a:picLocks noChangeAspect="1" noChangeArrowheads="1"/>
          </p:cNvPicPr>
          <p:nvPr/>
        </p:nvPicPr>
        <p:blipFill>
          <a:blip r:embed="rId2"/>
          <a:srcRect/>
          <a:stretch>
            <a:fillRect/>
          </a:stretch>
        </p:blipFill>
        <p:spPr bwMode="auto">
          <a:xfrm>
            <a:off x="438150" y="2997811"/>
            <a:ext cx="5865096" cy="1969843"/>
          </a:xfrm>
          <a:prstGeom prst="rect">
            <a:avLst/>
          </a:prstGeom>
          <a:noFill/>
          <a:ln w="9525">
            <a:noFill/>
            <a:miter lim="800000"/>
            <a:headEnd/>
            <a:tailEnd/>
          </a:ln>
        </p:spPr>
      </p:pic>
      <p:pic>
        <p:nvPicPr>
          <p:cNvPr id="346116" name="Picture 4" descr="Acide nitrique"/>
          <p:cNvPicPr>
            <a:picLocks noChangeAspect="1" noChangeArrowheads="1"/>
          </p:cNvPicPr>
          <p:nvPr/>
        </p:nvPicPr>
        <p:blipFill>
          <a:blip r:embed="rId3"/>
          <a:srcRect/>
          <a:stretch>
            <a:fillRect/>
          </a:stretch>
        </p:blipFill>
        <p:spPr bwMode="auto">
          <a:xfrm>
            <a:off x="7514736" y="2811829"/>
            <a:ext cx="3609257" cy="23580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1266092" y="1107831"/>
            <a:ext cx="4869410" cy="369332"/>
          </a:xfrm>
          <a:prstGeom prst="rect">
            <a:avLst/>
          </a:prstGeom>
          <a:noFill/>
        </p:spPr>
        <p:txBody>
          <a:bodyPr wrap="none" rtlCol="0">
            <a:spAutoFit/>
          </a:bodyPr>
          <a:lstStyle/>
          <a:p>
            <a:r>
              <a:rPr lang="fr-FR" b="1" dirty="0"/>
              <a:t>Préparation industrielle de l'acide nitrique</a:t>
            </a:r>
            <a:r>
              <a:rPr lang="fr-FR" dirty="0"/>
              <a:t> </a:t>
            </a:r>
          </a:p>
        </p:txBody>
      </p:sp>
      <p:pic>
        <p:nvPicPr>
          <p:cNvPr id="347138" name="Picture 2"/>
          <p:cNvPicPr>
            <a:picLocks noChangeAspect="1" noChangeArrowheads="1"/>
          </p:cNvPicPr>
          <p:nvPr/>
        </p:nvPicPr>
        <p:blipFill>
          <a:blip r:embed="rId2"/>
          <a:srcRect/>
          <a:stretch>
            <a:fillRect/>
          </a:stretch>
        </p:blipFill>
        <p:spPr bwMode="auto">
          <a:xfrm>
            <a:off x="175845" y="3526083"/>
            <a:ext cx="6092217" cy="1239348"/>
          </a:xfrm>
          <a:prstGeom prst="rect">
            <a:avLst/>
          </a:prstGeom>
          <a:noFill/>
          <a:ln w="9525">
            <a:noFill/>
            <a:miter lim="800000"/>
            <a:headEnd/>
            <a:tailEnd/>
          </a:ln>
        </p:spPr>
      </p:pic>
      <p:pic>
        <p:nvPicPr>
          <p:cNvPr id="347140" name="Picture 4" descr="Nitric Acid, HNO3"/>
          <p:cNvPicPr>
            <a:picLocks noChangeAspect="1" noChangeArrowheads="1"/>
          </p:cNvPicPr>
          <p:nvPr/>
        </p:nvPicPr>
        <p:blipFill>
          <a:blip r:embed="rId3"/>
          <a:srcRect/>
          <a:stretch>
            <a:fillRect/>
          </a:stretch>
        </p:blipFill>
        <p:spPr bwMode="auto">
          <a:xfrm>
            <a:off x="7101498" y="2714747"/>
            <a:ext cx="4557144" cy="30881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1266092" y="1107831"/>
            <a:ext cx="4869410" cy="369332"/>
          </a:xfrm>
          <a:prstGeom prst="rect">
            <a:avLst/>
          </a:prstGeom>
          <a:noFill/>
        </p:spPr>
        <p:txBody>
          <a:bodyPr wrap="none" rtlCol="0">
            <a:spAutoFit/>
          </a:bodyPr>
          <a:lstStyle/>
          <a:p>
            <a:r>
              <a:rPr lang="fr-FR" b="1" dirty="0"/>
              <a:t>Préparation industrielle de l'acide nitrique</a:t>
            </a:r>
            <a:r>
              <a:rPr lang="fr-FR" dirty="0"/>
              <a:t> </a:t>
            </a:r>
          </a:p>
        </p:txBody>
      </p:sp>
      <p:pic>
        <p:nvPicPr>
          <p:cNvPr id="348162" name="Picture 2"/>
          <p:cNvPicPr>
            <a:picLocks noChangeAspect="1" noChangeArrowheads="1"/>
          </p:cNvPicPr>
          <p:nvPr/>
        </p:nvPicPr>
        <p:blipFill>
          <a:blip r:embed="rId2"/>
          <a:srcRect/>
          <a:stretch>
            <a:fillRect/>
          </a:stretch>
        </p:blipFill>
        <p:spPr bwMode="auto">
          <a:xfrm>
            <a:off x="-1" y="1936140"/>
            <a:ext cx="5514309" cy="2081945"/>
          </a:xfrm>
          <a:prstGeom prst="rect">
            <a:avLst/>
          </a:prstGeom>
          <a:noFill/>
          <a:ln w="9525">
            <a:noFill/>
            <a:miter lim="800000"/>
            <a:headEnd/>
            <a:tailEnd/>
          </a:ln>
        </p:spPr>
      </p:pic>
      <p:pic>
        <p:nvPicPr>
          <p:cNvPr id="348164" name="Picture 4" descr="Schematic diagram of the Ostwald process. For details, see text. | Download  Scientific Diagram"/>
          <p:cNvPicPr>
            <a:picLocks noChangeAspect="1" noChangeArrowheads="1"/>
          </p:cNvPicPr>
          <p:nvPr/>
        </p:nvPicPr>
        <p:blipFill>
          <a:blip r:embed="rId3"/>
          <a:srcRect/>
          <a:stretch>
            <a:fillRect/>
          </a:stretch>
        </p:blipFill>
        <p:spPr bwMode="auto">
          <a:xfrm>
            <a:off x="5521569" y="2312362"/>
            <a:ext cx="6547338" cy="3782051"/>
          </a:xfrm>
          <a:prstGeom prst="rect">
            <a:avLst/>
          </a:prstGeom>
          <a:noFill/>
        </p:spPr>
      </p:pic>
      <p:pic>
        <p:nvPicPr>
          <p:cNvPr id="348165" name="Picture 5"/>
          <p:cNvPicPr>
            <a:picLocks noChangeAspect="1" noChangeArrowheads="1"/>
          </p:cNvPicPr>
          <p:nvPr/>
        </p:nvPicPr>
        <p:blipFill>
          <a:blip r:embed="rId4"/>
          <a:srcRect/>
          <a:stretch>
            <a:fillRect/>
          </a:stretch>
        </p:blipFill>
        <p:spPr bwMode="auto">
          <a:xfrm>
            <a:off x="140677" y="4493969"/>
            <a:ext cx="5337219" cy="16958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1266092" y="1107831"/>
            <a:ext cx="4869410" cy="369332"/>
          </a:xfrm>
          <a:prstGeom prst="rect">
            <a:avLst/>
          </a:prstGeom>
          <a:noFill/>
        </p:spPr>
        <p:txBody>
          <a:bodyPr wrap="none" rtlCol="0">
            <a:spAutoFit/>
          </a:bodyPr>
          <a:lstStyle/>
          <a:p>
            <a:r>
              <a:rPr lang="fr-FR" b="1" dirty="0"/>
              <a:t>Préparation industrielle de l'acide nitrique</a:t>
            </a:r>
            <a:r>
              <a:rPr lang="fr-FR" dirty="0"/>
              <a:t> </a:t>
            </a:r>
          </a:p>
        </p:txBody>
      </p:sp>
      <p:pic>
        <p:nvPicPr>
          <p:cNvPr id="349186" name="Picture 2"/>
          <p:cNvPicPr>
            <a:picLocks noChangeAspect="1" noChangeArrowheads="1"/>
          </p:cNvPicPr>
          <p:nvPr/>
        </p:nvPicPr>
        <p:blipFill>
          <a:blip r:embed="rId2"/>
          <a:srcRect/>
          <a:stretch>
            <a:fillRect/>
          </a:stretch>
        </p:blipFill>
        <p:spPr bwMode="auto">
          <a:xfrm>
            <a:off x="261206" y="3221283"/>
            <a:ext cx="5592155" cy="23266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de l’ammoniac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608"/>
            <a:ext cx="6568855" cy="264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764" y="3553098"/>
            <a:ext cx="4911105" cy="252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down)">
                                      <p:cBhvr>
                                        <p:cTn id="25" dur="580">
                                          <p:stCondLst>
                                            <p:cond delay="0"/>
                                          </p:stCondLst>
                                        </p:cTn>
                                        <p:tgtEl>
                                          <p:spTgt spid="1027"/>
                                        </p:tgtEl>
                                      </p:cBhvr>
                                    </p:animEffect>
                                    <p:anim calcmode="lin" valueType="num">
                                      <p:cBhvr>
                                        <p:cTn id="26"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7"/>
                                        </p:tgtEl>
                                      </p:cBhvr>
                                      <p:to x="100000" y="60000"/>
                                    </p:animScale>
                                    <p:animScale>
                                      <p:cBhvr>
                                        <p:cTn id="32" dur="166" decel="50000">
                                          <p:stCondLst>
                                            <p:cond delay="676"/>
                                          </p:stCondLst>
                                        </p:cTn>
                                        <p:tgtEl>
                                          <p:spTgt spid="1027"/>
                                        </p:tgtEl>
                                      </p:cBhvr>
                                      <p:to x="100000" y="100000"/>
                                    </p:animScale>
                                    <p:animScale>
                                      <p:cBhvr>
                                        <p:cTn id="33" dur="26">
                                          <p:stCondLst>
                                            <p:cond delay="1312"/>
                                          </p:stCondLst>
                                        </p:cTn>
                                        <p:tgtEl>
                                          <p:spTgt spid="1027"/>
                                        </p:tgtEl>
                                      </p:cBhvr>
                                      <p:to x="100000" y="80000"/>
                                    </p:animScale>
                                    <p:animScale>
                                      <p:cBhvr>
                                        <p:cTn id="34" dur="166" decel="50000">
                                          <p:stCondLst>
                                            <p:cond delay="1338"/>
                                          </p:stCondLst>
                                        </p:cTn>
                                        <p:tgtEl>
                                          <p:spTgt spid="1027"/>
                                        </p:tgtEl>
                                      </p:cBhvr>
                                      <p:to x="100000" y="100000"/>
                                    </p:animScale>
                                    <p:animScale>
                                      <p:cBhvr>
                                        <p:cTn id="35" dur="26">
                                          <p:stCondLst>
                                            <p:cond delay="1642"/>
                                          </p:stCondLst>
                                        </p:cTn>
                                        <p:tgtEl>
                                          <p:spTgt spid="1027"/>
                                        </p:tgtEl>
                                      </p:cBhvr>
                                      <p:to x="100000" y="90000"/>
                                    </p:animScale>
                                    <p:animScale>
                                      <p:cBhvr>
                                        <p:cTn id="36" dur="166" decel="50000">
                                          <p:stCondLst>
                                            <p:cond delay="1668"/>
                                          </p:stCondLst>
                                        </p:cTn>
                                        <p:tgtEl>
                                          <p:spTgt spid="1027"/>
                                        </p:tgtEl>
                                      </p:cBhvr>
                                      <p:to x="100000" y="100000"/>
                                    </p:animScale>
                                    <p:animScale>
                                      <p:cBhvr>
                                        <p:cTn id="37" dur="26">
                                          <p:stCondLst>
                                            <p:cond delay="1808"/>
                                          </p:stCondLst>
                                        </p:cTn>
                                        <p:tgtEl>
                                          <p:spTgt spid="1027"/>
                                        </p:tgtEl>
                                      </p:cBhvr>
                                      <p:to x="100000" y="95000"/>
                                    </p:animScale>
                                    <p:animScale>
                                      <p:cBhvr>
                                        <p:cTn id="38"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 de l’ammoniac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4199"/>
            <a:ext cx="7032812" cy="239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046" y="3993776"/>
            <a:ext cx="5091954" cy="286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6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down)">
                                      <p:cBhvr>
                                        <p:cTn id="25" dur="580">
                                          <p:stCondLst>
                                            <p:cond delay="0"/>
                                          </p:stCondLst>
                                        </p:cTn>
                                        <p:tgtEl>
                                          <p:spTgt spid="2051"/>
                                        </p:tgtEl>
                                      </p:cBhvr>
                                    </p:animEffect>
                                    <p:anim calcmode="lin" valueType="num">
                                      <p:cBhvr>
                                        <p:cTn id="26"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1"/>
                                        </p:tgtEl>
                                      </p:cBhvr>
                                      <p:to x="100000" y="60000"/>
                                    </p:animScale>
                                    <p:animScale>
                                      <p:cBhvr>
                                        <p:cTn id="32" dur="166" decel="50000">
                                          <p:stCondLst>
                                            <p:cond delay="676"/>
                                          </p:stCondLst>
                                        </p:cTn>
                                        <p:tgtEl>
                                          <p:spTgt spid="2051"/>
                                        </p:tgtEl>
                                      </p:cBhvr>
                                      <p:to x="100000" y="100000"/>
                                    </p:animScale>
                                    <p:animScale>
                                      <p:cBhvr>
                                        <p:cTn id="33" dur="26">
                                          <p:stCondLst>
                                            <p:cond delay="1312"/>
                                          </p:stCondLst>
                                        </p:cTn>
                                        <p:tgtEl>
                                          <p:spTgt spid="2051"/>
                                        </p:tgtEl>
                                      </p:cBhvr>
                                      <p:to x="100000" y="80000"/>
                                    </p:animScale>
                                    <p:animScale>
                                      <p:cBhvr>
                                        <p:cTn id="34" dur="166" decel="50000">
                                          <p:stCondLst>
                                            <p:cond delay="1338"/>
                                          </p:stCondLst>
                                        </p:cTn>
                                        <p:tgtEl>
                                          <p:spTgt spid="2051"/>
                                        </p:tgtEl>
                                      </p:cBhvr>
                                      <p:to x="100000" y="100000"/>
                                    </p:animScale>
                                    <p:animScale>
                                      <p:cBhvr>
                                        <p:cTn id="35" dur="26">
                                          <p:stCondLst>
                                            <p:cond delay="1642"/>
                                          </p:stCondLst>
                                        </p:cTn>
                                        <p:tgtEl>
                                          <p:spTgt spid="2051"/>
                                        </p:tgtEl>
                                      </p:cBhvr>
                                      <p:to x="100000" y="90000"/>
                                    </p:animScale>
                                    <p:animScale>
                                      <p:cBhvr>
                                        <p:cTn id="36" dur="166" decel="50000">
                                          <p:stCondLst>
                                            <p:cond delay="1668"/>
                                          </p:stCondLst>
                                        </p:cTn>
                                        <p:tgtEl>
                                          <p:spTgt spid="2051"/>
                                        </p:tgtEl>
                                      </p:cBhvr>
                                      <p:to x="100000" y="100000"/>
                                    </p:animScale>
                                    <p:animScale>
                                      <p:cBhvr>
                                        <p:cTn id="37" dur="26">
                                          <p:stCondLst>
                                            <p:cond delay="1808"/>
                                          </p:stCondLst>
                                        </p:cTn>
                                        <p:tgtEl>
                                          <p:spTgt spid="2051"/>
                                        </p:tgtEl>
                                      </p:cBhvr>
                                      <p:to x="100000" y="95000"/>
                                    </p:animScale>
                                    <p:animScale>
                                      <p:cBhvr>
                                        <p:cTn id="38"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3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EF69EF-478E-4A34-9077-AD5B790C8484}">
  <ds:schemaRefs>
    <ds:schemaRef ds:uri="http://schemas.microsoft.com/sharepoint/v3/contenttype/forms"/>
  </ds:schemaRefs>
</ds:datastoreItem>
</file>

<file path=customXml/itemProps2.xml><?xml version="1.0" encoding="utf-8"?>
<ds:datastoreItem xmlns:ds="http://schemas.openxmlformats.org/officeDocument/2006/customXml" ds:itemID="{5B490D93-7B1B-411A-837B-D91624B8B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D42A2DC-E608-45A4-8DCA-71E71A9E667F}">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TC104033917[[fn=Berlin]]</Template>
  <TotalTime>0</TotalTime>
  <Words>281</Words>
  <Application>Microsoft Office PowerPoint</Application>
  <PresentationFormat>Grand écran</PresentationFormat>
  <Paragraphs>38</Paragraphs>
  <Slides>17</Slides>
  <Notes>11</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17</vt:i4>
      </vt:variant>
    </vt:vector>
  </HeadingPairs>
  <TitlesOfParts>
    <vt:vector size="22" baseType="lpstr">
      <vt:lpstr>Arial</vt:lpstr>
      <vt:lpstr>Calibri</vt:lpstr>
      <vt:lpstr>Trebuchet MS</vt:lpstr>
      <vt:lpstr>1_Berlin</vt:lpstr>
      <vt:lpstr>3_Berlin</vt:lpstr>
      <vt:lpstr>  Cours de Chimie Minérale Inorganic Chemistry Courses</vt:lpstr>
      <vt:lpstr>Production de l'acide Nitrique HNO3</vt:lpstr>
      <vt:lpstr>Présentation PowerPoint</vt:lpstr>
      <vt:lpstr>Présentation PowerPoint</vt:lpstr>
      <vt:lpstr>Présentation PowerPoint</vt:lpstr>
      <vt:lpstr>Présentation PowerPoint</vt:lpstr>
      <vt:lpstr>Présentation PowerPoint</vt:lpstr>
      <vt:lpstr>Production de l’ammoniac</vt:lpstr>
      <vt:lpstr>Production de l’ammoniac</vt:lpstr>
      <vt:lpstr>Production de l’ammoniac</vt:lpstr>
      <vt:lpstr>Production de l’ammoniac</vt:lpstr>
      <vt:lpstr>Production de l’ammoniac</vt:lpstr>
      <vt:lpstr>Production de l’ammoniac</vt:lpstr>
      <vt:lpstr>Production de l’ammoniac</vt:lpstr>
      <vt:lpstr>Production de l’ammoniac</vt:lpstr>
      <vt:lpstr>Production de l’ammoniac</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2025-09-28T10:11:40Z</cp:lastPrinted>
  <dcterms:created xsi:type="dcterms:W3CDTF">2013-06-18T13:57:10Z</dcterms:created>
  <dcterms:modified xsi:type="dcterms:W3CDTF">2026-05-16T22:50:26Z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